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9"/>
  </p:notesMasterIdLst>
  <p:sldIdLst>
    <p:sldId id="353" r:id="rId2"/>
    <p:sldId id="354" r:id="rId3"/>
    <p:sldId id="358" r:id="rId4"/>
    <p:sldId id="335" r:id="rId5"/>
    <p:sldId id="336" r:id="rId6"/>
    <p:sldId id="351" r:id="rId7"/>
    <p:sldId id="3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15" autoAdjust="0"/>
  </p:normalViewPr>
  <p:slideViewPr>
    <p:cSldViewPr>
      <p:cViewPr varScale="1">
        <p:scale>
          <a:sx n="94" d="100"/>
          <a:sy n="94" d="100"/>
        </p:scale>
        <p:origin x="6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 of patients with a primary endpoint event in each treatment group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Anacetrapib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1"/>
                <c:pt idx="0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66-4DBF-AC11-6DCC911FA337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66-4DBF-AC11-6DCC911FA3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Tabelle1!$C$2:$C$5</c:f>
              <c:numCache>
                <c:formatCode>0.00%</c:formatCode>
                <c:ptCount val="1"/>
                <c:pt idx="0">
                  <c:v>0.11799999999999999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66-4DBF-AC11-6DCC911FA3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800632"/>
        <c:axId val="207801024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Datenreihe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1"/>
                      <c:pt idx="0">
                        <c:v>Kategorie 1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DB66-4DBF-AC11-6DCC911FA337}"/>
                  </c:ext>
                </c:extLst>
              </c15:ser>
            </c15:filteredBarSeries>
          </c:ext>
        </c:extLst>
      </c:barChart>
      <c:catAx>
        <c:axId val="207800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7801024"/>
        <c:crosses val="autoZero"/>
        <c:auto val="1"/>
        <c:lblAlgn val="ctr"/>
        <c:lblOffset val="100"/>
        <c:noMultiLvlLbl val="0"/>
      </c:catAx>
      <c:valAx>
        <c:axId val="20780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07800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1C3B6F-F2BD-4259-BC7A-2F1629ABCF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40E81E-DC23-4C57-B6CA-672BF3BE1E3A}">
      <dgm:prSet phldrT="[Text]" custT="1"/>
      <dgm:spPr/>
      <dgm:t>
        <a:bodyPr/>
        <a:lstStyle/>
        <a:p>
          <a:r>
            <a:rPr lang="en-US" sz="1800" dirty="0"/>
            <a:t>Patients with a h</a:t>
          </a:r>
          <a:r>
            <a:rPr lang="de-DE" sz="1800" dirty="0" err="1"/>
            <a:t>istory</a:t>
          </a:r>
          <a:r>
            <a:rPr lang="de-DE" sz="1800" dirty="0"/>
            <a:t> </a:t>
          </a:r>
          <a:r>
            <a:rPr lang="de-DE" sz="1800" dirty="0" err="1"/>
            <a:t>of</a:t>
          </a:r>
          <a:r>
            <a:rPr lang="de-DE" sz="1800" dirty="0"/>
            <a:t> CAD/CVD/PAD/DM on </a:t>
          </a:r>
          <a:r>
            <a:rPr lang="de-DE" sz="1800" dirty="0" err="1"/>
            <a:t>atorvastatin</a:t>
          </a:r>
          <a:r>
            <a:rPr lang="de-DE" sz="1800" dirty="0"/>
            <a:t> </a:t>
          </a:r>
        </a:p>
        <a:p>
          <a:r>
            <a:rPr lang="de-DE" sz="1800" dirty="0" err="1"/>
            <a:t>with</a:t>
          </a:r>
          <a:r>
            <a:rPr lang="de-DE" sz="1800" dirty="0"/>
            <a:t> </a:t>
          </a:r>
          <a:r>
            <a:rPr lang="de-DE" sz="1800" dirty="0" err="1"/>
            <a:t>Tc</a:t>
          </a:r>
          <a:r>
            <a:rPr lang="de-DE" sz="1800" dirty="0"/>
            <a:t>&lt;</a:t>
          </a:r>
          <a:r>
            <a:rPr lang="en-GB" sz="1800" b="0" dirty="0"/>
            <a:t>155 mg/</a:t>
          </a:r>
          <a:r>
            <a:rPr lang="en-GB" sz="1800" b="0" dirty="0" err="1"/>
            <a:t>dL</a:t>
          </a:r>
          <a:r>
            <a:rPr lang="en-GB" sz="1800" b="0" dirty="0"/>
            <a:t> </a:t>
          </a:r>
          <a:r>
            <a:rPr lang="en-US" sz="1800" dirty="0"/>
            <a:t>(N=30,449)</a:t>
          </a:r>
        </a:p>
      </dgm:t>
    </dgm:pt>
    <dgm:pt modelId="{FBACB2AC-5BC0-41D7-919E-C55DF80311D0}" type="parTrans" cxnId="{E9B79EBF-1D32-4DA2-BB87-6FFAD4B599CA}">
      <dgm:prSet/>
      <dgm:spPr/>
      <dgm:t>
        <a:bodyPr/>
        <a:lstStyle/>
        <a:p>
          <a:endParaRPr lang="en-US"/>
        </a:p>
      </dgm:t>
    </dgm:pt>
    <dgm:pt modelId="{31B6E2DB-0CE6-4519-921C-335D90E83129}" type="sibTrans" cxnId="{E9B79EBF-1D32-4DA2-BB87-6FFAD4B599CA}">
      <dgm:prSet/>
      <dgm:spPr/>
      <dgm:t>
        <a:bodyPr/>
        <a:lstStyle/>
        <a:p>
          <a:endParaRPr lang="en-US"/>
        </a:p>
      </dgm:t>
    </dgm:pt>
    <dgm:pt modelId="{95DCD234-448D-4CA7-AF20-680148EAF8DA}">
      <dgm:prSet phldrT="[Text]" custT="1"/>
      <dgm:spPr/>
      <dgm:t>
        <a:bodyPr/>
        <a:lstStyle/>
        <a:p>
          <a:r>
            <a:rPr lang="en-US" sz="1800" dirty="0"/>
            <a:t>Placebo</a:t>
          </a:r>
        </a:p>
        <a:p>
          <a:r>
            <a:rPr lang="en-US" sz="1800" dirty="0"/>
            <a:t>N=15,224</a:t>
          </a:r>
        </a:p>
      </dgm:t>
    </dgm:pt>
    <dgm:pt modelId="{7AD52AFF-6B44-4880-9AF8-6A9230D9A325}" type="parTrans" cxnId="{BD48A991-A822-4FAD-B50B-072601B7B668}">
      <dgm:prSet/>
      <dgm:spPr/>
      <dgm:t>
        <a:bodyPr/>
        <a:lstStyle/>
        <a:p>
          <a:endParaRPr lang="en-US"/>
        </a:p>
      </dgm:t>
    </dgm:pt>
    <dgm:pt modelId="{83DCF34F-7AE0-42E6-A270-37F3BC89667E}" type="sibTrans" cxnId="{BD48A991-A822-4FAD-B50B-072601B7B668}">
      <dgm:prSet/>
      <dgm:spPr/>
      <dgm:t>
        <a:bodyPr/>
        <a:lstStyle/>
        <a:p>
          <a:endParaRPr lang="en-US"/>
        </a:p>
      </dgm:t>
    </dgm:pt>
    <dgm:pt modelId="{F3B19031-DBBE-4499-8A85-110638C0CA91}">
      <dgm:prSet custT="1"/>
      <dgm:spPr/>
      <dgm:t>
        <a:bodyPr/>
        <a:lstStyle/>
        <a:p>
          <a:r>
            <a:rPr lang="en-US" sz="1800" dirty="0" err="1"/>
            <a:t>Anacetrapib</a:t>
          </a:r>
          <a:r>
            <a:rPr lang="en-US" sz="1800" dirty="0"/>
            <a:t> </a:t>
          </a:r>
        </a:p>
        <a:p>
          <a:r>
            <a:rPr lang="en-US" sz="1800" dirty="0"/>
            <a:t>100 mg/day</a:t>
          </a:r>
        </a:p>
        <a:p>
          <a:r>
            <a:rPr lang="en-US" sz="1800" dirty="0"/>
            <a:t>N=15,225</a:t>
          </a:r>
        </a:p>
      </dgm:t>
    </dgm:pt>
    <dgm:pt modelId="{7B919537-21A4-416F-BBCA-761D07CF10A9}" type="parTrans" cxnId="{1B77B59A-F883-4ABA-8C2F-0882B4CADA1A}">
      <dgm:prSet/>
      <dgm:spPr/>
      <dgm:t>
        <a:bodyPr/>
        <a:lstStyle/>
        <a:p>
          <a:endParaRPr lang="en-US"/>
        </a:p>
      </dgm:t>
    </dgm:pt>
    <dgm:pt modelId="{C2E7F72A-26E2-47B3-B06F-5B234465F458}" type="sibTrans" cxnId="{1B77B59A-F883-4ABA-8C2F-0882B4CADA1A}">
      <dgm:prSet/>
      <dgm:spPr/>
      <dgm:t>
        <a:bodyPr/>
        <a:lstStyle/>
        <a:p>
          <a:endParaRPr lang="en-US"/>
        </a:p>
      </dgm:t>
    </dgm:pt>
    <dgm:pt modelId="{88E51F73-9C9C-4EDB-AA9F-F3183120F8B2}" type="pres">
      <dgm:prSet presAssocID="{181C3B6F-F2BD-4259-BC7A-2F1629ABCF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2861584-738F-428A-AD1E-5C48200C248A}" type="pres">
      <dgm:prSet presAssocID="{1740E81E-DC23-4C57-B6CA-672BF3BE1E3A}" presName="hierRoot1" presStyleCnt="0">
        <dgm:presLayoutVars>
          <dgm:hierBranch val="init"/>
        </dgm:presLayoutVars>
      </dgm:prSet>
      <dgm:spPr/>
    </dgm:pt>
    <dgm:pt modelId="{D14C9C64-BCDD-4671-9C08-491FADA86DBC}" type="pres">
      <dgm:prSet presAssocID="{1740E81E-DC23-4C57-B6CA-672BF3BE1E3A}" presName="rootComposite1" presStyleCnt="0"/>
      <dgm:spPr/>
    </dgm:pt>
    <dgm:pt modelId="{F9750890-9F4E-487B-A8D6-E39EC65A95A0}" type="pres">
      <dgm:prSet presAssocID="{1740E81E-DC23-4C57-B6CA-672BF3BE1E3A}" presName="rootText1" presStyleLbl="node0" presStyleIdx="0" presStyleCnt="1" custScaleX="355681" custLinFactNeighborX="-930" custLinFactNeighborY="-4398">
        <dgm:presLayoutVars>
          <dgm:chPref val="3"/>
        </dgm:presLayoutVars>
      </dgm:prSet>
      <dgm:spPr/>
    </dgm:pt>
    <dgm:pt modelId="{F48579CF-695D-415A-A529-A7B80F68DAB8}" type="pres">
      <dgm:prSet presAssocID="{1740E81E-DC23-4C57-B6CA-672BF3BE1E3A}" presName="rootConnector1" presStyleLbl="node1" presStyleIdx="0" presStyleCnt="0"/>
      <dgm:spPr/>
    </dgm:pt>
    <dgm:pt modelId="{E6499768-0D37-491B-B49C-E7B238D76F21}" type="pres">
      <dgm:prSet presAssocID="{1740E81E-DC23-4C57-B6CA-672BF3BE1E3A}" presName="hierChild2" presStyleCnt="0"/>
      <dgm:spPr/>
    </dgm:pt>
    <dgm:pt modelId="{A19D0378-26C9-40B4-8830-BA049C91E0D7}" type="pres">
      <dgm:prSet presAssocID="{7B919537-21A4-416F-BBCA-761D07CF10A9}" presName="Name37" presStyleLbl="parChTrans1D2" presStyleIdx="0" presStyleCnt="2"/>
      <dgm:spPr/>
    </dgm:pt>
    <dgm:pt modelId="{EC1B09E7-2BF2-4C01-BB65-6BEA5930CE39}" type="pres">
      <dgm:prSet presAssocID="{F3B19031-DBBE-4499-8A85-110638C0CA91}" presName="hierRoot2" presStyleCnt="0">
        <dgm:presLayoutVars>
          <dgm:hierBranch val="init"/>
        </dgm:presLayoutVars>
      </dgm:prSet>
      <dgm:spPr/>
    </dgm:pt>
    <dgm:pt modelId="{5C7F54FA-F7E8-4E17-B4B2-083ABCE4B32A}" type="pres">
      <dgm:prSet presAssocID="{F3B19031-DBBE-4499-8A85-110638C0CA91}" presName="rootComposite" presStyleCnt="0"/>
      <dgm:spPr/>
    </dgm:pt>
    <dgm:pt modelId="{3D006B90-96E0-4FF7-94F7-B39E137DABE2}" type="pres">
      <dgm:prSet presAssocID="{F3B19031-DBBE-4499-8A85-110638C0CA91}" presName="rootText" presStyleLbl="node2" presStyleIdx="0" presStyleCnt="2">
        <dgm:presLayoutVars>
          <dgm:chPref val="3"/>
        </dgm:presLayoutVars>
      </dgm:prSet>
      <dgm:spPr/>
    </dgm:pt>
    <dgm:pt modelId="{8F7E6DE6-91B7-4AD6-A251-2560DF742C18}" type="pres">
      <dgm:prSet presAssocID="{F3B19031-DBBE-4499-8A85-110638C0CA91}" presName="rootConnector" presStyleLbl="node2" presStyleIdx="0" presStyleCnt="2"/>
      <dgm:spPr/>
    </dgm:pt>
    <dgm:pt modelId="{D710DC32-F0E0-4055-A4F3-FD05621BBDA9}" type="pres">
      <dgm:prSet presAssocID="{F3B19031-DBBE-4499-8A85-110638C0CA91}" presName="hierChild4" presStyleCnt="0"/>
      <dgm:spPr/>
    </dgm:pt>
    <dgm:pt modelId="{72B6CBB7-7CE4-4937-B057-D1D4D57056A0}" type="pres">
      <dgm:prSet presAssocID="{F3B19031-DBBE-4499-8A85-110638C0CA91}" presName="hierChild5" presStyleCnt="0"/>
      <dgm:spPr/>
    </dgm:pt>
    <dgm:pt modelId="{03BE7753-F86A-426F-8E97-4CC275C105BC}" type="pres">
      <dgm:prSet presAssocID="{7AD52AFF-6B44-4880-9AF8-6A9230D9A325}" presName="Name37" presStyleLbl="parChTrans1D2" presStyleIdx="1" presStyleCnt="2"/>
      <dgm:spPr/>
    </dgm:pt>
    <dgm:pt modelId="{40DE4AF1-37D1-4CC8-87E1-75B8F9BA6242}" type="pres">
      <dgm:prSet presAssocID="{95DCD234-448D-4CA7-AF20-680148EAF8DA}" presName="hierRoot2" presStyleCnt="0">
        <dgm:presLayoutVars>
          <dgm:hierBranch val="init"/>
        </dgm:presLayoutVars>
      </dgm:prSet>
      <dgm:spPr/>
    </dgm:pt>
    <dgm:pt modelId="{1F5C6B92-8918-463A-8100-6E53D9614497}" type="pres">
      <dgm:prSet presAssocID="{95DCD234-448D-4CA7-AF20-680148EAF8DA}" presName="rootComposite" presStyleCnt="0"/>
      <dgm:spPr/>
    </dgm:pt>
    <dgm:pt modelId="{F56BBD34-E7D7-4F3E-820B-FED3997E0DBC}" type="pres">
      <dgm:prSet presAssocID="{95DCD234-448D-4CA7-AF20-680148EAF8DA}" presName="rootText" presStyleLbl="node2" presStyleIdx="1" presStyleCnt="2">
        <dgm:presLayoutVars>
          <dgm:chPref val="3"/>
        </dgm:presLayoutVars>
      </dgm:prSet>
      <dgm:spPr/>
    </dgm:pt>
    <dgm:pt modelId="{B3AF3D5E-DCB3-4528-B7D2-EF5F2C820EAE}" type="pres">
      <dgm:prSet presAssocID="{95DCD234-448D-4CA7-AF20-680148EAF8DA}" presName="rootConnector" presStyleLbl="node2" presStyleIdx="1" presStyleCnt="2"/>
      <dgm:spPr/>
    </dgm:pt>
    <dgm:pt modelId="{587AF282-FE15-44E7-8236-0A57DC228D65}" type="pres">
      <dgm:prSet presAssocID="{95DCD234-448D-4CA7-AF20-680148EAF8DA}" presName="hierChild4" presStyleCnt="0"/>
      <dgm:spPr/>
    </dgm:pt>
    <dgm:pt modelId="{51EEBC25-699B-44DC-A5CD-CC068E4DB80D}" type="pres">
      <dgm:prSet presAssocID="{95DCD234-448D-4CA7-AF20-680148EAF8DA}" presName="hierChild5" presStyleCnt="0"/>
      <dgm:spPr/>
    </dgm:pt>
    <dgm:pt modelId="{92BBD4BF-E5E6-496E-99F2-F4602C6BBFE8}" type="pres">
      <dgm:prSet presAssocID="{1740E81E-DC23-4C57-B6CA-672BF3BE1E3A}" presName="hierChild3" presStyleCnt="0"/>
      <dgm:spPr/>
    </dgm:pt>
  </dgm:ptLst>
  <dgm:cxnLst>
    <dgm:cxn modelId="{A46E4208-A4BB-419E-9AB1-E8F647B72071}" type="presOf" srcId="{7AD52AFF-6B44-4880-9AF8-6A9230D9A325}" destId="{03BE7753-F86A-426F-8E97-4CC275C105BC}" srcOrd="0" destOrd="0" presId="urn:microsoft.com/office/officeart/2005/8/layout/orgChart1"/>
    <dgm:cxn modelId="{92A8E508-9B69-46D7-BC8A-A6FA2C69663D}" type="presOf" srcId="{F3B19031-DBBE-4499-8A85-110638C0CA91}" destId="{8F7E6DE6-91B7-4AD6-A251-2560DF742C18}" srcOrd="1" destOrd="0" presId="urn:microsoft.com/office/officeart/2005/8/layout/orgChart1"/>
    <dgm:cxn modelId="{D848934C-AA88-4D15-B0AE-D2821795918C}" type="presOf" srcId="{181C3B6F-F2BD-4259-BC7A-2F1629ABCF5D}" destId="{88E51F73-9C9C-4EDB-AA9F-F3183120F8B2}" srcOrd="0" destOrd="0" presId="urn:microsoft.com/office/officeart/2005/8/layout/orgChart1"/>
    <dgm:cxn modelId="{61107F52-3295-401D-B650-D3B6070E15D8}" type="presOf" srcId="{F3B19031-DBBE-4499-8A85-110638C0CA91}" destId="{3D006B90-96E0-4FF7-94F7-B39E137DABE2}" srcOrd="0" destOrd="0" presId="urn:microsoft.com/office/officeart/2005/8/layout/orgChart1"/>
    <dgm:cxn modelId="{BD48A991-A822-4FAD-B50B-072601B7B668}" srcId="{1740E81E-DC23-4C57-B6CA-672BF3BE1E3A}" destId="{95DCD234-448D-4CA7-AF20-680148EAF8DA}" srcOrd="1" destOrd="0" parTransId="{7AD52AFF-6B44-4880-9AF8-6A9230D9A325}" sibTransId="{83DCF34F-7AE0-42E6-A270-37F3BC89667E}"/>
    <dgm:cxn modelId="{1B77B59A-F883-4ABA-8C2F-0882B4CADA1A}" srcId="{1740E81E-DC23-4C57-B6CA-672BF3BE1E3A}" destId="{F3B19031-DBBE-4499-8A85-110638C0CA91}" srcOrd="0" destOrd="0" parTransId="{7B919537-21A4-416F-BBCA-761D07CF10A9}" sibTransId="{C2E7F72A-26E2-47B3-B06F-5B234465F458}"/>
    <dgm:cxn modelId="{3359DAB8-45DD-4FFB-AE32-F945E27CC6E2}" type="presOf" srcId="{1740E81E-DC23-4C57-B6CA-672BF3BE1E3A}" destId="{F48579CF-695D-415A-A529-A7B80F68DAB8}" srcOrd="1" destOrd="0" presId="urn:microsoft.com/office/officeart/2005/8/layout/orgChart1"/>
    <dgm:cxn modelId="{3B60F9BC-C59D-4FEC-BC5A-27E9754FC6F7}" type="presOf" srcId="{7B919537-21A4-416F-BBCA-761D07CF10A9}" destId="{A19D0378-26C9-40B4-8830-BA049C91E0D7}" srcOrd="0" destOrd="0" presId="urn:microsoft.com/office/officeart/2005/8/layout/orgChart1"/>
    <dgm:cxn modelId="{E9B79EBF-1D32-4DA2-BB87-6FFAD4B599CA}" srcId="{181C3B6F-F2BD-4259-BC7A-2F1629ABCF5D}" destId="{1740E81E-DC23-4C57-B6CA-672BF3BE1E3A}" srcOrd="0" destOrd="0" parTransId="{FBACB2AC-5BC0-41D7-919E-C55DF80311D0}" sibTransId="{31B6E2DB-0CE6-4519-921C-335D90E83129}"/>
    <dgm:cxn modelId="{B76377D6-82C4-4E85-A903-8AC2774AF247}" type="presOf" srcId="{1740E81E-DC23-4C57-B6CA-672BF3BE1E3A}" destId="{F9750890-9F4E-487B-A8D6-E39EC65A95A0}" srcOrd="0" destOrd="0" presId="urn:microsoft.com/office/officeart/2005/8/layout/orgChart1"/>
    <dgm:cxn modelId="{0EAE2FDF-A313-4B06-A244-7D0B4574E933}" type="presOf" srcId="{95DCD234-448D-4CA7-AF20-680148EAF8DA}" destId="{F56BBD34-E7D7-4F3E-820B-FED3997E0DBC}" srcOrd="0" destOrd="0" presId="urn:microsoft.com/office/officeart/2005/8/layout/orgChart1"/>
    <dgm:cxn modelId="{B61AAEE6-CABA-4872-84F8-7D7EFF5D2EED}" type="presOf" srcId="{95DCD234-448D-4CA7-AF20-680148EAF8DA}" destId="{B3AF3D5E-DCB3-4528-B7D2-EF5F2C820EAE}" srcOrd="1" destOrd="0" presId="urn:microsoft.com/office/officeart/2005/8/layout/orgChart1"/>
    <dgm:cxn modelId="{81A9896B-A382-488B-A79C-4FCED627CCD4}" type="presParOf" srcId="{88E51F73-9C9C-4EDB-AA9F-F3183120F8B2}" destId="{F2861584-738F-428A-AD1E-5C48200C248A}" srcOrd="0" destOrd="0" presId="urn:microsoft.com/office/officeart/2005/8/layout/orgChart1"/>
    <dgm:cxn modelId="{DBA6EDD0-FB45-4701-8183-A525F7614233}" type="presParOf" srcId="{F2861584-738F-428A-AD1E-5C48200C248A}" destId="{D14C9C64-BCDD-4671-9C08-491FADA86DBC}" srcOrd="0" destOrd="0" presId="urn:microsoft.com/office/officeart/2005/8/layout/orgChart1"/>
    <dgm:cxn modelId="{B5913932-6717-4BCB-ACE8-7CE7E92ACCC2}" type="presParOf" srcId="{D14C9C64-BCDD-4671-9C08-491FADA86DBC}" destId="{F9750890-9F4E-487B-A8D6-E39EC65A95A0}" srcOrd="0" destOrd="0" presId="urn:microsoft.com/office/officeart/2005/8/layout/orgChart1"/>
    <dgm:cxn modelId="{2E75F958-5BA6-4374-BB64-25FBEB5252BD}" type="presParOf" srcId="{D14C9C64-BCDD-4671-9C08-491FADA86DBC}" destId="{F48579CF-695D-415A-A529-A7B80F68DAB8}" srcOrd="1" destOrd="0" presId="urn:microsoft.com/office/officeart/2005/8/layout/orgChart1"/>
    <dgm:cxn modelId="{018D6FCB-7D94-435D-904B-E6D0F3600AD1}" type="presParOf" srcId="{F2861584-738F-428A-AD1E-5C48200C248A}" destId="{E6499768-0D37-491B-B49C-E7B238D76F21}" srcOrd="1" destOrd="0" presId="urn:microsoft.com/office/officeart/2005/8/layout/orgChart1"/>
    <dgm:cxn modelId="{797B446D-51B4-447B-9C21-4B5344054715}" type="presParOf" srcId="{E6499768-0D37-491B-B49C-E7B238D76F21}" destId="{A19D0378-26C9-40B4-8830-BA049C91E0D7}" srcOrd="0" destOrd="0" presId="urn:microsoft.com/office/officeart/2005/8/layout/orgChart1"/>
    <dgm:cxn modelId="{C60BBF76-4EA6-498A-B03D-8B0CDDC61C54}" type="presParOf" srcId="{E6499768-0D37-491B-B49C-E7B238D76F21}" destId="{EC1B09E7-2BF2-4C01-BB65-6BEA5930CE39}" srcOrd="1" destOrd="0" presId="urn:microsoft.com/office/officeart/2005/8/layout/orgChart1"/>
    <dgm:cxn modelId="{9B7F814F-8DFD-4AC7-98F7-36C539F0D8B7}" type="presParOf" srcId="{EC1B09E7-2BF2-4C01-BB65-6BEA5930CE39}" destId="{5C7F54FA-F7E8-4E17-B4B2-083ABCE4B32A}" srcOrd="0" destOrd="0" presId="urn:microsoft.com/office/officeart/2005/8/layout/orgChart1"/>
    <dgm:cxn modelId="{E406E157-FC83-481F-8000-98709A181BE3}" type="presParOf" srcId="{5C7F54FA-F7E8-4E17-B4B2-083ABCE4B32A}" destId="{3D006B90-96E0-4FF7-94F7-B39E137DABE2}" srcOrd="0" destOrd="0" presId="urn:microsoft.com/office/officeart/2005/8/layout/orgChart1"/>
    <dgm:cxn modelId="{0DD7BA2C-8F03-49E1-B930-1701087E1EE2}" type="presParOf" srcId="{5C7F54FA-F7E8-4E17-B4B2-083ABCE4B32A}" destId="{8F7E6DE6-91B7-4AD6-A251-2560DF742C18}" srcOrd="1" destOrd="0" presId="urn:microsoft.com/office/officeart/2005/8/layout/orgChart1"/>
    <dgm:cxn modelId="{85BB551D-308B-4F90-BF87-BB2735A84909}" type="presParOf" srcId="{EC1B09E7-2BF2-4C01-BB65-6BEA5930CE39}" destId="{D710DC32-F0E0-4055-A4F3-FD05621BBDA9}" srcOrd="1" destOrd="0" presId="urn:microsoft.com/office/officeart/2005/8/layout/orgChart1"/>
    <dgm:cxn modelId="{2AA352C0-20FB-4515-95FD-CB51B45EC52D}" type="presParOf" srcId="{EC1B09E7-2BF2-4C01-BB65-6BEA5930CE39}" destId="{72B6CBB7-7CE4-4937-B057-D1D4D57056A0}" srcOrd="2" destOrd="0" presId="urn:microsoft.com/office/officeart/2005/8/layout/orgChart1"/>
    <dgm:cxn modelId="{1EE2B9F8-0B6A-4BF7-9050-11CB98286D6E}" type="presParOf" srcId="{E6499768-0D37-491B-B49C-E7B238D76F21}" destId="{03BE7753-F86A-426F-8E97-4CC275C105BC}" srcOrd="2" destOrd="0" presId="urn:microsoft.com/office/officeart/2005/8/layout/orgChart1"/>
    <dgm:cxn modelId="{275613DA-1446-4F6B-BD21-B9FA51F0BF8A}" type="presParOf" srcId="{E6499768-0D37-491B-B49C-E7B238D76F21}" destId="{40DE4AF1-37D1-4CC8-87E1-75B8F9BA6242}" srcOrd="3" destOrd="0" presId="urn:microsoft.com/office/officeart/2005/8/layout/orgChart1"/>
    <dgm:cxn modelId="{1BEB823B-4241-4F65-876C-E09D61F3C58F}" type="presParOf" srcId="{40DE4AF1-37D1-4CC8-87E1-75B8F9BA6242}" destId="{1F5C6B92-8918-463A-8100-6E53D9614497}" srcOrd="0" destOrd="0" presId="urn:microsoft.com/office/officeart/2005/8/layout/orgChart1"/>
    <dgm:cxn modelId="{9C69E6F3-7A67-4305-970F-626B7E6AFF94}" type="presParOf" srcId="{1F5C6B92-8918-463A-8100-6E53D9614497}" destId="{F56BBD34-E7D7-4F3E-820B-FED3997E0DBC}" srcOrd="0" destOrd="0" presId="urn:microsoft.com/office/officeart/2005/8/layout/orgChart1"/>
    <dgm:cxn modelId="{7737BABC-88B2-41A6-93D1-DC72C050223A}" type="presParOf" srcId="{1F5C6B92-8918-463A-8100-6E53D9614497}" destId="{B3AF3D5E-DCB3-4528-B7D2-EF5F2C820EAE}" srcOrd="1" destOrd="0" presId="urn:microsoft.com/office/officeart/2005/8/layout/orgChart1"/>
    <dgm:cxn modelId="{A05BFCDF-A17B-4194-AE8E-ADA014568448}" type="presParOf" srcId="{40DE4AF1-37D1-4CC8-87E1-75B8F9BA6242}" destId="{587AF282-FE15-44E7-8236-0A57DC228D65}" srcOrd="1" destOrd="0" presId="urn:microsoft.com/office/officeart/2005/8/layout/orgChart1"/>
    <dgm:cxn modelId="{6ACBA3C8-4929-43DD-9B7B-6C083D14ECD8}" type="presParOf" srcId="{40DE4AF1-37D1-4CC8-87E1-75B8F9BA6242}" destId="{51EEBC25-699B-44DC-A5CD-CC068E4DB80D}" srcOrd="2" destOrd="0" presId="urn:microsoft.com/office/officeart/2005/8/layout/orgChart1"/>
    <dgm:cxn modelId="{92DF1468-8C23-4FBB-B7A2-65A4B17A745F}" type="presParOf" srcId="{F2861584-738F-428A-AD1E-5C48200C248A}" destId="{92BBD4BF-E5E6-496E-99F2-F4602C6BBF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E7753-F86A-426F-8E97-4CC275C105BC}">
      <dsp:nvSpPr>
        <dsp:cNvPr id="0" name=""/>
        <dsp:cNvSpPr/>
      </dsp:nvSpPr>
      <dsp:spPr>
        <a:xfrm>
          <a:off x="3999306" y="2038522"/>
          <a:ext cx="1361727" cy="521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577"/>
              </a:lnTo>
              <a:lnTo>
                <a:pt x="1361727" y="285577"/>
              </a:lnTo>
              <a:lnTo>
                <a:pt x="1361727" y="521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D0378-26C9-40B4-8830-BA049C91E0D7}">
      <dsp:nvSpPr>
        <dsp:cNvPr id="0" name=""/>
        <dsp:cNvSpPr/>
      </dsp:nvSpPr>
      <dsp:spPr>
        <a:xfrm>
          <a:off x="2639966" y="2038522"/>
          <a:ext cx="1359339" cy="521702"/>
        </a:xfrm>
        <a:custGeom>
          <a:avLst/>
          <a:gdLst/>
          <a:ahLst/>
          <a:cxnLst/>
          <a:rect l="0" t="0" r="0" b="0"/>
          <a:pathLst>
            <a:path>
              <a:moveTo>
                <a:pt x="1359339" y="0"/>
              </a:moveTo>
              <a:lnTo>
                <a:pt x="1359339" y="285577"/>
              </a:lnTo>
              <a:lnTo>
                <a:pt x="0" y="285577"/>
              </a:lnTo>
              <a:lnTo>
                <a:pt x="0" y="521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50890-9F4E-487B-A8D6-E39EC65A95A0}">
      <dsp:nvSpPr>
        <dsp:cNvPr id="0" name=""/>
        <dsp:cNvSpPr/>
      </dsp:nvSpPr>
      <dsp:spPr>
        <a:xfrm>
          <a:off x="0" y="914114"/>
          <a:ext cx="7998612" cy="1124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Patients with a h</a:t>
          </a:r>
          <a:r>
            <a:rPr lang="de-DE" sz="1800" kern="1200" dirty="0" err="1"/>
            <a:t>istory</a:t>
          </a:r>
          <a:r>
            <a:rPr lang="de-DE" sz="1800" kern="1200" dirty="0"/>
            <a:t> </a:t>
          </a:r>
          <a:r>
            <a:rPr lang="de-DE" sz="1800" kern="1200" dirty="0" err="1"/>
            <a:t>of</a:t>
          </a:r>
          <a:r>
            <a:rPr lang="de-DE" sz="1800" kern="1200" dirty="0"/>
            <a:t> CAD/CVD/PAD/DM on </a:t>
          </a:r>
          <a:r>
            <a:rPr lang="de-DE" sz="1800" kern="1200" dirty="0" err="1"/>
            <a:t>atorvastatin</a:t>
          </a:r>
          <a:r>
            <a:rPr lang="de-DE" sz="1800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 err="1"/>
            <a:t>with</a:t>
          </a:r>
          <a:r>
            <a:rPr lang="de-DE" sz="1800" kern="1200" dirty="0"/>
            <a:t> </a:t>
          </a:r>
          <a:r>
            <a:rPr lang="de-DE" sz="1800" kern="1200" dirty="0" err="1"/>
            <a:t>Tc</a:t>
          </a:r>
          <a:r>
            <a:rPr lang="de-DE" sz="1800" kern="1200" dirty="0"/>
            <a:t>&lt;</a:t>
          </a:r>
          <a:r>
            <a:rPr lang="en-GB" sz="1800" b="0" kern="1200" dirty="0"/>
            <a:t>155 mg/</a:t>
          </a:r>
          <a:r>
            <a:rPr lang="en-GB" sz="1800" b="0" kern="1200" dirty="0" err="1"/>
            <a:t>dL</a:t>
          </a:r>
          <a:r>
            <a:rPr lang="en-GB" sz="1800" b="0" kern="1200" dirty="0"/>
            <a:t> </a:t>
          </a:r>
          <a:r>
            <a:rPr lang="en-US" sz="1800" kern="1200" dirty="0"/>
            <a:t>(N=30,449)</a:t>
          </a:r>
        </a:p>
      </dsp:txBody>
      <dsp:txXfrm>
        <a:off x="0" y="914114"/>
        <a:ext cx="7998612" cy="1124408"/>
      </dsp:txXfrm>
    </dsp:sp>
    <dsp:sp modelId="{3D006B90-96E0-4FF7-94F7-B39E137DABE2}">
      <dsp:nvSpPr>
        <dsp:cNvPr id="0" name=""/>
        <dsp:cNvSpPr/>
      </dsp:nvSpPr>
      <dsp:spPr>
        <a:xfrm>
          <a:off x="1515558" y="2560225"/>
          <a:ext cx="2248816" cy="1124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Anacetrapib</a:t>
          </a:r>
          <a:r>
            <a:rPr lang="en-US" sz="1800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100 mg/day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N=15,225</a:t>
          </a:r>
        </a:p>
      </dsp:txBody>
      <dsp:txXfrm>
        <a:off x="1515558" y="2560225"/>
        <a:ext cx="2248816" cy="1124408"/>
      </dsp:txXfrm>
    </dsp:sp>
    <dsp:sp modelId="{F56BBD34-E7D7-4F3E-820B-FED3997E0DBC}">
      <dsp:nvSpPr>
        <dsp:cNvPr id="0" name=""/>
        <dsp:cNvSpPr/>
      </dsp:nvSpPr>
      <dsp:spPr>
        <a:xfrm>
          <a:off x="4236625" y="2560225"/>
          <a:ext cx="2248816" cy="1124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Placebo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N=15,224</a:t>
          </a:r>
        </a:p>
      </dsp:txBody>
      <dsp:txXfrm>
        <a:off x="4236625" y="2560225"/>
        <a:ext cx="2248816" cy="1124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95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572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primary outcome was the first occurrence of coronary death, myocardial infarction, or coronary revascularization.</a:t>
            </a:r>
          </a:p>
          <a:p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Secondary outcomes were major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atherosclerotic events (a composite of coronary death, myocardial infarction, or presumed ischemic stroke), presumed ischemic stroke (i.e., not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 to be </a:t>
            </a:r>
            <a:r>
              <a:rPr lang="en-US" sz="1200" b="0" i="0" u="none" strike="noStrike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hemorrhagic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and major vascular events (a composite of major coronary events or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presumed ischemic stroke).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34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705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356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3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tel 2"/>
          <p:cNvSpPr txBox="1">
            <a:spLocks/>
          </p:cNvSpPr>
          <p:nvPr userDrawn="1"/>
        </p:nvSpPr>
        <p:spPr>
          <a:xfrm>
            <a:off x="395289" y="-140493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sz="225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dirty="0">
                <a:solidFill>
                  <a:srgbClr val="FF0000"/>
                </a:solidFill>
              </a:rPr>
              <a:t>CardioVasculaireGeneesKunde.nl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6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7"/>
          <p:cNvSpPr/>
          <p:nvPr userDrawn="1"/>
        </p:nvSpPr>
        <p:spPr>
          <a:xfrm rot="5400000">
            <a:off x="1798451" y="-1798462"/>
            <a:ext cx="5547077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Rechthoek 7"/>
          <p:cNvSpPr/>
          <p:nvPr userDrawn="1"/>
        </p:nvSpPr>
        <p:spPr>
          <a:xfrm rot="5400000">
            <a:off x="1798451" y="-1803897"/>
            <a:ext cx="5547077" cy="9144001"/>
          </a:xfrm>
          <a:prstGeom prst="rect">
            <a:avLst/>
          </a:prstGeom>
          <a:gradFill>
            <a:gsLst>
              <a:gs pos="0">
                <a:schemeClr val="tx2"/>
              </a:gs>
              <a:gs pos="84000">
                <a:srgbClr val="00263B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7969734" y="1181073"/>
            <a:ext cx="1174266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011076"/>
            <a:ext cx="72000" cy="914400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3952530" y="1666538"/>
            <a:ext cx="123892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535996" y="1011076"/>
            <a:ext cx="72000" cy="914400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1" name="Oval 20"/>
          <p:cNvSpPr/>
          <p:nvPr userDrawn="1"/>
        </p:nvSpPr>
        <p:spPr>
          <a:xfrm>
            <a:off x="6216014" y="4943147"/>
            <a:ext cx="2483486" cy="13627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8" name="Rechthoek 7"/>
          <p:cNvSpPr/>
          <p:nvPr userDrawn="1"/>
        </p:nvSpPr>
        <p:spPr>
          <a:xfrm rot="5400000">
            <a:off x="3952530" y="1666538"/>
            <a:ext cx="123892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2" name="Afbeelding 9" descr="PACE-CME_Logo_Editable_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681" y="5020582"/>
            <a:ext cx="2377678" cy="1207861"/>
          </a:xfrm>
          <a:prstGeom prst="rect">
            <a:avLst/>
          </a:prstGeom>
        </p:spPr>
      </p:pic>
      <p:sp>
        <p:nvSpPr>
          <p:cNvPr id="29" name="Titel 1"/>
          <p:cNvSpPr>
            <a:spLocks noGrp="1"/>
          </p:cNvSpPr>
          <p:nvPr>
            <p:ph type="ctrTitle" hasCustomPrompt="1"/>
          </p:nvPr>
        </p:nvSpPr>
        <p:spPr>
          <a:xfrm>
            <a:off x="2285255" y="2282825"/>
            <a:ext cx="6401545" cy="1298575"/>
          </a:xfrm>
        </p:spPr>
        <p:txBody>
          <a:bodyPr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285256" y="4095943"/>
            <a:ext cx="4288274" cy="295083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2285256" y="4436671"/>
            <a:ext cx="4288274" cy="386390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680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61418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90" y="1314453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4652964" y="1314453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0072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90" y="1314451"/>
            <a:ext cx="8291510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0"/>
          </p:nvPr>
        </p:nvSpPr>
        <p:spPr>
          <a:xfrm>
            <a:off x="395290" y="3517902"/>
            <a:ext cx="8291510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2263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90" y="1314453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652964" y="1314450"/>
            <a:ext cx="4033836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376336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52964" y="1314453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395289" y="1314450"/>
            <a:ext cx="4033836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286054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2852738" y="1314453"/>
            <a:ext cx="5834061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90525" y="1314450"/>
            <a:ext cx="2238376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312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395290" y="1314453"/>
            <a:ext cx="5834061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48424" y="1314450"/>
            <a:ext cx="2238376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154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003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13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45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C2F01-FBFB-4108-99C3-46C3B626E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82" y="1335485"/>
            <a:ext cx="8291511" cy="830262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GB" sz="2800" dirty="0">
                <a:solidFill>
                  <a:srgbClr val="FF0000"/>
                </a:solidFill>
              </a:rPr>
              <a:t>REVEAL: </a:t>
            </a:r>
            <a:r>
              <a:rPr lang="en-US" sz="2800" b="0" dirty="0">
                <a:solidFill>
                  <a:srgbClr val="FF0000"/>
                </a:solidFill>
              </a:rPr>
              <a:t>Randomized </a:t>
            </a:r>
            <a:r>
              <a:rPr lang="en-GB" sz="2800" b="0" dirty="0">
                <a:solidFill>
                  <a:srgbClr val="FF0000"/>
                </a:solidFill>
              </a:rPr>
              <a:t>Evaluation of the Effects of </a:t>
            </a:r>
            <a:r>
              <a:rPr lang="en-US" sz="2800" b="0" dirty="0" err="1">
                <a:solidFill>
                  <a:srgbClr val="FF0000"/>
                </a:solidFill>
              </a:rPr>
              <a:t>Anacetrapib</a:t>
            </a:r>
            <a:r>
              <a:rPr lang="en-US" sz="2800" b="0" dirty="0">
                <a:solidFill>
                  <a:srgbClr val="FF0000"/>
                </a:solidFill>
              </a:rPr>
              <a:t> through Lipid Modification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D91A5AA-08B4-471F-A104-C72EFB9783E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95290" y="4956969"/>
            <a:ext cx="4419600" cy="385763"/>
          </a:xfrm>
        </p:spPr>
        <p:txBody>
          <a:bodyPr/>
          <a:lstStyle/>
          <a:p>
            <a:r>
              <a:rPr lang="en-US" u="sng" dirty="0"/>
              <a:t>Bowman L</a:t>
            </a:r>
            <a:r>
              <a:rPr lang="en-US" dirty="0"/>
              <a:t>, </a:t>
            </a:r>
            <a:r>
              <a:rPr lang="en-GB" dirty="0"/>
              <a:t>Hopewell JC, Chen F, et al. Effects of </a:t>
            </a:r>
            <a:r>
              <a:rPr lang="en-GB" dirty="0" err="1"/>
              <a:t>Anacetrapib</a:t>
            </a:r>
            <a:r>
              <a:rPr lang="en-GB" dirty="0"/>
              <a:t> in Patients with Atherosclerotic Vascular </a:t>
            </a:r>
            <a:r>
              <a:rPr lang="en-US" dirty="0"/>
              <a:t>Disease. NEJM 2017 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B52D6E-DAEB-4511-A2E7-8727BB1AAA5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5290" y="2819400"/>
            <a:ext cx="8291513" cy="4275138"/>
          </a:xfrm>
        </p:spPr>
        <p:txBody>
          <a:bodyPr/>
          <a:lstStyle/>
          <a:p>
            <a:r>
              <a:rPr lang="en-GB" sz="2000" i="1" dirty="0"/>
              <a:t>First time a CETP inhibitor shows reduction of serious CV events</a:t>
            </a:r>
          </a:p>
          <a:p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49162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7E11458-11AF-414A-AAEE-396C0FAF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REVEAL: Background and Objective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3F134C-ACF2-49C9-837C-367E7D349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30" y="1600200"/>
            <a:ext cx="8291510" cy="2071686"/>
          </a:xfrm>
        </p:spPr>
        <p:txBody>
          <a:bodyPr/>
          <a:lstStyle/>
          <a:p>
            <a:r>
              <a:rPr lang="nl-NL" dirty="0"/>
              <a:t>Background</a:t>
            </a:r>
          </a:p>
          <a:p>
            <a:endParaRPr lang="nl-NL" dirty="0"/>
          </a:p>
          <a:p>
            <a:r>
              <a:rPr lang="en-GB" sz="1500" b="0" dirty="0"/>
              <a:t>CETP inhibition with </a:t>
            </a:r>
            <a:r>
              <a:rPr lang="en-GB" sz="1500" b="0" dirty="0" err="1"/>
              <a:t>anacetrapib</a:t>
            </a:r>
            <a:r>
              <a:rPr lang="en-GB" sz="1500" b="0" dirty="0"/>
              <a:t> decreases LDL-c and increases HDL-c levels, but there is no evidence of a beneficial effect on CV outcomes. </a:t>
            </a:r>
          </a:p>
          <a:p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981F141-DB3A-4DB8-8024-318311B8ABD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 err="1"/>
              <a:t>Study</a:t>
            </a:r>
            <a:r>
              <a:rPr lang="nl-NL" dirty="0"/>
              <a:t> </a:t>
            </a:r>
            <a:r>
              <a:rPr lang="nl-NL" dirty="0" err="1"/>
              <a:t>objective</a:t>
            </a:r>
            <a:endParaRPr lang="nl-NL" dirty="0"/>
          </a:p>
          <a:p>
            <a:endParaRPr lang="nl-NL" dirty="0"/>
          </a:p>
          <a:p>
            <a:r>
              <a:rPr lang="en-GB" sz="1500" b="0" dirty="0"/>
              <a:t>The REVEAL study was designed to assess the clinical efficacy and safety of </a:t>
            </a:r>
            <a:r>
              <a:rPr lang="en-GB" sz="1500" b="0" dirty="0" err="1"/>
              <a:t>anacetrapib</a:t>
            </a:r>
            <a:r>
              <a:rPr lang="en-GB" sz="1500" b="0" dirty="0"/>
              <a:t> versus placebo in patients with atherosclerotic vascular disease, who were receiving effective statin </a:t>
            </a:r>
            <a:r>
              <a:rPr lang="de-DE" sz="1500" b="0" dirty="0" err="1"/>
              <a:t>therapy</a:t>
            </a:r>
            <a:r>
              <a:rPr lang="de-DE" sz="1500" b="0" dirty="0"/>
              <a:t>. </a:t>
            </a:r>
            <a:r>
              <a:rPr lang="en-US" sz="1500" b="0" dirty="0"/>
              <a:t> </a:t>
            </a:r>
            <a:endParaRPr lang="nl-NL" sz="1500" b="0" dirty="0"/>
          </a:p>
        </p:txBody>
      </p:sp>
      <p:sp>
        <p:nvSpPr>
          <p:cNvPr id="6" name="Tekstvak 1"/>
          <p:cNvSpPr txBox="1"/>
          <p:nvPr/>
        </p:nvSpPr>
        <p:spPr>
          <a:xfrm>
            <a:off x="467431" y="6553200"/>
            <a:ext cx="4333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Bowman L, et al. NEJM 2017</a:t>
            </a:r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228600" y="5943600"/>
            <a:ext cx="72771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CETP: Cholesteryl Ester Transfer Protein; LDL-c: low density lipoprotein cholesterol; HDL-c: high density lipoprotein cholesterol </a:t>
            </a:r>
          </a:p>
        </p:txBody>
      </p:sp>
    </p:spTree>
    <p:extLst>
      <p:ext uri="{BB962C8B-B14F-4D97-AF65-F5344CB8AC3E}">
        <p14:creationId xmlns:p14="http://schemas.microsoft.com/office/powerpoint/2010/main" val="160441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7E11458-11AF-414A-AAEE-396C0FAF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REVEAL: Inclusion and exclusion criteria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3F134C-ACF2-49C9-837C-367E7D349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30" y="1600200"/>
            <a:ext cx="8291510" cy="2071686"/>
          </a:xfrm>
        </p:spPr>
        <p:txBody>
          <a:bodyPr/>
          <a:lstStyle/>
          <a:p>
            <a:r>
              <a:rPr lang="nl-NL" dirty="0"/>
              <a:t>Inclusion criteria 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b="0" dirty="0"/>
              <a:t>Age &gt; 50 years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b="0" dirty="0"/>
              <a:t>Total cholesterol &lt;155 mg/</a:t>
            </a:r>
            <a:r>
              <a:rPr lang="en-GB" sz="1500" b="0" dirty="0" err="1"/>
              <a:t>dL</a:t>
            </a:r>
            <a:r>
              <a:rPr lang="en-GB" sz="1500" b="0" dirty="0"/>
              <a:t> (&lt;4.0 </a:t>
            </a:r>
            <a:r>
              <a:rPr lang="en-GB" sz="1500" b="0" dirty="0" err="1"/>
              <a:t>mmol</a:t>
            </a:r>
            <a:r>
              <a:rPr lang="en-GB" sz="1500" b="0" dirty="0"/>
              <a:t>/L)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b="0" dirty="0"/>
              <a:t>History of MI, or CVD, or PAD, or DM with symptomatic CHD </a:t>
            </a:r>
          </a:p>
          <a:p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981F141-DB3A-4DB8-8024-318311B8ABD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Exclusion criteria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0" dirty="0"/>
              <a:t>ACE or stroke &lt;3 months before randomization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0" dirty="0"/>
              <a:t>Planned coronary revascularization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0" dirty="0"/>
              <a:t>Clinically significant liver, kidney, inflammatory muscle, or other disease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0" dirty="0"/>
              <a:t>Current treatment with a fibrate, niacin, or any drug contraindicated with </a:t>
            </a:r>
            <a:r>
              <a:rPr lang="en-US" sz="1500" b="0" dirty="0" err="1"/>
              <a:t>anacetrapib</a:t>
            </a:r>
            <a:r>
              <a:rPr lang="en-US" sz="1500" b="0" dirty="0"/>
              <a:t> or atorvastatin, or history of adverse reaction to a statin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0" dirty="0"/>
              <a:t>Known poor adherence </a:t>
            </a:r>
          </a:p>
        </p:txBody>
      </p:sp>
      <p:sp>
        <p:nvSpPr>
          <p:cNvPr id="6" name="Tekstvak 1"/>
          <p:cNvSpPr txBox="1"/>
          <p:nvPr/>
        </p:nvSpPr>
        <p:spPr>
          <a:xfrm>
            <a:off x="467431" y="6553200"/>
            <a:ext cx="4333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Bowman L, et al. NEJM 2017</a:t>
            </a:r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38099" y="5943600"/>
            <a:ext cx="74295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MI: myocardial infarction; CVD: cerebrovascular disease; PAD: peripheral arterial disease; DM; diabetes mellitus; CHD: coronary heart disease; ACE: acute coronary event  </a:t>
            </a:r>
          </a:p>
        </p:txBody>
      </p:sp>
    </p:spTree>
    <p:extLst>
      <p:ext uri="{BB962C8B-B14F-4D97-AF65-F5344CB8AC3E}">
        <p14:creationId xmlns:p14="http://schemas.microsoft.com/office/powerpoint/2010/main" val="27008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017" y="-20299"/>
            <a:ext cx="8291511" cy="830262"/>
          </a:xfrm>
        </p:spPr>
        <p:txBody>
          <a:bodyPr/>
          <a:lstStyle/>
          <a:p>
            <a:r>
              <a:rPr lang="en-US" dirty="0"/>
              <a:t>REVEAL: Study design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13CEA2-7651-4AAA-B05C-7816E20D67A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18917367-0CB9-4D0A-A3FB-C8A085C958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2015086967"/>
              </p:ext>
            </p:extLst>
          </p:nvPr>
        </p:nvGraphicFramePr>
        <p:xfrm>
          <a:off x="673768" y="166061"/>
          <a:ext cx="8001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Geschweifte Klammer rechts 4"/>
          <p:cNvSpPr/>
          <p:nvPr/>
        </p:nvSpPr>
        <p:spPr>
          <a:xfrm rot="5400000">
            <a:off x="4572756" y="2591557"/>
            <a:ext cx="303287" cy="2895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uppieren 5"/>
          <p:cNvGrpSpPr/>
          <p:nvPr/>
        </p:nvGrpSpPr>
        <p:grpSpPr>
          <a:xfrm>
            <a:off x="2479056" y="4352668"/>
            <a:ext cx="4490685" cy="1320344"/>
            <a:chOff x="1997261" y="1279694"/>
            <a:chExt cx="4006477" cy="863144"/>
          </a:xfrm>
        </p:grpSpPr>
        <p:sp>
          <p:nvSpPr>
            <p:cNvPr id="7" name="Rechteck 6"/>
            <p:cNvSpPr/>
            <p:nvPr/>
          </p:nvSpPr>
          <p:spPr>
            <a:xfrm>
              <a:off x="1997261" y="1279694"/>
              <a:ext cx="4006477" cy="863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hteck 7"/>
            <p:cNvSpPr/>
            <p:nvPr/>
          </p:nvSpPr>
          <p:spPr>
            <a:xfrm>
              <a:off x="1997261" y="1279694"/>
              <a:ext cx="4006477" cy="863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algn="ctr"/>
              <a:r>
                <a:rPr lang="en-US" dirty="0"/>
                <a:t>Median follow-up: 4.1 years</a:t>
              </a:r>
            </a:p>
            <a:p>
              <a:pPr algn="ctr"/>
              <a:r>
                <a:rPr lang="de-DE" sz="1800" kern="1200" dirty="0"/>
                <a:t>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dirty="0"/>
                <a:t>Primary </a:t>
              </a:r>
              <a:r>
                <a:rPr lang="en-US" dirty="0"/>
                <a:t>endpoint</a:t>
              </a:r>
              <a:r>
                <a:rPr lang="de-DE" dirty="0"/>
                <a:t>: </a:t>
              </a:r>
              <a:r>
                <a:rPr lang="de-DE" dirty="0" err="1"/>
                <a:t>composite</a:t>
              </a:r>
              <a:r>
                <a:rPr lang="de-DE" dirty="0"/>
                <a:t> </a:t>
              </a:r>
              <a:r>
                <a:rPr lang="de-DE" dirty="0" err="1"/>
                <a:t>of</a:t>
              </a:r>
              <a:r>
                <a:rPr lang="de-DE" dirty="0"/>
                <a:t>  </a:t>
              </a:r>
              <a:r>
                <a:rPr lang="de-DE" dirty="0" err="1"/>
                <a:t>coronary</a:t>
              </a:r>
              <a:r>
                <a:rPr lang="de-DE" dirty="0"/>
                <a:t> </a:t>
              </a:r>
              <a:r>
                <a:rPr lang="de-DE" dirty="0" err="1"/>
                <a:t>death</a:t>
              </a:r>
              <a:r>
                <a:rPr lang="de-DE" dirty="0"/>
                <a:t>, MI, </a:t>
              </a:r>
              <a:r>
                <a:rPr lang="de-DE" dirty="0" err="1"/>
                <a:t>or</a:t>
              </a:r>
              <a:r>
                <a:rPr lang="de-DE" dirty="0"/>
                <a:t> </a:t>
              </a:r>
              <a:r>
                <a:rPr lang="de-DE" dirty="0" err="1"/>
                <a:t>coronary</a:t>
              </a:r>
              <a:r>
                <a:rPr lang="de-DE" dirty="0"/>
                <a:t> </a:t>
              </a:r>
              <a:r>
                <a:rPr lang="de-DE" dirty="0" err="1"/>
                <a:t>revascularization</a:t>
              </a:r>
              <a:endParaRPr lang="en-US" sz="1800" kern="1200" dirty="0"/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38099" y="5943600"/>
            <a:ext cx="75057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CAD: coronary artery disease; CVD: cerebrovascular disease; PAD: peripheral arterial disease; DM: diabetes mellitus; Tc: total cholesterol; MI: myocardial infarction </a:t>
            </a:r>
          </a:p>
        </p:txBody>
      </p:sp>
      <p:sp>
        <p:nvSpPr>
          <p:cNvPr id="11" name="Tekstvak 1"/>
          <p:cNvSpPr txBox="1"/>
          <p:nvPr/>
        </p:nvSpPr>
        <p:spPr>
          <a:xfrm>
            <a:off x="467431" y="6553200"/>
            <a:ext cx="4333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Bowman L, et al. NEJM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6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REVEAL: Primary endpoint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6D1A27-1EA9-4E71-ABAF-5BB294FE216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561D08F-5FB2-4140-A8F7-6030DD88B5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xtfeld 4"/>
          <p:cNvSpPr txBox="1"/>
          <p:nvPr/>
        </p:nvSpPr>
        <p:spPr>
          <a:xfrm>
            <a:off x="370480" y="5943600"/>
            <a:ext cx="7249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RR: rate ratio; CI: confidence interval; </a:t>
            </a:r>
          </a:p>
        </p:txBody>
      </p:sp>
      <p:sp>
        <p:nvSpPr>
          <p:cNvPr id="9" name="Tekstvak 1"/>
          <p:cNvSpPr txBox="1"/>
          <p:nvPr/>
        </p:nvSpPr>
        <p:spPr>
          <a:xfrm>
            <a:off x="467431" y="6553200"/>
            <a:ext cx="4333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Bowman L, et al. NEJM 2017</a:t>
            </a:r>
            <a:endParaRPr lang="en-US" dirty="0"/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4264442969"/>
              </p:ext>
            </p:extLst>
          </p:nvPr>
        </p:nvGraphicFramePr>
        <p:xfrm>
          <a:off x="1524000" y="1366320"/>
          <a:ext cx="5410200" cy="351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2743200" y="5063207"/>
            <a:ext cx="3557421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500" dirty="0">
                <a:solidFill>
                  <a:schemeClr val="tx2"/>
                </a:solidFill>
              </a:rPr>
              <a:t>RR: 0.91; 95%CI: 0.85-0.97; P=0.004</a:t>
            </a:r>
            <a:endParaRPr lang="en-GB" sz="1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REVEAL: Results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41E3C5-556D-4CF9-A7B1-3BE4E0BC7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2CA8710-B50F-4D68-B467-DFC24D36474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extfeld 11"/>
          <p:cNvSpPr txBox="1"/>
          <p:nvPr/>
        </p:nvSpPr>
        <p:spPr>
          <a:xfrm>
            <a:off x="304800" y="5715000"/>
            <a:ext cx="82813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</a:rPr>
              <a:t>(*) The absolute difference is the value in the </a:t>
            </a:r>
            <a:r>
              <a:rPr lang="en-GB" sz="1100" dirty="0" err="1">
                <a:solidFill>
                  <a:schemeClr val="tx2"/>
                </a:solidFill>
              </a:rPr>
              <a:t>anacetrapib</a:t>
            </a:r>
            <a:r>
              <a:rPr lang="en-GB" sz="1100" dirty="0">
                <a:solidFill>
                  <a:schemeClr val="tx2"/>
                </a:solidFill>
              </a:rPr>
              <a:t> group minus the value in the placebo group. P&lt;0.001 for all </a:t>
            </a:r>
            <a:r>
              <a:rPr lang="en-US" sz="1100" dirty="0">
                <a:solidFill>
                  <a:schemeClr val="tx2"/>
                </a:solidFill>
              </a:rPr>
              <a:t>comparisons.</a:t>
            </a:r>
          </a:p>
          <a:p>
            <a:r>
              <a:rPr lang="en-US" sz="1100" dirty="0">
                <a:solidFill>
                  <a:schemeClr val="tx2"/>
                </a:solidFill>
              </a:rPr>
              <a:t> </a:t>
            </a:r>
          </a:p>
          <a:p>
            <a:r>
              <a:rPr lang="en-US" sz="1100" dirty="0">
                <a:solidFill>
                  <a:schemeClr val="tx2"/>
                </a:solidFill>
              </a:rPr>
              <a:t>DM: diabetes mellitus; KD: kidney disease (defined as </a:t>
            </a:r>
            <a:r>
              <a:rPr lang="en-US" sz="1100" dirty="0" err="1">
                <a:solidFill>
                  <a:schemeClr val="tx2"/>
                </a:solidFill>
              </a:rPr>
              <a:t>eGFR</a:t>
            </a:r>
            <a:r>
              <a:rPr lang="en-US" sz="1100" dirty="0">
                <a:solidFill>
                  <a:schemeClr val="tx2"/>
                </a:solidFill>
              </a:rPr>
              <a:t> &lt;60mL/min/1.73m2); </a:t>
            </a:r>
          </a:p>
        </p:txBody>
      </p:sp>
      <p:sp>
        <p:nvSpPr>
          <p:cNvPr id="8" name="Tekstvak 1"/>
          <p:cNvSpPr txBox="1"/>
          <p:nvPr/>
        </p:nvSpPr>
        <p:spPr>
          <a:xfrm>
            <a:off x="467431" y="6553200"/>
            <a:ext cx="4333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Bowman L, et al. NEJM 2017</a:t>
            </a:r>
            <a:endParaRPr lang="en-US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209282"/>
              </p:ext>
            </p:extLst>
          </p:nvPr>
        </p:nvGraphicFramePr>
        <p:xfrm>
          <a:off x="432707" y="1287615"/>
          <a:ext cx="8153399" cy="1392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8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2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5233">
                <a:tc>
                  <a:txBody>
                    <a:bodyPr/>
                    <a:lstStyle/>
                    <a:p>
                      <a:r>
                        <a:rPr lang="en-US" dirty="0"/>
                        <a:t>Mean values (mg/dl)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Anacetrapib</a:t>
                      </a:r>
                      <a:r>
                        <a:rPr lang="en-US" dirty="0"/>
                        <a:t> (N=15,225)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Placebo (N=15,224)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Absolute Difference*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Relative 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25">
                <a:tc>
                  <a:txBody>
                    <a:bodyPr/>
                    <a:lstStyle/>
                    <a:p>
                      <a:r>
                        <a:rPr lang="en-US" dirty="0"/>
                        <a:t>Mean non-HDL-c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825">
                <a:tc>
                  <a:txBody>
                    <a:bodyPr/>
                    <a:lstStyle/>
                    <a:p>
                      <a:r>
                        <a:rPr lang="en-US" dirty="0"/>
                        <a:t>Mean HDL-c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+104%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336314"/>
              </p:ext>
            </p:extLst>
          </p:nvPr>
        </p:nvGraphicFramePr>
        <p:xfrm>
          <a:off x="370126" y="3019221"/>
          <a:ext cx="8153399" cy="1925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8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2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52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Anacetrapib</a:t>
                      </a:r>
                      <a:r>
                        <a:rPr lang="en-US" dirty="0"/>
                        <a:t> (N=15,225)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Placebo (N=15,224)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25">
                <a:tc>
                  <a:txBody>
                    <a:bodyPr/>
                    <a:lstStyle/>
                    <a:p>
                      <a:r>
                        <a:rPr lang="en-US" dirty="0"/>
                        <a:t>New-onset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5.3% </a:t>
                      </a:r>
                    </a:p>
                    <a:p>
                      <a:pPr algn="ctr"/>
                      <a:r>
                        <a:rPr lang="en-US" sz="1800" dirty="0"/>
                        <a:t>(N=510)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6.0% (N=571)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-0.6%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825">
                <a:tc>
                  <a:txBody>
                    <a:bodyPr/>
                    <a:lstStyle/>
                    <a:p>
                      <a:r>
                        <a:rPr lang="en-US" dirty="0"/>
                        <a:t>New-onset KD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11.5% (N=1,344)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10.6% (N=1,236)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+0.84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04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F1F96-BC70-4F9C-98E0-72259493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REVEAL: Conclusions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D9148D-AD06-4FA1-8EDB-F84CCC281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Compared with placebo, </a:t>
            </a:r>
            <a:r>
              <a:rPr lang="en-US" b="0" dirty="0" err="1"/>
              <a:t>anacetrapib</a:t>
            </a:r>
            <a:r>
              <a:rPr lang="en-US" b="0" dirty="0"/>
              <a:t> 100 mg daily given on top of atorvastatin to patients with documented vascular disease led to:</a:t>
            </a:r>
          </a:p>
          <a:p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 significant 9% proportional reduction in major coronary events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 median increase of HDL-c of 43 mg/</a:t>
            </a:r>
            <a:r>
              <a:rPr lang="en-US" b="0" dirty="0" err="1"/>
              <a:t>dL</a:t>
            </a:r>
            <a:r>
              <a:rPr lang="en-US" b="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 median reduction of non-HDL-c of 17 mg/</a:t>
            </a:r>
            <a:r>
              <a:rPr lang="en-US" b="0" dirty="0" err="1"/>
              <a:t>dL</a:t>
            </a:r>
            <a:r>
              <a:rPr lang="en-US" b="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a small reduction in the risk of new-onset diabetes mellitus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increased new-onset kidney disease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no excess side-effects, mortality, or cancer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nl-NL" dirty="0"/>
          </a:p>
        </p:txBody>
      </p:sp>
      <p:sp>
        <p:nvSpPr>
          <p:cNvPr id="4" name="Tekstvak 1"/>
          <p:cNvSpPr txBox="1"/>
          <p:nvPr/>
        </p:nvSpPr>
        <p:spPr>
          <a:xfrm>
            <a:off x="467431" y="6553200"/>
            <a:ext cx="4333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Bowman L, et al. NEJM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74074"/>
      </p:ext>
    </p:extLst>
  </p:cSld>
  <p:clrMapOvr>
    <a:masterClrMapping/>
  </p:clrMapOvr>
</p:sld>
</file>

<file path=ppt/theme/theme1.xml><?xml version="1.0" encoding="utf-8"?>
<a:theme xmlns:a="http://schemas.openxmlformats.org/drawingml/2006/main" name="Heart Failure Summit Theme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733</Words>
  <Application>Microsoft Office PowerPoint</Application>
  <PresentationFormat>Diavoorstelling (4:3)</PresentationFormat>
  <Paragraphs>109</Paragraphs>
  <Slides>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Heart Failure Summit Theme</vt:lpstr>
      <vt:lpstr>REVEAL: Randomized Evaluation of the Effects of Anacetrapib through Lipid Modification</vt:lpstr>
      <vt:lpstr>REVEAL: Background and Objective</vt:lpstr>
      <vt:lpstr>REVEAL: Inclusion and exclusion criteria</vt:lpstr>
      <vt:lpstr>REVEAL: Study design</vt:lpstr>
      <vt:lpstr>REVEAL: Primary endpoint</vt:lpstr>
      <vt:lpstr>REVEAL: Results </vt:lpstr>
      <vt:lpstr>REVEAL: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Judith Brouwer</cp:lastModifiedBy>
  <cp:revision>138</cp:revision>
  <dcterms:created xsi:type="dcterms:W3CDTF">2016-04-14T13:26:15Z</dcterms:created>
  <dcterms:modified xsi:type="dcterms:W3CDTF">2018-02-13T09:22:11Z</dcterms:modified>
</cp:coreProperties>
</file>