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High-Intensity statins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CCS</c:v>
                </c:pt>
                <c:pt idx="1">
                  <c:v>ACC/AHA</c:v>
                </c:pt>
                <c:pt idx="2">
                  <c:v>NICE</c:v>
                </c:pt>
                <c:pt idx="3">
                  <c:v>USPSTF</c:v>
                </c:pt>
                <c:pt idx="4">
                  <c:v>ESC/EAS</c:v>
                </c:pt>
              </c:strCache>
            </c:strRef>
          </c:cat>
          <c:val>
            <c:numRef>
              <c:f>Tabelle1!$B$2:$B$6</c:f>
              <c:numCache>
                <c:formatCode>0%</c:formatCode>
                <c:ptCount val="5"/>
                <c:pt idx="0">
                  <c:v>0.34</c:v>
                </c:pt>
                <c:pt idx="1">
                  <c:v>0.34</c:v>
                </c:pt>
                <c:pt idx="2">
                  <c:v>0.32</c:v>
                </c:pt>
                <c:pt idx="3">
                  <c:v>0.27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B5-4591-99E5-5C61A2B33954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Moderate-Intensity statins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CCS</c:v>
                </c:pt>
                <c:pt idx="1">
                  <c:v>ACC/AHA</c:v>
                </c:pt>
                <c:pt idx="2">
                  <c:v>NICE</c:v>
                </c:pt>
                <c:pt idx="3">
                  <c:v>USPSTF</c:v>
                </c:pt>
                <c:pt idx="4">
                  <c:v>ESC/EAS</c:v>
                </c:pt>
              </c:strCache>
            </c:strRef>
          </c:cat>
          <c:val>
            <c:numRef>
              <c:f>Tabelle1!$C$2:$C$6</c:f>
              <c:numCache>
                <c:formatCode>0%</c:formatCode>
                <c:ptCount val="5"/>
                <c:pt idx="0">
                  <c:v>0.2</c:v>
                </c:pt>
                <c:pt idx="1">
                  <c:v>0.2</c:v>
                </c:pt>
                <c:pt idx="2">
                  <c:v>0.19</c:v>
                </c:pt>
                <c:pt idx="3">
                  <c:v>0.17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B5-4591-99E5-5C61A2B339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4698880"/>
        <c:axId val="155415968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Datenreihe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nl-NL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Tabelle1!$A$2:$A$6</c15:sqref>
                        </c15:formulaRef>
                      </c:ext>
                    </c:extLst>
                    <c:strCache>
                      <c:ptCount val="5"/>
                      <c:pt idx="0">
                        <c:v>CCS</c:v>
                      </c:pt>
                      <c:pt idx="1">
                        <c:v>ACC/AHA</c:v>
                      </c:pt>
                      <c:pt idx="2">
                        <c:v>NICE</c:v>
                      </c:pt>
                      <c:pt idx="3">
                        <c:v>USPSTF</c:v>
                      </c:pt>
                      <c:pt idx="4">
                        <c:v>ESC/EAS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CDB5-4591-99E5-5C61A2B33954}"/>
                  </c:ext>
                </c:extLst>
              </c15:ser>
            </c15:filteredBarSeries>
          </c:ext>
        </c:extLst>
      </c:barChart>
      <c:catAx>
        <c:axId val="154698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5415968"/>
        <c:crosses val="autoZero"/>
        <c:auto val="1"/>
        <c:lblAlgn val="ctr"/>
        <c:lblOffset val="100"/>
        <c:noMultiLvlLbl val="0"/>
      </c:catAx>
      <c:valAx>
        <c:axId val="155415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469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268860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32599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59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Mortensen et al. Ann Intern Med 2018; 168(2):85-92</a:t>
            </a:r>
          </a:p>
        </p:txBody>
      </p:sp>
      <p:sp>
        <p:nvSpPr>
          <p:cNvPr id="7" name="Titel 3"/>
          <p:cNvSpPr>
            <a:spLocks noGrp="1"/>
          </p:cNvSpPr>
          <p:nvPr/>
        </p:nvSpPr>
        <p:spPr>
          <a:xfrm>
            <a:off x="434380" y="228600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0" dirty="0"/>
              <a:t>Potential effect of guidelines on ASCVD prevention in the CGPS*</a:t>
            </a:r>
            <a:endParaRPr lang="en-US" dirty="0"/>
          </a:p>
        </p:txBody>
      </p:sp>
      <p:sp>
        <p:nvSpPr>
          <p:cNvPr id="8" name="Rechthoek 7"/>
          <p:cNvSpPr/>
          <p:nvPr/>
        </p:nvSpPr>
        <p:spPr>
          <a:xfrm>
            <a:off x="307872" y="5635674"/>
            <a:ext cx="8223455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000" dirty="0"/>
              <a:t>ASCVD: atherosclerotic cardiovascular disease; CGPS: Copenhagen General Population Study; ESC: European Society of Cardiology; EAS: European Atherosclerosis Society; USPSTF: U.S. Preventive Services Task Force; NICE National Institute for Health and Care Excellence; ACC: American College of Cardiology; AHA: American Heart Association; CCS: Canadian Cardiovascular Society</a:t>
            </a:r>
          </a:p>
          <a:p>
            <a:r>
              <a:rPr lang="en-GB" sz="1000" dirty="0"/>
              <a:t>*all CGPS participants aged 40-75 years </a:t>
            </a:r>
            <a:r>
              <a:rPr lang="nl-NL" sz="1000" dirty="0"/>
              <a:t> 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66782462"/>
              </p:ext>
            </p:extLst>
          </p:nvPr>
        </p:nvGraphicFramePr>
        <p:xfrm>
          <a:off x="914400" y="140243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feld 13"/>
          <p:cNvSpPr txBox="1"/>
          <p:nvPr/>
        </p:nvSpPr>
        <p:spPr>
          <a:xfrm>
            <a:off x="1676400" y="1136378"/>
            <a:ext cx="525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Prevented ASCVD events in 10 years (%)</a:t>
            </a:r>
          </a:p>
        </p:txBody>
      </p:sp>
    </p:spTree>
    <p:extLst>
      <p:ext uri="{BB962C8B-B14F-4D97-AF65-F5344CB8AC3E}">
        <p14:creationId xmlns:p14="http://schemas.microsoft.com/office/powerpoint/2010/main" val="172078836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101</Words>
  <Application>Microsoft Office PowerPoint</Application>
  <PresentationFormat>Diavoorstelling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Judith Brouwer</cp:lastModifiedBy>
  <cp:revision>69</cp:revision>
  <dcterms:created xsi:type="dcterms:W3CDTF">2016-04-14T13:26:15Z</dcterms:created>
  <dcterms:modified xsi:type="dcterms:W3CDTF">2018-01-17T12:58:57Z</dcterms:modified>
</cp:coreProperties>
</file>