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>
      <p:cViewPr varScale="1">
        <p:scale>
          <a:sx n="66" d="100"/>
          <a:sy n="66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Risk increase for each 5-bpm HR increase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all cause mortality</c:v>
                </c:pt>
                <c:pt idx="1">
                  <c:v>CV death</c:v>
                </c:pt>
                <c:pt idx="2">
                  <c:v>non-CV death</c:v>
                </c:pt>
                <c:pt idx="3">
                  <c:v>cancer death</c:v>
                </c:pt>
                <c:pt idx="4">
                  <c:v>MI</c:v>
                </c:pt>
                <c:pt idx="5">
                  <c:v>HF</c:v>
                </c:pt>
                <c:pt idx="6">
                  <c:v>stroke</c:v>
                </c:pt>
              </c:strCache>
            </c:strRef>
          </c:cat>
          <c:val>
            <c:numRef>
              <c:f>Tabelle1!$B$2:$B$8</c:f>
              <c:numCache>
                <c:formatCode>0%</c:formatCode>
                <c:ptCount val="7"/>
                <c:pt idx="0">
                  <c:v>0.12</c:v>
                </c:pt>
                <c:pt idx="1">
                  <c:v>0.13</c:v>
                </c:pt>
                <c:pt idx="2">
                  <c:v>0.12</c:v>
                </c:pt>
                <c:pt idx="3">
                  <c:v>0.08</c:v>
                </c:pt>
                <c:pt idx="4">
                  <c:v>0.09</c:v>
                </c:pt>
                <c:pt idx="5">
                  <c:v>0.13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22-45DD-A0DB-28CDDF4EA7C7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Risk increase for every 5-bpm higher time-updated HR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all cause mortality</c:v>
                </c:pt>
                <c:pt idx="1">
                  <c:v>CV death</c:v>
                </c:pt>
                <c:pt idx="2">
                  <c:v>non-CV death</c:v>
                </c:pt>
                <c:pt idx="3">
                  <c:v>cancer death</c:v>
                </c:pt>
                <c:pt idx="4">
                  <c:v>MI</c:v>
                </c:pt>
                <c:pt idx="5">
                  <c:v>HF</c:v>
                </c:pt>
                <c:pt idx="6">
                  <c:v>stroke</c:v>
                </c:pt>
              </c:strCache>
            </c:strRef>
          </c:cat>
          <c:val>
            <c:numRef>
              <c:f>Tabelle1!$C$2:$C$8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0.15</c:v>
                </c:pt>
                <c:pt idx="2">
                  <c:v>0.14000000000000001</c:v>
                </c:pt>
                <c:pt idx="3">
                  <c:v>0.09</c:v>
                </c:pt>
                <c:pt idx="4">
                  <c:v>0.08</c:v>
                </c:pt>
                <c:pt idx="5">
                  <c:v>0.17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22-45DD-A0DB-28CDDF4EA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838344"/>
        <c:axId val="15777739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Tabelle1!$A$2:$A$8</c15:sqref>
                        </c15:formulaRef>
                      </c:ext>
                    </c:extLst>
                    <c:strCache>
                      <c:ptCount val="7"/>
                      <c:pt idx="0">
                        <c:v>all cause mortality</c:v>
                      </c:pt>
                      <c:pt idx="1">
                        <c:v>CV death</c:v>
                      </c:pt>
                      <c:pt idx="2">
                        <c:v>non-CV death</c:v>
                      </c:pt>
                      <c:pt idx="3">
                        <c:v>cancer death</c:v>
                      </c:pt>
                      <c:pt idx="4">
                        <c:v>MI</c:v>
                      </c:pt>
                      <c:pt idx="5">
                        <c:v>HF</c:v>
                      </c:pt>
                      <c:pt idx="6">
                        <c:v>stroke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Tabelle1!$D$2:$D$8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822-45DD-A0DB-28CDDF4EA7C7}"/>
                  </c:ext>
                </c:extLst>
              </c15:ser>
            </c15:filteredBarSeries>
          </c:ext>
        </c:extLst>
      </c:barChart>
      <c:catAx>
        <c:axId val="116838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777392"/>
        <c:crosses val="autoZero"/>
        <c:auto val="1"/>
        <c:lblAlgn val="ctr"/>
        <c:lblOffset val="100"/>
        <c:noMultiLvlLbl val="0"/>
      </c:catAx>
      <c:valAx>
        <c:axId val="15777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16838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0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96150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01008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8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Vazir</a:t>
            </a:r>
            <a:r>
              <a:rPr lang="en-US" sz="1100" dirty="0">
                <a:solidFill>
                  <a:schemeClr val="bg1"/>
                </a:solidFill>
              </a:rPr>
              <a:t> A, et al. JAMA </a:t>
            </a:r>
            <a:r>
              <a:rPr lang="en-US" sz="1100" dirty="0" err="1">
                <a:solidFill>
                  <a:schemeClr val="bg1"/>
                </a:solidFill>
              </a:rPr>
              <a:t>Cardiol</a:t>
            </a:r>
            <a:r>
              <a:rPr lang="en-US" sz="1100" dirty="0">
                <a:solidFill>
                  <a:schemeClr val="bg1"/>
                </a:solidFill>
              </a:rPr>
              <a:t>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152401" y="-152400"/>
            <a:ext cx="9143999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Associations between HR and adverse outcomes</a:t>
            </a:r>
            <a:endParaRPr lang="en-US" dirty="0"/>
          </a:p>
        </p:txBody>
      </p:sp>
      <p:sp>
        <p:nvSpPr>
          <p:cNvPr id="8" name="Rechthoek 7"/>
          <p:cNvSpPr/>
          <p:nvPr/>
        </p:nvSpPr>
        <p:spPr>
          <a:xfrm>
            <a:off x="152401" y="79354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dirty="0" err="1"/>
              <a:t>Increased</a:t>
            </a:r>
            <a:r>
              <a:rPr lang="nl-NL" sz="1600" dirty="0"/>
              <a:t> risk of adverse </a:t>
            </a:r>
            <a:r>
              <a:rPr lang="nl-NL" sz="1600" dirty="0" err="1"/>
              <a:t>outcomes</a:t>
            </a:r>
            <a:r>
              <a:rPr lang="nl-NL" sz="1600" dirty="0"/>
              <a:t> </a:t>
            </a:r>
            <a:r>
              <a:rPr lang="nl-NL" sz="1600" dirty="0" err="1"/>
              <a:t>with</a:t>
            </a:r>
            <a:r>
              <a:rPr lang="nl-NL" sz="1600" dirty="0"/>
              <a:t> </a:t>
            </a:r>
            <a:r>
              <a:rPr lang="nl-NL" sz="1600" dirty="0" err="1"/>
              <a:t>each</a:t>
            </a:r>
            <a:r>
              <a:rPr lang="nl-NL" sz="1600" dirty="0"/>
              <a:t> 5-bpm </a:t>
            </a:r>
            <a:r>
              <a:rPr lang="nl-NL" sz="1600" dirty="0" err="1"/>
              <a:t>increase</a:t>
            </a:r>
            <a:r>
              <a:rPr lang="nl-NL" sz="1600" dirty="0"/>
              <a:t> in HR </a:t>
            </a:r>
            <a:r>
              <a:rPr lang="nl-NL" sz="1600" dirty="0" err="1"/>
              <a:t>from</a:t>
            </a:r>
            <a:r>
              <a:rPr lang="nl-NL" sz="1600" dirty="0"/>
              <a:t> </a:t>
            </a:r>
            <a:r>
              <a:rPr lang="nl-NL" sz="1600" dirty="0" err="1"/>
              <a:t>the</a:t>
            </a:r>
            <a:r>
              <a:rPr lang="nl-NL" sz="1600" dirty="0"/>
              <a:t> </a:t>
            </a:r>
            <a:r>
              <a:rPr lang="nl-NL" sz="1600" dirty="0" err="1"/>
              <a:t>peceding</a:t>
            </a:r>
            <a:r>
              <a:rPr lang="nl-NL" sz="1600" dirty="0"/>
              <a:t> </a:t>
            </a:r>
            <a:r>
              <a:rPr lang="nl-NL" sz="1600" dirty="0" err="1"/>
              <a:t>visit</a:t>
            </a:r>
            <a:r>
              <a:rPr lang="nl-NL" sz="1600" dirty="0"/>
              <a:t> </a:t>
            </a:r>
            <a:r>
              <a:rPr lang="nl-NL" sz="1600" dirty="0" err="1"/>
              <a:t>and</a:t>
            </a:r>
            <a:r>
              <a:rPr lang="nl-NL" sz="1600" dirty="0"/>
              <a:t> </a:t>
            </a:r>
            <a:r>
              <a:rPr lang="nl-NL" sz="1600" dirty="0" err="1"/>
              <a:t>every</a:t>
            </a:r>
            <a:r>
              <a:rPr lang="nl-NL" sz="1600" dirty="0"/>
              <a:t> 5-bpm </a:t>
            </a:r>
            <a:r>
              <a:rPr lang="nl-NL" sz="1600" dirty="0" err="1"/>
              <a:t>higher</a:t>
            </a:r>
            <a:r>
              <a:rPr lang="nl-NL" sz="1600" dirty="0"/>
              <a:t> time-</a:t>
            </a:r>
            <a:r>
              <a:rPr lang="nl-NL" sz="1600" dirty="0" err="1"/>
              <a:t>updated</a:t>
            </a:r>
            <a:r>
              <a:rPr lang="nl-NL" sz="1600" dirty="0"/>
              <a:t> HR* </a:t>
            </a:r>
            <a:endParaRPr lang="en-US" sz="16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814820873"/>
              </p:ext>
            </p:extLst>
          </p:nvPr>
        </p:nvGraphicFramePr>
        <p:xfrm>
          <a:off x="470948" y="1752600"/>
          <a:ext cx="791105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011" y="5715000"/>
            <a:ext cx="7086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(*) Time-updated HR is the most recent HR value measured before the occurrence of an event or at the end of a study</a:t>
            </a:r>
          </a:p>
          <a:p>
            <a:r>
              <a:rPr lang="en-US" sz="1200" dirty="0"/>
              <a:t>HR: heart rate; bpm: beats per minute; CV: cardiovascular; MI: myocardial infarction; HF: heart failure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</Words>
  <Application>Microsoft Office PowerPoint</Application>
  <PresentationFormat>Diavoorstelling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Anja</cp:lastModifiedBy>
  <cp:revision>72</cp:revision>
  <dcterms:created xsi:type="dcterms:W3CDTF">2016-04-14T13:26:15Z</dcterms:created>
  <dcterms:modified xsi:type="dcterms:W3CDTF">2018-02-01T09:20:35Z</dcterms:modified>
</cp:coreProperties>
</file>