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01" autoAdjust="0"/>
  </p:normalViewPr>
  <p:slideViewPr>
    <p:cSldViewPr>
      <p:cViewPr varScale="1">
        <p:scale>
          <a:sx n="73" d="100"/>
          <a:sy n="73" d="100"/>
        </p:scale>
        <p:origin x="2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Small artery occlusion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0.19</c:v>
                </c:pt>
              </c:numLit>
            </c:plus>
            <c:minus>
              <c:numLit>
                <c:formatCode>General</c:formatCode>
                <c:ptCount val="1"/>
                <c:pt idx="0">
                  <c:v>0.16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</a:ln>
              <a:effectLst/>
            </c:spPr>
          </c:errBars>
          <c:cat>
            <c:strRef>
              <c:f>Tabelle1!$A$2</c:f>
              <c:strCache>
                <c:ptCount val="1"/>
                <c:pt idx="0">
                  <c:v>elevated LDL-c</c:v>
                </c:pt>
              </c:strCache>
            </c:strRef>
          </c:cat>
          <c:val>
            <c:numRef>
              <c:f>Tabelle1!$B$2</c:f>
              <c:numCache>
                <c:formatCode>General</c:formatCode>
                <c:ptCount val="1"/>
                <c:pt idx="0">
                  <c:v>1.0900000000000001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1B-491A-B2B5-0CB8F9EFF87D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Large artery atherosclerosis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0.25</c:v>
                </c:pt>
              </c:numLit>
            </c:plus>
            <c:minus>
              <c:numLit>
                <c:formatCode>General</c:formatCode>
                <c:ptCount val="1"/>
                <c:pt idx="0">
                  <c:v>0.21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</a:ln>
              <a:effectLst/>
            </c:spPr>
          </c:errBars>
          <c:cat>
            <c:strRef>
              <c:f>Tabelle1!$A$2</c:f>
              <c:strCache>
                <c:ptCount val="1"/>
                <c:pt idx="0">
                  <c:v>elevated LDL-c</c:v>
                </c:pt>
              </c:strCache>
            </c:strRef>
          </c:cat>
          <c:val>
            <c:numRef>
              <c:f>Tabelle1!$C$2</c:f>
              <c:numCache>
                <c:formatCode>General</c:formatCode>
                <c:ptCount val="1"/>
                <c:pt idx="0">
                  <c:v>1.28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1B-491A-B2B5-0CB8F9EFF87D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IS overall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0.12</c:v>
                </c:pt>
              </c:numLit>
            </c:plus>
            <c:minus>
              <c:numLit>
                <c:formatCode>General</c:formatCode>
                <c:ptCount val="1"/>
                <c:pt idx="0">
                  <c:v>0.11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</a:ln>
              <a:effectLst/>
            </c:spPr>
          </c:errBars>
          <c:cat>
            <c:strRef>
              <c:f>Tabelle1!$A$2</c:f>
              <c:strCache>
                <c:ptCount val="1"/>
                <c:pt idx="0">
                  <c:v>elevated LDL-c</c:v>
                </c:pt>
              </c:strCache>
            </c:strRef>
          </c:cat>
          <c:val>
            <c:numRef>
              <c:f>Tabelle1!$D$2</c:f>
              <c:numCache>
                <c:formatCode>General</c:formatCode>
                <c:ptCount val="1"/>
                <c:pt idx="0">
                  <c:v>1.1200000000000001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1B-491A-B2B5-0CB8F9EFF87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21960944"/>
        <c:axId val="154580392"/>
      </c:barChart>
      <c:catAx>
        <c:axId val="121960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4580392"/>
        <c:crosses val="autoZero"/>
        <c:auto val="1"/>
        <c:lblAlgn val="ctr"/>
        <c:lblOffset val="100"/>
        <c:noMultiLvlLbl val="0"/>
      </c:catAx>
      <c:valAx>
        <c:axId val="154580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2196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ORs</a:t>
            </a:r>
            <a:r>
              <a:rPr lang="en-US" baseline="0" dirty="0"/>
              <a:t> of IS and its subtypes per 1-SD increase in each lipid trait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Small artery occlusion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0.14000000000000001</c:v>
                </c:pt>
              </c:numLit>
            </c:plus>
            <c:minus>
              <c:numLit>
                <c:formatCode>General</c:formatCode>
                <c:ptCount val="1"/>
                <c:pt idx="0">
                  <c:v>0.12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</a:ln>
              <a:effectLst/>
            </c:spPr>
          </c:errBars>
          <c:cat>
            <c:strRef>
              <c:f>Tabelle1!$A$2:$A$5</c:f>
              <c:strCache>
                <c:ptCount val="1"/>
                <c:pt idx="0">
                  <c:v>elevated HDL-c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1"/>
                <c:pt idx="0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3F-471F-A823-1CDF8E5E1D14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Large artery atherosclerosis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312593331528797E-2"/>
                  <c:y val="-5.61797752808988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3F-471F-A823-1CDF8E5E1D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0.22</c:v>
                </c:pt>
              </c:numLit>
            </c:plus>
            <c:minus>
              <c:numLit>
                <c:formatCode>General</c:formatCode>
                <c:ptCount val="1"/>
                <c:pt idx="0">
                  <c:v>0.18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</a:ln>
              <a:effectLst/>
            </c:spPr>
          </c:errBars>
          <c:cat>
            <c:strRef>
              <c:f>Tabelle1!$A$2:$A$5</c:f>
              <c:strCache>
                <c:ptCount val="1"/>
                <c:pt idx="0">
                  <c:v>elevated HDL-c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1"/>
                <c:pt idx="0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3F-471F-A823-1CDF8E5E1D14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IS overall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7250373326115188E-3"/>
                  <c:y val="-5.61797752808988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3F-471F-A823-1CDF8E5E1D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fixedVal"/>
            <c:noEndCap val="0"/>
            <c:val val="0.0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</a:ln>
              <a:effectLst/>
            </c:spPr>
          </c:errBars>
          <c:cat>
            <c:strRef>
              <c:f>Tabelle1!$A$2:$A$5</c:f>
              <c:strCache>
                <c:ptCount val="1"/>
                <c:pt idx="0">
                  <c:v>elevated HDL-c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1"/>
                <c:pt idx="0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3F-471F-A823-1CDF8E5E1D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4536744"/>
        <c:axId val="154699576"/>
      </c:barChart>
      <c:catAx>
        <c:axId val="154536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4699576"/>
        <c:crosses val="autoZero"/>
        <c:auto val="1"/>
        <c:lblAlgn val="ctr"/>
        <c:lblOffset val="100"/>
        <c:noMultiLvlLbl val="0"/>
      </c:catAx>
      <c:valAx>
        <c:axId val="1546995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4536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480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35206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259405"/>
            <a:ext cx="8291511" cy="43301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3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Hindy</a:t>
            </a:r>
            <a:r>
              <a:rPr lang="en-US" sz="1100" dirty="0">
                <a:solidFill>
                  <a:schemeClr val="bg1"/>
                </a:solidFill>
              </a:rPr>
              <a:t> G, et al. Stroke 2018 </a:t>
            </a:r>
            <a:endParaRPr lang="en-US" dirty="0"/>
          </a:p>
        </p:txBody>
      </p:sp>
      <p:sp>
        <p:nvSpPr>
          <p:cNvPr id="7" name="Titel 3"/>
          <p:cNvSpPr>
            <a:spLocks noGrp="1"/>
          </p:cNvSpPr>
          <p:nvPr/>
        </p:nvSpPr>
        <p:spPr>
          <a:xfrm>
            <a:off x="434380" y="152400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Lipid levels and their associations with the risk for ischemic stroke and its subtypes</a:t>
            </a:r>
          </a:p>
        </p:txBody>
      </p:sp>
      <p:sp>
        <p:nvSpPr>
          <p:cNvPr id="8" name="Rechthoek 7"/>
          <p:cNvSpPr/>
          <p:nvPr/>
        </p:nvSpPr>
        <p:spPr>
          <a:xfrm>
            <a:off x="351087" y="1005815"/>
            <a:ext cx="822345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dirty="0"/>
              <a:t>A Mendelian Randomization Analysis </a:t>
            </a:r>
            <a:endParaRPr lang="en-US" sz="1600" dirty="0"/>
          </a:p>
        </p:txBody>
      </p:sp>
      <p:sp>
        <p:nvSpPr>
          <p:cNvPr id="3" name="Textfeld 2"/>
          <p:cNvSpPr txBox="1"/>
          <p:nvPr/>
        </p:nvSpPr>
        <p:spPr>
          <a:xfrm>
            <a:off x="351087" y="5867400"/>
            <a:ext cx="8258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OR: odds ratio; IS: ischemic stroke; SD: standard deviation; HDL-c: high density lipoprotein cholesterol; </a:t>
            </a:r>
          </a:p>
          <a:p>
            <a:r>
              <a:rPr lang="en-US" sz="1200" dirty="0"/>
              <a:t>LDL-c: low density lipoprotein cholesterol; </a:t>
            </a:r>
          </a:p>
        </p:txBody>
      </p:sp>
      <p:graphicFrame>
        <p:nvGraphicFramePr>
          <p:cNvPr id="19" name="Diagramm 18"/>
          <p:cNvGraphicFramePr/>
          <p:nvPr>
            <p:extLst>
              <p:ext uri="{D42A27DB-BD31-4B8C-83A1-F6EECF244321}">
                <p14:modId xmlns:p14="http://schemas.microsoft.com/office/powerpoint/2010/main" val="2878555664"/>
              </p:ext>
            </p:extLst>
          </p:nvPr>
        </p:nvGraphicFramePr>
        <p:xfrm>
          <a:off x="467431" y="3554169"/>
          <a:ext cx="8107111" cy="1906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Diagramm 26"/>
          <p:cNvGraphicFramePr/>
          <p:nvPr>
            <p:extLst>
              <p:ext uri="{D42A27DB-BD31-4B8C-83A1-F6EECF244321}">
                <p14:modId xmlns:p14="http://schemas.microsoft.com/office/powerpoint/2010/main" val="182608343"/>
              </p:ext>
            </p:extLst>
          </p:nvPr>
        </p:nvGraphicFramePr>
        <p:xfrm>
          <a:off x="434380" y="1397000"/>
          <a:ext cx="6576020" cy="226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9" name="Gerader Verbinder 28"/>
          <p:cNvCxnSpPr/>
          <p:nvPr/>
        </p:nvCxnSpPr>
        <p:spPr>
          <a:xfrm>
            <a:off x="5410200" y="1979826"/>
            <a:ext cx="0" cy="32017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788361"/>
      </p:ext>
    </p:extLst>
  </p:cSld>
  <p:clrMapOvr>
    <a:masterClrMapping/>
  </p:clrMapOvr>
</p:sld>
</file>

<file path=ppt/theme/theme1.xml><?xml version="1.0" encoding="utf-8"?>
<a:theme xmlns:a="http://schemas.openxmlformats.org/drawingml/2006/main" name="Heart Failure Summit Theme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71</Words>
  <Application>Microsoft Office PowerPoint</Application>
  <PresentationFormat>Diavoorstelling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Heart Failure Summit Theme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Judith Brouwer</cp:lastModifiedBy>
  <cp:revision>85</cp:revision>
  <dcterms:created xsi:type="dcterms:W3CDTF">2016-04-14T13:26:15Z</dcterms:created>
  <dcterms:modified xsi:type="dcterms:W3CDTF">2018-04-03T08:25:01Z</dcterms:modified>
</cp:coreProperties>
</file>