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0" autoAdjust="0"/>
  </p:normalViewPr>
  <p:slideViewPr>
    <p:cSldViewPr>
      <p:cViewPr varScale="1">
        <p:scale>
          <a:sx n="57" d="100"/>
          <a:sy n="57" d="100"/>
        </p:scale>
        <p:origin x="6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3-year Kaplan Meier rate of the primary endpoint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Evolocumab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recent MI history (P&lt;0.001)</c:v>
                </c:pt>
                <c:pt idx="1">
                  <c:v>older MI history (P=0.30)</c:v>
                </c:pt>
                <c:pt idx="2">
                  <c:v>multiple prior MIs (P=0.003)</c:v>
                </c:pt>
                <c:pt idx="3">
                  <c:v>1 prior MI (P=0.10)</c:v>
                </c:pt>
                <c:pt idx="4">
                  <c:v>multi-vessel disease (P=0.001)</c:v>
                </c:pt>
                <c:pt idx="5">
                  <c:v>no multi-vessel disease (P=0.14)</c:v>
                </c:pt>
              </c:strCache>
            </c:strRef>
          </c:cat>
          <c:val>
            <c:numRef>
              <c:f>Tabelle1!$B$2:$B$7</c:f>
              <c:numCache>
                <c:formatCode>0.00%</c:formatCode>
                <c:ptCount val="6"/>
                <c:pt idx="0">
                  <c:v>0.13500000000000001</c:v>
                </c:pt>
                <c:pt idx="1">
                  <c:v>0.13300000000000001</c:v>
                </c:pt>
                <c:pt idx="2">
                  <c:v>0.187</c:v>
                </c:pt>
                <c:pt idx="3">
                  <c:v>0.115</c:v>
                </c:pt>
                <c:pt idx="4">
                  <c:v>0.158</c:v>
                </c:pt>
                <c:pt idx="5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E-4F39-8C97-6C49C36F44B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Placebo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2CAC3E5-1B59-4E3C-A845-FB42B82DAA0B}" type="VALUE">
                      <a:rPr lang="en-US" smtClean="0"/>
                      <a:pPr/>
                      <a:t>[WAARDE]</a:t>
                    </a:fld>
                    <a:endParaRPr lang="nl-N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C8E-4F39-8C97-6C49C36F4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recent MI history (P&lt;0.001)</c:v>
                </c:pt>
                <c:pt idx="1">
                  <c:v>older MI history (P=0.30)</c:v>
                </c:pt>
                <c:pt idx="2">
                  <c:v>multiple prior MIs (P=0.003)</c:v>
                </c:pt>
                <c:pt idx="3">
                  <c:v>1 prior MI (P=0.10)</c:v>
                </c:pt>
                <c:pt idx="4">
                  <c:v>multi-vessel disease (P=0.001)</c:v>
                </c:pt>
                <c:pt idx="5">
                  <c:v>no multi-vessel disease (P=0.14)</c:v>
                </c:pt>
              </c:strCache>
            </c:strRef>
          </c:cat>
          <c:val>
            <c:numRef>
              <c:f>Tabelle1!$C$2:$C$7</c:f>
              <c:numCache>
                <c:formatCode>0.00%</c:formatCode>
                <c:ptCount val="6"/>
                <c:pt idx="0">
                  <c:v>0.16900000000000001</c:v>
                </c:pt>
                <c:pt idx="1">
                  <c:v>0.14099999999999999</c:v>
                </c:pt>
                <c:pt idx="2">
                  <c:v>0.224</c:v>
                </c:pt>
                <c:pt idx="3">
                  <c:v>0.128</c:v>
                </c:pt>
                <c:pt idx="4">
                  <c:v>0.19400000000000001</c:v>
                </c:pt>
                <c:pt idx="5">
                  <c:v>0.13600000000000001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E-4F39-8C97-6C49C36F44B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304176"/>
        <c:axId val="117304568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Tabelle1!$D$1</c15:sqref>
                        </c15:formulaRef>
                      </c:ext>
                    </c:extLst>
                    <c:strCache>
                      <c:ptCount val="1"/>
                      <c:pt idx="0">
                        <c:v>Spalte1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nl-NL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Tabelle1!$A$2:$A$7</c15:sqref>
                        </c15:formulaRef>
                      </c:ext>
                    </c:extLst>
                    <c:strCache>
                      <c:ptCount val="6"/>
                      <c:pt idx="0">
                        <c:v>recent MI history (P&lt;0.001)</c:v>
                      </c:pt>
                      <c:pt idx="1">
                        <c:v>older MI history (P=0.30)</c:v>
                      </c:pt>
                      <c:pt idx="2">
                        <c:v>multiple prior MIs (P=0.003)</c:v>
                      </c:pt>
                      <c:pt idx="3">
                        <c:v>1 prior MI (P=0.10)</c:v>
                      </c:pt>
                      <c:pt idx="4">
                        <c:v>multi-vessel disease (P=0.001)</c:v>
                      </c:pt>
                      <c:pt idx="5">
                        <c:v>no multi-vessel disease (P=0.14)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Tabelle1!$D$2:$D$7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C8E-4F39-8C97-6C49C36F44B3}"/>
                  </c:ext>
                </c:extLst>
              </c15:ser>
            </c15:filteredBarSeries>
          </c:ext>
        </c:extLst>
      </c:barChart>
      <c:catAx>
        <c:axId val="11730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117304568"/>
        <c:crosses val="autoZero"/>
        <c:auto val="1"/>
        <c:lblAlgn val="ctr"/>
        <c:lblOffset val="100"/>
        <c:noMultiLvlLbl val="0"/>
      </c:catAx>
      <c:valAx>
        <c:axId val="117304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11730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0FF7DF-04D9-4452-A722-CEF319CA9CE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067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1743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58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431" y="6553200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bg1"/>
                </a:solidFill>
              </a:rPr>
              <a:t>Sabatine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i="1" dirty="0">
                <a:solidFill>
                  <a:schemeClr val="bg1"/>
                </a:solidFill>
              </a:rPr>
              <a:t>et al. </a:t>
            </a:r>
            <a:r>
              <a:rPr lang="en-US" sz="1100" dirty="0">
                <a:solidFill>
                  <a:schemeClr val="bg1"/>
                </a:solidFill>
              </a:rPr>
              <a:t>Circulation 2018</a:t>
            </a:r>
            <a:endParaRPr lang="en-US" dirty="0"/>
          </a:p>
        </p:txBody>
      </p:sp>
      <p:sp>
        <p:nvSpPr>
          <p:cNvPr id="7" name="Titel 3"/>
          <p:cNvSpPr>
            <a:spLocks noGrp="1"/>
          </p:cNvSpPr>
          <p:nvPr/>
        </p:nvSpPr>
        <p:spPr>
          <a:xfrm>
            <a:off x="487981" y="34636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Additional benefit of PCSK9 inhibition in high risk patients after myocardial infarction</a:t>
            </a:r>
          </a:p>
        </p:txBody>
      </p:sp>
      <p:sp>
        <p:nvSpPr>
          <p:cNvPr id="8" name="Rechthoek 7"/>
          <p:cNvSpPr/>
          <p:nvPr/>
        </p:nvSpPr>
        <p:spPr>
          <a:xfrm>
            <a:off x="460272" y="956103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/>
              <a:t>A FOURIER subanalysis</a:t>
            </a:r>
            <a:endParaRPr lang="en-US" sz="1600" b="1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170783718"/>
              </p:ext>
            </p:extLst>
          </p:nvPr>
        </p:nvGraphicFramePr>
        <p:xfrm>
          <a:off x="487981" y="1414791"/>
          <a:ext cx="8311582" cy="3614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228599" y="5307910"/>
            <a:ext cx="84551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Primary endpoint: composite of CV death, MI, stroke, coronary revascularization, or hospitalization for unstable angina; Recent MI: within the past 2 years; multi-vessel disease: ≥40% stenosis in ≥2 large vessels</a:t>
            </a:r>
          </a:p>
          <a:p>
            <a:endParaRPr lang="en-US" sz="1200" dirty="0"/>
          </a:p>
          <a:p>
            <a:r>
              <a:rPr lang="en-US" sz="1200" dirty="0"/>
              <a:t>PCSK9: proprotein convertase subtilisin-</a:t>
            </a:r>
            <a:r>
              <a:rPr lang="en-US" sz="1200" dirty="0" err="1"/>
              <a:t>kexin</a:t>
            </a:r>
            <a:r>
              <a:rPr lang="en-US" sz="1200" dirty="0"/>
              <a:t> type 9; FOURIER: Further cardiovascular </a:t>
            </a:r>
            <a:r>
              <a:rPr lang="en-US" sz="1200"/>
              <a:t>Outcomes </a:t>
            </a:r>
            <a:br>
              <a:rPr lang="en-US" sz="1200"/>
            </a:br>
            <a:r>
              <a:rPr lang="en-US" sz="1200"/>
              <a:t>Research </a:t>
            </a:r>
            <a:r>
              <a:rPr lang="en-US" sz="1200" dirty="0"/>
              <a:t>with PCSK9 Inhibition in patients with Elevated Risk; MI: myocardial infarction;   </a:t>
            </a:r>
          </a:p>
        </p:txBody>
      </p:sp>
    </p:spTree>
    <p:extLst>
      <p:ext uri="{BB962C8B-B14F-4D97-AF65-F5344CB8AC3E}">
        <p14:creationId xmlns:p14="http://schemas.microsoft.com/office/powerpoint/2010/main" val="172078836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Diavoorstelling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Judith Brouwer</cp:lastModifiedBy>
  <cp:revision>69</cp:revision>
  <dcterms:created xsi:type="dcterms:W3CDTF">2016-04-14T13:26:15Z</dcterms:created>
  <dcterms:modified xsi:type="dcterms:W3CDTF">2018-04-18T11:29:01Z</dcterms:modified>
</cp:coreProperties>
</file>