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Percentages of participants</a:t>
            </a:r>
            <a:r>
              <a:rPr lang="en-US" baseline="0" dirty="0"/>
              <a:t> who developed diabetes, hypertension or high LDL-c, stratified by BMI group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Group 1 (N=1,453)</c:v>
                </c:pt>
              </c:strCache>
            </c:strRef>
          </c:tx>
          <c:spPr>
            <a:solidFill>
              <a:schemeClr val="accent2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T2D</c:v>
                </c:pt>
                <c:pt idx="1">
                  <c:v>Hypertension</c:v>
                </c:pt>
                <c:pt idx="2">
                  <c:v>High LDL-c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3"/>
                <c:pt idx="0">
                  <c:v>1.4E-2</c:v>
                </c:pt>
                <c:pt idx="1">
                  <c:v>0.193</c:v>
                </c:pt>
                <c:pt idx="2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BA-4971-B0BA-9B163AFE51E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Group 2 (N=43)</c:v>
                </c:pt>
              </c:strCache>
            </c:strRef>
          </c:tx>
          <c:spPr>
            <a:solidFill>
              <a:schemeClr val="accent2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T2D</c:v>
                </c:pt>
                <c:pt idx="1">
                  <c:v>Hypertension</c:v>
                </c:pt>
                <c:pt idx="2">
                  <c:v>High LDL-c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3"/>
                <c:pt idx="0">
                  <c:v>2.5999999999999999E-2</c:v>
                </c:pt>
                <c:pt idx="1">
                  <c:v>0.17100000000000001</c:v>
                </c:pt>
                <c:pt idx="2">
                  <c:v>0.105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BA-4971-B0BA-9B163AFE51E1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Group 3 (N=879)</c:v>
                </c:pt>
              </c:strCache>
            </c:strRef>
          </c:tx>
          <c:spPr>
            <a:solidFill>
              <a:schemeClr val="accent2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T2D</c:v>
                </c:pt>
                <c:pt idx="1">
                  <c:v>Hypertension</c:v>
                </c:pt>
                <c:pt idx="2">
                  <c:v>High LDL-c</c:v>
                </c:pt>
              </c:strCache>
            </c:strRef>
          </c:cat>
          <c:val>
            <c:numRef>
              <c:f>Tabelle1!$D$2:$D$5</c:f>
              <c:numCache>
                <c:formatCode>0.00%</c:formatCode>
                <c:ptCount val="3"/>
                <c:pt idx="0">
                  <c:v>3.5000000000000003E-2</c:v>
                </c:pt>
                <c:pt idx="1">
                  <c:v>0.26900000000000002</c:v>
                </c:pt>
                <c:pt idx="2">
                  <c:v>0.16500000000000001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BA-4971-B0BA-9B163AFE51E1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Group 4 (N=110)</c:v>
                </c:pt>
              </c:strCache>
            </c:strRef>
          </c:tx>
          <c:spPr>
            <a:solidFill>
              <a:schemeClr val="accent2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T2D</c:v>
                </c:pt>
                <c:pt idx="1">
                  <c:v>Hypertension</c:v>
                </c:pt>
                <c:pt idx="2">
                  <c:v>High LDL-c</c:v>
                </c:pt>
              </c:strCache>
            </c:strRef>
          </c:cat>
          <c:val>
            <c:numRef>
              <c:f>Tabelle1!$E$2:$E$5</c:f>
              <c:numCache>
                <c:formatCode>0.00%</c:formatCode>
                <c:ptCount val="3"/>
                <c:pt idx="0">
                  <c:v>0.17100000000000001</c:v>
                </c:pt>
                <c:pt idx="1">
                  <c:v>0.33100000000000002</c:v>
                </c:pt>
                <c:pt idx="2">
                  <c:v>0.17899999999999999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BA-4971-B0BA-9B163AFE51E1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Group 5 (N=113)</c:v>
                </c:pt>
              </c:strCache>
            </c:strRef>
          </c:tx>
          <c:spPr>
            <a:solidFill>
              <a:schemeClr val="accent2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T2D</c:v>
                </c:pt>
                <c:pt idx="1">
                  <c:v>Hypertension</c:v>
                </c:pt>
                <c:pt idx="2">
                  <c:v>High LDL-c</c:v>
                </c:pt>
              </c:strCache>
            </c:strRef>
          </c:cat>
          <c:val>
            <c:numRef>
              <c:f>Tabelle1!$F$2:$F$5</c:f>
              <c:numCache>
                <c:formatCode>0.00%</c:formatCode>
                <c:ptCount val="3"/>
                <c:pt idx="0">
                  <c:v>0.126</c:v>
                </c:pt>
                <c:pt idx="1">
                  <c:v>0.36499999999999999</c:v>
                </c:pt>
                <c:pt idx="2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BA-4971-B0BA-9B163AFE51E1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Group 6 (N=33)</c:v>
                </c:pt>
              </c:strCache>
            </c:strRef>
          </c:tx>
          <c:spPr>
            <a:solidFill>
              <a:schemeClr val="accent2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T2D</c:v>
                </c:pt>
                <c:pt idx="1">
                  <c:v>Hypertension</c:v>
                </c:pt>
                <c:pt idx="2">
                  <c:v>High LDL-c</c:v>
                </c:pt>
              </c:strCache>
            </c:strRef>
          </c:cat>
          <c:val>
            <c:numRef>
              <c:f>Tabelle1!$G$2:$G$5</c:f>
              <c:numCache>
                <c:formatCode>0.00%</c:formatCode>
                <c:ptCount val="3"/>
                <c:pt idx="0">
                  <c:v>0.20100000000000001</c:v>
                </c:pt>
                <c:pt idx="1">
                  <c:v>0.40600000000000003</c:v>
                </c:pt>
                <c:pt idx="2">
                  <c:v>0.19800000000000001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BA-4971-B0BA-9B163AFE5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8283576"/>
        <c:axId val="238283968"/>
      </c:barChart>
      <c:catAx>
        <c:axId val="23828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38283968"/>
        <c:crosses val="autoZero"/>
        <c:auto val="1"/>
        <c:lblAlgn val="ctr"/>
        <c:lblOffset val="100"/>
        <c:noMultiLvlLbl val="0"/>
      </c:catAx>
      <c:valAx>
        <c:axId val="23828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38283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5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1753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08753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9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Buscot</a:t>
            </a:r>
            <a:r>
              <a:rPr lang="en-US" sz="1100" dirty="0">
                <a:solidFill>
                  <a:schemeClr val="bg1"/>
                </a:solidFill>
              </a:rPr>
              <a:t> et al. EHJ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355378" y="381000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Child-to-adult BMI trajectories affect CV risk factors in mid-adulthood</a:t>
            </a:r>
            <a:endParaRPr lang="nl-NL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267343451"/>
              </p:ext>
            </p:extLst>
          </p:nvPr>
        </p:nvGraphicFramePr>
        <p:xfrm>
          <a:off x="475629" y="1524000"/>
          <a:ext cx="8291511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04799" y="5521404"/>
            <a:ext cx="7086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Group 1: stable normal; Group 2: resolving; Group 3: progressively overweight; Group 4: progressively obese; Group 5: rapidly overweight/obese; Group 6: persistent increasing overweight/obese; </a:t>
            </a:r>
          </a:p>
          <a:p>
            <a:endParaRPr lang="en-GB" sz="1200" dirty="0"/>
          </a:p>
          <a:p>
            <a:r>
              <a:rPr lang="en-GB" sz="1200" dirty="0"/>
              <a:t>BMI: body mass index; T2D: type 2 diabetes; LDL-c: low density lipoprotein cholesterol;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</Words>
  <Application>Microsoft Office PowerPoint</Application>
  <PresentationFormat>Diavoorstelling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AJG</cp:lastModifiedBy>
  <cp:revision>68</cp:revision>
  <dcterms:created xsi:type="dcterms:W3CDTF">2016-04-14T13:26:15Z</dcterms:created>
  <dcterms:modified xsi:type="dcterms:W3CDTF">2018-05-03T12:09:29Z</dcterms:modified>
</cp:coreProperties>
</file>