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6" autoAdjust="0"/>
  </p:normalViewPr>
  <p:slideViewPr>
    <p:cSldViewPr>
      <p:cViewPr varScale="1">
        <p:scale>
          <a:sx n="64" d="100"/>
          <a:sy n="64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Incidence rates of first stroke among Chinese patients with hypertension stratified by </a:t>
            </a:r>
            <a:r>
              <a:rPr lang="en-US" dirty="0" err="1"/>
              <a:t>tHCY</a:t>
            </a:r>
            <a:r>
              <a:rPr lang="en-US" dirty="0"/>
              <a:t> and PLT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Enalapril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Low tHCY / high PLT</c:v>
                </c:pt>
                <c:pt idx="1">
                  <c:v>High tHCY / low PLT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3.3</c:v>
                </c:pt>
                <c:pt idx="1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D9-46A2-A888-ED9E0598B5F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Enalapril plus Folic Acid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Low tHCY / high PLT</c:v>
                </c:pt>
                <c:pt idx="1">
                  <c:v>High tHCY / low PLT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2"/>
                <c:pt idx="0">
                  <c:v>3</c:v>
                </c:pt>
                <c:pt idx="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D9-46A2-A888-ED9E0598B5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9255808"/>
        <c:axId val="11925345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2"/>
                      <c:pt idx="0">
                        <c:v>Low tHCY / high PLT</c:v>
                      </c:pt>
                      <c:pt idx="1">
                        <c:v>High tHCY / low PLT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FD9-46A2-A888-ED9E0598B5F8}"/>
                  </c:ext>
                </c:extLst>
              </c15:ser>
            </c15:filteredBarSeries>
          </c:ext>
        </c:extLst>
      </c:barChart>
      <c:catAx>
        <c:axId val="11925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9253456"/>
        <c:crosses val="autoZero"/>
        <c:auto val="1"/>
        <c:lblAlgn val="ctr"/>
        <c:lblOffset val="100"/>
        <c:noMultiLvlLbl val="0"/>
      </c:catAx>
      <c:valAx>
        <c:axId val="1192534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25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0.5534</cdr:x>
      <cdr:y>0.18519</cdr:y>
    </cdr:from>
    <cdr:to>
      <cdr:x>0.94175</cdr:x>
      <cdr:y>0.2963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343400" y="762000"/>
          <a:ext cx="3048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0.69636</cdr:x>
      <cdr:y>0.62751</cdr:y>
    </cdr:from>
    <cdr:to>
      <cdr:x>0.78218</cdr:x>
      <cdr:y>0.71727</cdr:y>
    </cdr:to>
    <cdr:sp macro="" textlink="">
      <cdr:nvSpPr>
        <cdr:cNvPr id="3" name="Rechteck 2"/>
        <cdr:cNvSpPr/>
      </cdr:nvSpPr>
      <cdr:spPr>
        <a:xfrm xmlns:a="http://schemas.openxmlformats.org/drawingml/2006/main">
          <a:off x="5465444" y="2582072"/>
          <a:ext cx="673582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P: NS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4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18411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43831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Kong et al. JACC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75628" y="15536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Folic acid treatment reduces the risk of stroke in hypertensive patients</a:t>
            </a:r>
          </a:p>
        </p:txBody>
      </p:sp>
      <p:sp>
        <p:nvSpPr>
          <p:cNvPr id="8" name="Rechthoek 7"/>
          <p:cNvSpPr/>
          <p:nvPr/>
        </p:nvSpPr>
        <p:spPr>
          <a:xfrm>
            <a:off x="467431" y="904273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 subanalysis </a:t>
            </a:r>
            <a:r>
              <a:rPr lang="en-US" sz="1600" dirty="0"/>
              <a:t>(N=10,789) </a:t>
            </a:r>
            <a:r>
              <a:rPr lang="nl-NL" sz="1600" dirty="0"/>
              <a:t>of the </a:t>
            </a:r>
            <a:r>
              <a:rPr lang="en-US" sz="1600" dirty="0"/>
              <a:t>China Stroke Primary Prevention Trial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063052626"/>
              </p:ext>
            </p:extLst>
          </p:nvPr>
        </p:nvGraphicFramePr>
        <p:xfrm>
          <a:off x="609600" y="1524000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67431" y="5833005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tHCY</a:t>
            </a:r>
            <a:r>
              <a:rPr lang="en-GB" sz="1200" dirty="0"/>
              <a:t>: total homocysteine; high </a:t>
            </a:r>
            <a:r>
              <a:rPr lang="en-GB" sz="1200" dirty="0" err="1"/>
              <a:t>tHCY</a:t>
            </a:r>
            <a:r>
              <a:rPr lang="en-GB" sz="1200" dirty="0"/>
              <a:t> ≥15µmol/L; low </a:t>
            </a:r>
            <a:r>
              <a:rPr lang="en-GB" sz="1200" dirty="0" err="1"/>
              <a:t>tHCY</a:t>
            </a:r>
            <a:r>
              <a:rPr lang="en-GB" sz="1200" dirty="0"/>
              <a:t> &lt; 15µmol/L; </a:t>
            </a:r>
          </a:p>
          <a:p>
            <a:r>
              <a:rPr lang="en-GB" sz="1200" dirty="0"/>
              <a:t>PLT: platelet count; high PLT: Q2-4; low PLT: Q1; NS: non-significant; </a:t>
            </a:r>
          </a:p>
          <a:p>
            <a:endParaRPr lang="en-US" sz="1200" dirty="0"/>
          </a:p>
        </p:txBody>
      </p:sp>
      <p:sp>
        <p:nvSpPr>
          <p:cNvPr id="4" name="Rechteck 3"/>
          <p:cNvSpPr/>
          <p:nvPr/>
        </p:nvSpPr>
        <p:spPr>
          <a:xfrm>
            <a:off x="4886644" y="2563698"/>
            <a:ext cx="365837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HR: 0.27; 95%CI: 0.11-0.64; P = 0.003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Diavoorstelling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Judith Brouwer</cp:lastModifiedBy>
  <cp:revision>68</cp:revision>
  <dcterms:created xsi:type="dcterms:W3CDTF">2016-04-14T13:26:15Z</dcterms:created>
  <dcterms:modified xsi:type="dcterms:W3CDTF">2018-05-16T09:33:52Z</dcterms:modified>
</cp:coreProperties>
</file>