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3"/>
  </p:notesMasterIdLst>
  <p:sldIdLst>
    <p:sldId id="33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25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Percentages of patients with MACE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Liraglutide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3"/>
                <c:pt idx="0">
                  <c:v>2 or more vascular beds (N=757)</c:v>
                </c:pt>
                <c:pt idx="1">
                  <c:v>1 vascular bed (N=2646)</c:v>
                </c:pt>
                <c:pt idx="2">
                  <c:v>0 vascular beds (N=1265)</c:v>
                </c:pt>
              </c:strCache>
            </c:strRef>
          </c:cat>
          <c:val>
            <c:numRef>
              <c:f>Tabelle1!$B$2:$B$5</c:f>
              <c:numCache>
                <c:formatCode>0.00%</c:formatCode>
                <c:ptCount val="3"/>
                <c:pt idx="0">
                  <c:v>0.188</c:v>
                </c:pt>
                <c:pt idx="1">
                  <c:v>0.128</c:v>
                </c:pt>
                <c:pt idx="2">
                  <c:v>0.10100000000000001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30-48C7-9542-9CEF8623B3A7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Placebo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3"/>
                <c:pt idx="0">
                  <c:v>2 or more vascular beds (N=757)</c:v>
                </c:pt>
                <c:pt idx="1">
                  <c:v>1 vascular bed (N=2646)</c:v>
                </c:pt>
                <c:pt idx="2">
                  <c:v>0 vascular beds (N=1265)</c:v>
                </c:pt>
              </c:strCache>
            </c:strRef>
          </c:cat>
          <c:val>
            <c:numRef>
              <c:f>Tabelle1!$C$2:$C$5</c:f>
              <c:numCache>
                <c:formatCode>0.00%</c:formatCode>
                <c:ptCount val="3"/>
                <c:pt idx="0">
                  <c:v>0.222</c:v>
                </c:pt>
                <c:pt idx="1">
                  <c:v>0.153</c:v>
                </c:pt>
                <c:pt idx="2">
                  <c:v>9.5000000000000001E-2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30-48C7-9542-9CEF8623B3A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3549728"/>
        <c:axId val="163547376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Tabelle1!$D$1</c15:sqref>
                        </c15:formulaRef>
                      </c:ext>
                    </c:extLst>
                    <c:strCache>
                      <c:ptCount val="1"/>
                      <c:pt idx="0">
                        <c:v>Spalte2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nl-NL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Tabelle1!$A$2:$A$5</c15:sqref>
                        </c15:formulaRef>
                      </c:ext>
                    </c:extLst>
                    <c:strCache>
                      <c:ptCount val="3"/>
                      <c:pt idx="0">
                        <c:v>2 or more vascular beds (N=757)</c:v>
                      </c:pt>
                      <c:pt idx="1">
                        <c:v>1 vascular bed (N=2646)</c:v>
                      </c:pt>
                      <c:pt idx="2">
                        <c:v>0 vascular beds (N=1265)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Tabelle1!$D$2:$D$5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5F30-48C7-9542-9CEF8623B3A7}"/>
                  </c:ext>
                </c:extLst>
              </c15:ser>
            </c15:filteredBarSeries>
          </c:ext>
        </c:extLst>
      </c:barChart>
      <c:catAx>
        <c:axId val="163549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63547376"/>
        <c:crosses val="autoZero"/>
        <c:auto val="1"/>
        <c:lblAlgn val="ctr"/>
        <c:lblOffset val="100"/>
        <c:noMultiLvlLbl val="0"/>
      </c:catAx>
      <c:valAx>
        <c:axId val="16354737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163549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8F981-DCB1-4167-8233-DBD13BD4F248}" type="datetimeFigureOut">
              <a:rPr lang="en-GB" smtClean="0"/>
              <a:t>16/05/2018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FF7DF-04D9-4452-A722-CEF319CA9CE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125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902520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46717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7"/>
          <p:cNvSpPr/>
          <p:nvPr userDrawn="1"/>
        </p:nvSpPr>
        <p:spPr>
          <a:xfrm rot="5400000">
            <a:off x="4352922" y="2070012"/>
            <a:ext cx="438151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4352693" y="2070233"/>
            <a:ext cx="438593" cy="9144001"/>
          </a:xfrm>
          <a:prstGeom prst="rect">
            <a:avLst/>
          </a:prstGeom>
          <a:gradFill>
            <a:gsLst>
              <a:gs pos="0">
                <a:srgbClr val="002060"/>
              </a:gs>
              <a:gs pos="93000">
                <a:srgbClr val="002060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831888"/>
            <a:ext cx="72000" cy="914400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290" y="2746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290" y="1314453"/>
            <a:ext cx="8291511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274899" y="1493288"/>
            <a:ext cx="53229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4" name="Afgeronde rechthoek 3"/>
          <p:cNvSpPr/>
          <p:nvPr userDrawn="1"/>
        </p:nvSpPr>
        <p:spPr>
          <a:xfrm>
            <a:off x="7376160" y="5644639"/>
            <a:ext cx="1116320" cy="10984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pic>
        <p:nvPicPr>
          <p:cNvPr id="14" name="Afbeelding 13" descr="CVGK rood.png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320" y="5671885"/>
            <a:ext cx="10440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353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hf sldNum="0" hdr="0" ftr="0" dt="0"/>
  <p:txStyles>
    <p:titleStyle>
      <a:lvl1pPr algn="l" defTabSz="342900" rtl="0" eaLnBrk="1" latinLnBrk="0" hangingPunct="1">
        <a:lnSpc>
          <a:spcPts val="2250"/>
        </a:lnSpc>
        <a:spcBef>
          <a:spcPct val="0"/>
        </a:spcBef>
        <a:buNone/>
        <a:defRPr sz="22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spcBef>
          <a:spcPts val="0"/>
        </a:spcBef>
        <a:buFont typeface="Arial"/>
        <a:buNone/>
        <a:defRPr sz="135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342900" rtl="0" eaLnBrk="1" latinLnBrk="0" hangingPunct="1">
        <a:spcBef>
          <a:spcPts val="0"/>
        </a:spcBef>
        <a:buFont typeface="Arial"/>
        <a:buNone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6922" indent="-136922" algn="l" defTabSz="342900" rtl="0" eaLnBrk="1" latinLnBrk="0" hangingPunct="1">
        <a:spcBef>
          <a:spcPts val="0"/>
        </a:spcBef>
        <a:buFont typeface="Arial" panose="020B0604020202020204" pitchFamily="34" charset="0"/>
        <a:buChar char="•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69081" indent="-132160" algn="l" defTabSz="342900" rtl="0" eaLnBrk="1" latinLnBrk="0" hangingPunct="1">
        <a:spcBef>
          <a:spcPts val="0"/>
        </a:spcBef>
        <a:buFont typeface="Arial" panose="020B0604020202020204" pitchFamily="34" charset="0"/>
        <a:buChar char="-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342900" rtl="0" eaLnBrk="1" latinLnBrk="0" hangingPunct="1">
        <a:spcBef>
          <a:spcPct val="20000"/>
        </a:spcBef>
        <a:buFont typeface="Arial"/>
        <a:buNone/>
        <a:defRPr sz="6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orient="horz" pos="696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orient="horz" pos="3770">
          <p15:clr>
            <a:srgbClr val="F26B43"/>
          </p15:clr>
        </p15:guide>
        <p15:guide id="5" pos="2142">
          <p15:clr>
            <a:srgbClr val="F26B43"/>
          </p15:clr>
        </p15:guide>
        <p15:guide id="6" pos="185">
          <p15:clr>
            <a:srgbClr val="F26B43"/>
          </p15:clr>
        </p15:guide>
        <p15:guide id="7" pos="4104">
          <p15:clr>
            <a:srgbClr val="F26B43"/>
          </p15:clr>
        </p15:guide>
        <p15:guide id="8" orient="horz" pos="2183">
          <p15:clr>
            <a:srgbClr val="F26B43"/>
          </p15:clr>
        </p15:guide>
        <p15:guide id="9" orient="horz" pos="352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67431" y="6553200"/>
            <a:ext cx="3952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solidFill>
                  <a:schemeClr val="bg1"/>
                </a:solidFill>
              </a:rPr>
              <a:t>Verma</a:t>
            </a:r>
            <a:r>
              <a:rPr lang="en-US" sz="1100" dirty="0">
                <a:solidFill>
                  <a:schemeClr val="bg1"/>
                </a:solidFill>
              </a:rPr>
              <a:t> et al. Circulation 2018 </a:t>
            </a:r>
            <a:endParaRPr lang="en-US" dirty="0"/>
          </a:p>
        </p:txBody>
      </p:sp>
      <p:sp>
        <p:nvSpPr>
          <p:cNvPr id="7" name="Titel 3"/>
          <p:cNvSpPr>
            <a:spLocks noGrp="1"/>
          </p:cNvSpPr>
          <p:nvPr/>
        </p:nvSpPr>
        <p:spPr>
          <a:xfrm>
            <a:off x="426244" y="228600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4572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3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GLP-1 analog reduces MACE in patients with atherosclerotic poly-vascular disease</a:t>
            </a:r>
          </a:p>
        </p:txBody>
      </p:sp>
      <p:sp>
        <p:nvSpPr>
          <p:cNvPr id="8" name="Rechthoek 7"/>
          <p:cNvSpPr/>
          <p:nvPr/>
        </p:nvSpPr>
        <p:spPr>
          <a:xfrm>
            <a:off x="427162" y="1628244"/>
            <a:ext cx="8223455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600" dirty="0"/>
              <a:t>A LEADER post hoc analysis </a:t>
            </a:r>
            <a:endParaRPr lang="en-US" sz="1600" dirty="0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723474563"/>
              </p:ext>
            </p:extLst>
          </p:nvPr>
        </p:nvGraphicFramePr>
        <p:xfrm>
          <a:off x="467430" y="2229913"/>
          <a:ext cx="783837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304800" y="5763678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Vascular beds: coronary, cerebrovascular, and peripheral; MACE: major adverse cardiovascular events; LEADER: </a:t>
            </a:r>
            <a:r>
              <a:rPr lang="en-US" sz="1200" dirty="0" err="1"/>
              <a:t>Liraglutide</a:t>
            </a:r>
            <a:r>
              <a:rPr lang="en-US" sz="1200" dirty="0"/>
              <a:t> Effect and Action in Diabetes: Evaluation of Cardiovascular Outcome Results; </a:t>
            </a:r>
          </a:p>
        </p:txBody>
      </p:sp>
    </p:spTree>
    <p:extLst>
      <p:ext uri="{BB962C8B-B14F-4D97-AF65-F5344CB8AC3E}">
        <p14:creationId xmlns:p14="http://schemas.microsoft.com/office/powerpoint/2010/main" val="1720788361"/>
      </p:ext>
    </p:extLst>
  </p:cSld>
  <p:clrMapOvr>
    <a:masterClrMapping/>
  </p:clrMapOvr>
</p:sld>
</file>

<file path=ppt/theme/theme1.xml><?xml version="1.0" encoding="utf-8"?>
<a:theme xmlns:a="http://schemas.openxmlformats.org/drawingml/2006/main" name="CVGK kaal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58</Words>
  <Application>Microsoft Office PowerPoint</Application>
  <PresentationFormat>Diavoorstelling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CVGK kaal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K_Ray</dc:creator>
  <cp:lastModifiedBy>AJG</cp:lastModifiedBy>
  <cp:revision>67</cp:revision>
  <dcterms:created xsi:type="dcterms:W3CDTF">2016-04-14T13:26:15Z</dcterms:created>
  <dcterms:modified xsi:type="dcterms:W3CDTF">2018-05-16T12:13:08Z</dcterms:modified>
</cp:coreProperties>
</file>