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% of T2DM patients with CV events in the first 6 months post-ACS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Alogliptin (N=2,701)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Primary endpoint</c:v>
                </c:pt>
                <c:pt idx="1">
                  <c:v>CV death</c:v>
                </c:pt>
                <c:pt idx="2">
                  <c:v>HHF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3"/>
                <c:pt idx="0">
                  <c:v>5.0999999999999997E-2</c:v>
                </c:pt>
                <c:pt idx="1">
                  <c:v>1.6E-2</c:v>
                </c:pt>
                <c:pt idx="2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8-4E6F-A6AF-DBCAEB7B675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 (N=2,679)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Primary endpoint</c:v>
                </c:pt>
                <c:pt idx="1">
                  <c:v>CV death</c:v>
                </c:pt>
                <c:pt idx="2">
                  <c:v>HHF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3"/>
                <c:pt idx="0">
                  <c:v>5.3999999999999999E-2</c:v>
                </c:pt>
                <c:pt idx="1">
                  <c:v>0.02</c:v>
                </c:pt>
                <c:pt idx="2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D8-4E6F-A6AF-DBCAEB7B67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72328"/>
        <c:axId val="16337272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3"/>
                      <c:pt idx="0">
                        <c:v>Primary endpoint</c:v>
                      </c:pt>
                      <c:pt idx="1">
                        <c:v>CV death</c:v>
                      </c:pt>
                      <c:pt idx="2">
                        <c:v>HHF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ABD8-4E6F-A6AF-DBCAEB7B6752}"/>
                  </c:ext>
                </c:extLst>
              </c15:ser>
            </c15:filteredBarSeries>
          </c:ext>
        </c:extLst>
      </c:barChart>
      <c:catAx>
        <c:axId val="16337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63372720"/>
        <c:crosses val="autoZero"/>
        <c:auto val="1"/>
        <c:lblAlgn val="ctr"/>
        <c:lblOffset val="100"/>
        <c:noMultiLvlLbl val="0"/>
      </c:catAx>
      <c:valAx>
        <c:axId val="163372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63372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% of T2DM patients with CV events 6 months post-ACS or later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Alogliptin (N=2,403)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Primary endpoint</c:v>
                </c:pt>
                <c:pt idx="1">
                  <c:v>CV death</c:v>
                </c:pt>
                <c:pt idx="2">
                  <c:v>HHF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3"/>
                <c:pt idx="0">
                  <c:v>8.2000000000000003E-2</c:v>
                </c:pt>
                <c:pt idx="1">
                  <c:v>2.8000000000000001E-2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1F-47E1-A47E-3F2D6390030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 (N=2,388)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222222222222223E-2"/>
                  <c:y val="-7.21282929476419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1F-47E1-A47E-3F2D63900301}"/>
                </c:ext>
              </c:extLst>
            </c:dLbl>
            <c:dLbl>
              <c:idx val="2"/>
              <c:layout>
                <c:manualLayout>
                  <c:x val="1.3888888888888788E-2"/>
                  <c:y val="-7.21282929476419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1F-47E1-A47E-3F2D639003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3"/>
                <c:pt idx="0">
                  <c:v>Primary endpoint</c:v>
                </c:pt>
                <c:pt idx="1">
                  <c:v>CV death</c:v>
                </c:pt>
                <c:pt idx="2">
                  <c:v>HHF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3"/>
                <c:pt idx="0">
                  <c:v>0.08</c:v>
                </c:pt>
                <c:pt idx="1">
                  <c:v>3.2000000000000001E-2</c:v>
                </c:pt>
                <c:pt idx="2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1F-47E1-A47E-3F2D63900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087024"/>
        <c:axId val="10008741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3"/>
                      <c:pt idx="0">
                        <c:v>Primary endpoint</c:v>
                      </c:pt>
                      <c:pt idx="1">
                        <c:v>CV death</c:v>
                      </c:pt>
                      <c:pt idx="2">
                        <c:v>HHF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F61F-47E1-A47E-3F2D63900301}"/>
                  </c:ext>
                </c:extLst>
              </c15:ser>
            </c15:filteredBarSeries>
          </c:ext>
        </c:extLst>
      </c:barChart>
      <c:catAx>
        <c:axId val="10008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00087416"/>
        <c:crosses val="autoZero"/>
        <c:auto val="1"/>
        <c:lblAlgn val="ctr"/>
        <c:lblOffset val="100"/>
        <c:noMultiLvlLbl val="0"/>
      </c:catAx>
      <c:valAx>
        <c:axId val="1000874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0008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29/05/2018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13850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37592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20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Sharma et al. JAHA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26244" y="70125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DPP-4 inhibitor is safe in post-ACS patients with type 2 diabetes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950874054"/>
              </p:ext>
            </p:extLst>
          </p:nvPr>
        </p:nvGraphicFramePr>
        <p:xfrm>
          <a:off x="0" y="1734238"/>
          <a:ext cx="4572000" cy="3539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231997485"/>
              </p:ext>
            </p:extLst>
          </p:nvPr>
        </p:nvGraphicFramePr>
        <p:xfrm>
          <a:off x="4572000" y="1752599"/>
          <a:ext cx="4572000" cy="3521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81000" y="5602069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DPP-4: dipeptidyl dipeptidase-IV; ACS: acute coronary syndrome; EXAMINE: Examination of Cardiovascular Outcomes with </a:t>
            </a:r>
            <a:r>
              <a:rPr lang="en-US" sz="1200" dirty="0" err="1"/>
              <a:t>Alogliptin</a:t>
            </a:r>
            <a:r>
              <a:rPr lang="en-US" sz="1200" dirty="0"/>
              <a:t> Versus Standard of Care; T2DM: type 2 diabetes mellitus; HHF: heart failure hospitalization;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81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AJG</cp:lastModifiedBy>
  <cp:revision>69</cp:revision>
  <dcterms:created xsi:type="dcterms:W3CDTF">2016-04-14T13:26:15Z</dcterms:created>
  <dcterms:modified xsi:type="dcterms:W3CDTF">2018-05-29T14:19:15Z</dcterms:modified>
</cp:coreProperties>
</file>