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"/>
  </p:notesMasterIdLst>
  <p:sldIdLst>
    <p:sldId id="33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men Venema" initials="CV" lastIdx="1" clrIdx="0">
    <p:extLst>
      <p:ext uri="{19B8F6BF-5375-455C-9EA6-DF929625EA0E}">
        <p15:presenceInfo xmlns:p15="http://schemas.microsoft.com/office/powerpoint/2012/main" userId="Carmen Venem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2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Black men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2CA-4212-9E9D-DFA1EF08B5C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2CA-4212-9E9D-DFA1EF08B5C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2"/>
                <c:pt idx="0">
                  <c:v>Hypertension</c:v>
                </c:pt>
                <c:pt idx="1">
                  <c:v>No hypertension</c:v>
                </c:pt>
              </c:strCache>
            </c:strRef>
          </c:cat>
          <c:val>
            <c:numRef>
              <c:f>Tabelle1!$B$2:$B$5</c:f>
              <c:numCache>
                <c:formatCode>0.00%</c:formatCode>
                <c:ptCount val="2"/>
                <c:pt idx="0">
                  <c:v>0.755</c:v>
                </c:pt>
                <c:pt idx="1">
                  <c:v>0.245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2CA-4212-9E9D-DFA1EF08B5C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Black women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9DC-4821-A46D-20AAD7086F0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9DC-4821-A46D-20AAD7086F0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2"/>
                <c:pt idx="0">
                  <c:v>Hypertension</c:v>
                </c:pt>
                <c:pt idx="1">
                  <c:v>No hypertension</c:v>
                </c:pt>
              </c:strCache>
            </c:strRef>
          </c:cat>
          <c:val>
            <c:numRef>
              <c:f>Tabelle1!$B$2:$B$5</c:f>
              <c:numCache>
                <c:formatCode>0.00%</c:formatCode>
                <c:ptCount val="2"/>
                <c:pt idx="0">
                  <c:v>0.75700000000000001</c:v>
                </c:pt>
                <c:pt idx="1">
                  <c:v>0.24299999999999999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9DC-4821-A46D-20AAD7086F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nl-N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White men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B40-446E-91D3-2E9CEFD874F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B40-446E-91D3-2E9CEFD874F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2"/>
                <c:pt idx="0">
                  <c:v>Hypertension</c:v>
                </c:pt>
                <c:pt idx="1">
                  <c:v>No hypertension</c:v>
                </c:pt>
              </c:strCache>
            </c:strRef>
          </c:cat>
          <c:val>
            <c:numRef>
              <c:f>Tabelle1!$B$2:$B$5</c:f>
              <c:numCache>
                <c:formatCode>0.00%</c:formatCode>
                <c:ptCount val="2"/>
                <c:pt idx="0">
                  <c:v>0.54500000000000004</c:v>
                </c:pt>
                <c:pt idx="1">
                  <c:v>0.45500000000000002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B40-446E-91D3-2E9CEFD874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nl-N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White women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815-49BA-9F25-033593D54DA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815-49BA-9F25-033593D54DA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2"/>
                <c:pt idx="0">
                  <c:v>Hypertension</c:v>
                </c:pt>
                <c:pt idx="1">
                  <c:v>No Hypertension</c:v>
                </c:pt>
              </c:strCache>
            </c:strRef>
          </c:cat>
          <c:val>
            <c:numRef>
              <c:f>Tabelle1!$B$2:$B$5</c:f>
              <c:numCache>
                <c:formatCode>0.00%</c:formatCode>
                <c:ptCount val="2"/>
                <c:pt idx="0">
                  <c:v>0.4</c:v>
                </c:pt>
                <c:pt idx="1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15-49BA-9F25-033593D54DA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8F981-DCB1-4167-8233-DBD13BD4F248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FF7DF-04D9-4452-A722-CEF319CA9CE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125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FF7DF-04D9-4452-A722-CEF319CA9CE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77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981146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088782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314453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49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orient="horz" pos="696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orient="horz" pos="3770">
          <p15:clr>
            <a:srgbClr val="F26B43"/>
          </p15:clr>
        </p15:guide>
        <p15:guide id="5" pos="2142">
          <p15:clr>
            <a:srgbClr val="F26B43"/>
          </p15:clr>
        </p15:guide>
        <p15:guide id="6" pos="185">
          <p15:clr>
            <a:srgbClr val="F26B43"/>
          </p15:clr>
        </p15:guide>
        <p15:guide id="7" pos="4104">
          <p15:clr>
            <a:srgbClr val="F26B43"/>
          </p15:clr>
        </p15:guide>
        <p15:guide id="8" orient="horz" pos="2183">
          <p15:clr>
            <a:srgbClr val="F26B43"/>
          </p15:clr>
        </p15:guide>
        <p15:guide id="9" orient="horz" pos="352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67431" y="6553200"/>
            <a:ext cx="3952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Thomas et al. JAHA 2018 </a:t>
            </a:r>
            <a:endParaRPr lang="en-US" dirty="0"/>
          </a:p>
        </p:txBody>
      </p:sp>
      <p:sp>
        <p:nvSpPr>
          <p:cNvPr id="7" name="Titel 3"/>
          <p:cNvSpPr>
            <a:spLocks noGrp="1"/>
          </p:cNvSpPr>
          <p:nvPr/>
        </p:nvSpPr>
        <p:spPr>
          <a:xfrm>
            <a:off x="467431" y="44465"/>
            <a:ext cx="8291511" cy="1181196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72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Young blacks have a higher risk to develop hypertension than whites, irrespective of BP before the age of 30 years</a:t>
            </a:r>
            <a:endParaRPr lang="nl-NL" dirty="0"/>
          </a:p>
        </p:txBody>
      </p:sp>
      <p:sp>
        <p:nvSpPr>
          <p:cNvPr id="8" name="Rechthoek 7"/>
          <p:cNvSpPr/>
          <p:nvPr/>
        </p:nvSpPr>
        <p:spPr>
          <a:xfrm>
            <a:off x="385058" y="1207776"/>
            <a:ext cx="8223455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600" dirty="0"/>
              <a:t>A CARDIA study subanalysis </a:t>
            </a:r>
            <a:endParaRPr lang="en-US" sz="1600" dirty="0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2515647631"/>
              </p:ext>
            </p:extLst>
          </p:nvPr>
        </p:nvGraphicFramePr>
        <p:xfrm>
          <a:off x="609600" y="1546330"/>
          <a:ext cx="2962751" cy="2014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1271330763"/>
              </p:ext>
            </p:extLst>
          </p:nvPr>
        </p:nvGraphicFramePr>
        <p:xfrm>
          <a:off x="4572000" y="1582262"/>
          <a:ext cx="2971800" cy="1976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443533499"/>
              </p:ext>
            </p:extLst>
          </p:nvPr>
        </p:nvGraphicFramePr>
        <p:xfrm>
          <a:off x="609600" y="3843609"/>
          <a:ext cx="3048000" cy="2019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Diagramm 9"/>
          <p:cNvGraphicFramePr/>
          <p:nvPr>
            <p:extLst>
              <p:ext uri="{D42A27DB-BD31-4B8C-83A1-F6EECF244321}">
                <p14:modId xmlns:p14="http://schemas.microsoft.com/office/powerpoint/2010/main" val="1334211314"/>
              </p:ext>
            </p:extLst>
          </p:nvPr>
        </p:nvGraphicFramePr>
        <p:xfrm>
          <a:off x="4595327" y="3879541"/>
          <a:ext cx="2990161" cy="2019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376860" y="5935122"/>
            <a:ext cx="78527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CARDIA: Coronary Artery Risk Development in Young Adults; BP: blood pressure</a:t>
            </a:r>
          </a:p>
        </p:txBody>
      </p:sp>
    </p:spTree>
    <p:extLst>
      <p:ext uri="{BB962C8B-B14F-4D97-AF65-F5344CB8AC3E}">
        <p14:creationId xmlns:p14="http://schemas.microsoft.com/office/powerpoint/2010/main" val="1720788361"/>
      </p:ext>
    </p:extLst>
  </p:cSld>
  <p:clrMapOvr>
    <a:masterClrMapping/>
  </p:clrMapOvr>
</p:sld>
</file>

<file path=ppt/theme/theme1.xml><?xml version="1.0" encoding="utf-8"?>
<a:theme xmlns:a="http://schemas.openxmlformats.org/drawingml/2006/main" name="CVGK kaal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54</Words>
  <Application>Microsoft Office PowerPoint</Application>
  <PresentationFormat>Diavoorstelling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CVGK kaal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K_Ray</dc:creator>
  <cp:lastModifiedBy>Carmen Venema</cp:lastModifiedBy>
  <cp:revision>74</cp:revision>
  <dcterms:created xsi:type="dcterms:W3CDTF">2016-04-14T13:26:15Z</dcterms:created>
  <dcterms:modified xsi:type="dcterms:W3CDTF">2018-07-19T11:41:55Z</dcterms:modified>
</cp:coreProperties>
</file>