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67" autoAdjust="0"/>
  </p:normalViewPr>
  <p:slideViewPr>
    <p:cSldViewPr>
      <p:cViewPr varScale="1">
        <p:scale>
          <a:sx n="93" d="100"/>
          <a:sy n="93" d="100"/>
        </p:scale>
        <p:origin x="21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LCL, HR, and UCL for vascular outcomes (95%CI) in patients with median LDL-c &lt;1.6-1.8 mmol/L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21-47F9-B7E1-BB1057967284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21-47F9-B7E1-BB10579672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Tabelle1!$A$2:$A$10</c:f>
              <c:numCache>
                <c:formatCode>General</c:formatCode>
                <c:ptCount val="9"/>
                <c:pt idx="0">
                  <c:v>0.71</c:v>
                </c:pt>
                <c:pt idx="1">
                  <c:v>0.79</c:v>
                </c:pt>
                <c:pt idx="2">
                  <c:v>0.87</c:v>
                </c:pt>
                <c:pt idx="3">
                  <c:v>0.7</c:v>
                </c:pt>
                <c:pt idx="4">
                  <c:v>0.79</c:v>
                </c:pt>
                <c:pt idx="5">
                  <c:v>0.88</c:v>
                </c:pt>
                <c:pt idx="6">
                  <c:v>0.65</c:v>
                </c:pt>
                <c:pt idx="7">
                  <c:v>0.78</c:v>
                </c:pt>
                <c:pt idx="8">
                  <c:v>0.94</c:v>
                </c:pt>
              </c:numCache>
            </c:numRef>
          </c:xVal>
          <c:yVal>
            <c:numRef>
              <c:f>Tabelle1!$B$2:$B$10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C21-47F9-B7E1-BB105796728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57472368"/>
        <c:axId val="157472760"/>
      </c:scatterChart>
      <c:valAx>
        <c:axId val="157472368"/>
        <c:scaling>
          <c:orientation val="minMax"/>
          <c:max val="1.1000000000000001"/>
          <c:min val="0.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72760"/>
        <c:crosses val="autoZero"/>
        <c:crossBetween val="midCat"/>
      </c:valAx>
      <c:valAx>
        <c:axId val="157472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7472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34033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5153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Sabatine</a:t>
            </a:r>
            <a:r>
              <a:rPr lang="en-US" sz="1100" dirty="0">
                <a:solidFill>
                  <a:schemeClr val="bg1"/>
                </a:solidFill>
              </a:rPr>
              <a:t> et al. JAMA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67431" y="123991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LDL-c reductions below 1.6 mmol/L provide additional vascular risk benefit </a:t>
            </a:r>
            <a:endParaRPr lang="en-GB" dirty="0"/>
          </a:p>
        </p:txBody>
      </p:sp>
      <p:sp>
        <p:nvSpPr>
          <p:cNvPr id="8" name="Rechthoek 7"/>
          <p:cNvSpPr/>
          <p:nvPr/>
        </p:nvSpPr>
        <p:spPr>
          <a:xfrm>
            <a:off x="467431" y="1014684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 meta-analysis of CTTC, IMPROVE-IT, FOURIER, and REVEAL studies</a:t>
            </a:r>
            <a:endParaRPr lang="en-US" sz="1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064791244"/>
              </p:ext>
            </p:extLst>
          </p:nvPr>
        </p:nvGraphicFramePr>
        <p:xfrm>
          <a:off x="2057401" y="1461534"/>
          <a:ext cx="6633485" cy="379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67431" y="2338717"/>
            <a:ext cx="26567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CTTC, IMPROVE-IT, FOURIER, REVEAL</a:t>
            </a:r>
          </a:p>
          <a:p>
            <a:endParaRPr lang="en-US" sz="1600" dirty="0"/>
          </a:p>
          <a:p>
            <a:r>
              <a:rPr lang="en-US" sz="1600" dirty="0"/>
              <a:t>IMPROVE-IT, FOURIER, REVEAL</a:t>
            </a:r>
          </a:p>
          <a:p>
            <a:endParaRPr lang="en-US" sz="1600" dirty="0"/>
          </a:p>
          <a:p>
            <a:r>
              <a:rPr lang="en-US" sz="1600" dirty="0"/>
              <a:t>CTTC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7391400" y="2295130"/>
            <a:ext cx="0" cy="281027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6172200" y="5296686"/>
            <a:ext cx="1066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7543800" y="5296686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562600" y="5376487"/>
            <a:ext cx="1736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LDL-c lowering better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391400" y="5372887"/>
            <a:ext cx="1736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LDL-c lowering worse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28600" y="5772174"/>
            <a:ext cx="7162800" cy="47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LDL-c: low density lipoprotein cholesterol; CTTC: Cholesterol Treatment Trialists Collaboration; IMPROVE-IT: Improved Reduction of Outcomes: </a:t>
            </a:r>
            <a:r>
              <a:rPr lang="en-US" sz="800" dirty="0" err="1"/>
              <a:t>Vytorin</a:t>
            </a:r>
            <a:r>
              <a:rPr lang="en-US" sz="800" dirty="0"/>
              <a:t> Efficacy International Trial; FOURIER: Further Cardiovascular Outcomes Research With PCSK9 Inhibition in Patients With Elevated </a:t>
            </a:r>
            <a:r>
              <a:rPr lang="de-DE" sz="800" dirty="0" err="1"/>
              <a:t>Risk</a:t>
            </a:r>
            <a:r>
              <a:rPr lang="de-DE" sz="800" dirty="0"/>
              <a:t>; REVEAL: </a:t>
            </a:r>
            <a:r>
              <a:rPr lang="en-US" sz="800" dirty="0"/>
              <a:t>Randomized Evaluation of the Effects of </a:t>
            </a:r>
            <a:r>
              <a:rPr lang="en-US" sz="800" dirty="0" err="1"/>
              <a:t>Anacetrapib</a:t>
            </a:r>
            <a:r>
              <a:rPr lang="en-US" sz="800" dirty="0"/>
              <a:t> through Lipid Modification; HR: hazard ratio; LCL: lower confidence limit; UCL: upper confidence limit 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145</Words>
  <Application>Microsoft Office PowerPoint</Application>
  <PresentationFormat>Diavoorstelling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69</cp:revision>
  <dcterms:created xsi:type="dcterms:W3CDTF">2016-04-14T13:26:15Z</dcterms:created>
  <dcterms:modified xsi:type="dcterms:W3CDTF">2018-08-08T13:54:42Z</dcterms:modified>
</cp:coreProperties>
</file>