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206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  <p:sldMasterId id="2147483700" r:id="rId2"/>
    <p:sldMasterId id="2147483865" r:id="rId3"/>
    <p:sldMasterId id="2147484120" r:id="rId4"/>
    <p:sldMasterId id="2147485083" r:id="rId5"/>
    <p:sldMasterId id="2147485096" r:id="rId6"/>
    <p:sldMasterId id="2147485109" r:id="rId7"/>
    <p:sldMasterId id="2147485656" r:id="rId8"/>
    <p:sldMasterId id="2147485670" r:id="rId9"/>
    <p:sldMasterId id="2147485800" r:id="rId10"/>
    <p:sldMasterId id="2147485812" r:id="rId11"/>
    <p:sldMasterId id="2147486741" r:id="rId12"/>
    <p:sldMasterId id="2147487120" r:id="rId13"/>
    <p:sldMasterId id="2147487347" r:id="rId14"/>
    <p:sldMasterId id="2147487786" r:id="rId15"/>
    <p:sldMasterId id="2147487801" r:id="rId16"/>
    <p:sldMasterId id="2147487814" r:id="rId17"/>
    <p:sldMasterId id="2147487826" r:id="rId18"/>
    <p:sldMasterId id="2147488696" r:id="rId19"/>
    <p:sldMasterId id="2147488710" r:id="rId20"/>
    <p:sldMasterId id="2147488724" r:id="rId21"/>
    <p:sldMasterId id="2147489081" r:id="rId22"/>
  </p:sldMasterIdLst>
  <p:notesMasterIdLst>
    <p:notesMasterId r:id="rId63"/>
  </p:notesMasterIdLst>
  <p:handoutMasterIdLst>
    <p:handoutMasterId r:id="rId64"/>
  </p:handoutMasterIdLst>
  <p:sldIdLst>
    <p:sldId id="1071" r:id="rId23"/>
    <p:sldId id="1025" r:id="rId24"/>
    <p:sldId id="999" r:id="rId25"/>
    <p:sldId id="1029" r:id="rId26"/>
    <p:sldId id="1031" r:id="rId27"/>
    <p:sldId id="1032" r:id="rId28"/>
    <p:sldId id="1068" r:id="rId29"/>
    <p:sldId id="1069" r:id="rId30"/>
    <p:sldId id="1070" r:id="rId31"/>
    <p:sldId id="1008" r:id="rId32"/>
    <p:sldId id="1007" r:id="rId33"/>
    <p:sldId id="1001" r:id="rId34"/>
    <p:sldId id="1002" r:id="rId35"/>
    <p:sldId id="1013" r:id="rId36"/>
    <p:sldId id="1012" r:id="rId37"/>
    <p:sldId id="1033" r:id="rId38"/>
    <p:sldId id="1017" r:id="rId39"/>
    <p:sldId id="981" r:id="rId40"/>
    <p:sldId id="994" r:id="rId41"/>
    <p:sldId id="971" r:id="rId42"/>
    <p:sldId id="993" r:id="rId43"/>
    <p:sldId id="1024" r:id="rId44"/>
    <p:sldId id="1010" r:id="rId45"/>
    <p:sldId id="1011" r:id="rId46"/>
    <p:sldId id="1003" r:id="rId47"/>
    <p:sldId id="1065" r:id="rId48"/>
    <p:sldId id="1034" r:id="rId49"/>
    <p:sldId id="1035" r:id="rId50"/>
    <p:sldId id="1036" r:id="rId51"/>
    <p:sldId id="1037" r:id="rId52"/>
    <p:sldId id="1038" r:id="rId53"/>
    <p:sldId id="1039" r:id="rId54"/>
    <p:sldId id="1040" r:id="rId55"/>
    <p:sldId id="1067" r:id="rId56"/>
    <p:sldId id="1063" r:id="rId57"/>
    <p:sldId id="1064" r:id="rId58"/>
    <p:sldId id="1045" r:id="rId59"/>
    <p:sldId id="1044" r:id="rId60"/>
    <p:sldId id="1043" r:id="rId61"/>
    <p:sldId id="1066" r:id="rId62"/>
  </p:sldIdLst>
  <p:sldSz cx="9144000" cy="6858000" type="screen4x3"/>
  <p:notesSz cx="6991350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66FFFF"/>
    <a:srgbClr val="FFCC99"/>
    <a:srgbClr val="00FF00"/>
    <a:srgbClr val="00CC99"/>
    <a:srgbClr val="3399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667" autoAdjust="0"/>
  </p:normalViewPr>
  <p:slideViewPr>
    <p:cSldViewPr snapToGrid="0">
      <p:cViewPr>
        <p:scale>
          <a:sx n="70" d="100"/>
          <a:sy n="70" d="100"/>
        </p:scale>
        <p:origin x="-1764" y="-198"/>
      </p:cViewPr>
      <p:guideLst>
        <p:guide orient="horz" pos="2482"/>
        <p:guide pos="2868"/>
        <p:guide pos="5436"/>
        <p:guide pos="510"/>
        <p:guide pos="13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722"/>
    </p:cViewPr>
  </p:sorterViewPr>
  <p:notesViewPr>
    <p:cSldViewPr snapToGrid="0">
      <p:cViewPr varScale="1">
        <p:scale>
          <a:sx n="57" d="100"/>
          <a:sy n="57" d="100"/>
        </p:scale>
        <p:origin x="-1620" y="-72"/>
      </p:cViewPr>
      <p:guideLst>
        <p:guide orient="horz" pos="2923"/>
        <p:guide pos="220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61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BMS315 Steinhubl</a:t>
            </a:r>
          </a:p>
          <a:p>
            <a:pPr>
              <a:defRPr/>
            </a:pPr>
            <a:fld id="{79D98468-2914-4B55-9C97-44C1B5B11C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738009DF-3CB5-4773-A43A-ED497B1483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B90DA92-E3B2-4FC2-936B-CAFA259BAA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0E9A-5786-4E38-95F8-A38B68CB704E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84193-ED84-4E63-BB80-24F402C182B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11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5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nl-NL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nl-NL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6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nl-NL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6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5A8DA-FCB4-4811-8FAC-781DE8C6CA62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12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61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84213"/>
            <a:ext cx="4675188" cy="3505200"/>
          </a:xfrm>
          <a:solidFill>
            <a:srgbClr val="FFFFFF"/>
          </a:solidFill>
          <a:ln/>
        </p:spPr>
      </p:sp>
      <p:sp>
        <p:nvSpPr>
          <p:cNvPr id="1761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32300"/>
            <a:ext cx="5119688" cy="4124325"/>
          </a:xfrm>
          <a:noFill/>
          <a:ln/>
        </p:spPr>
        <p:txBody>
          <a:bodyPr lIns="91675" tIns="45837" rIns="91675" bIns="45837"/>
          <a:lstStyle/>
          <a:p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nl-NL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nl-NL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7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nl-NL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7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3B84DB-7CA4-40B5-9A89-CEAAE55115A6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13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71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"/>
            </a:endParaRPr>
          </a:p>
        </p:txBody>
      </p:sp>
      <p:sp>
        <p:nvSpPr>
          <p:cNvPr id="178180" name="Espace réservé du numéro de diapositive 3"/>
          <p:cNvSpPr txBox="1">
            <a:spLocks noGrp="1"/>
          </p:cNvSpPr>
          <p:nvPr/>
        </p:nvSpPr>
        <p:spPr bwMode="auto">
          <a:xfrm>
            <a:off x="3960813" y="8816975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23" tIns="47062" rIns="94123" bIns="47062" anchor="b"/>
          <a:lstStyle/>
          <a:p>
            <a:pPr algn="r" defTabSz="938213" eaLnBrk="0" hangingPunct="0"/>
            <a:fld id="{C89B3D0A-22BC-4EA7-AC4F-8DCFE9BC34D6}" type="slidenum">
              <a:rPr lang="en-US" sz="1200" b="0">
                <a:solidFill>
                  <a:srgbClr val="000000"/>
                </a:solidFill>
                <a:latin typeface="Times"/>
              </a:rPr>
              <a:pPr algn="r" defTabSz="938213" eaLnBrk="0" hangingPunct="0"/>
              <a:t>23</a:t>
            </a:fld>
            <a:endParaRPr lang="en-US" sz="1200" b="0">
              <a:solidFill>
                <a:srgbClr val="000000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"/>
            </a:endParaRPr>
          </a:p>
        </p:txBody>
      </p:sp>
      <p:sp>
        <p:nvSpPr>
          <p:cNvPr id="179204" name="Espace réservé du numéro de diapositive 3"/>
          <p:cNvSpPr txBox="1">
            <a:spLocks noGrp="1"/>
          </p:cNvSpPr>
          <p:nvPr/>
        </p:nvSpPr>
        <p:spPr bwMode="auto">
          <a:xfrm>
            <a:off x="3960813" y="8816975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23" tIns="47062" rIns="94123" bIns="47062" anchor="b"/>
          <a:lstStyle/>
          <a:p>
            <a:pPr algn="r" defTabSz="938213" eaLnBrk="0" hangingPunct="0"/>
            <a:fld id="{7CFA691D-DF76-4DED-A8DC-69B366E94233}" type="slidenum">
              <a:rPr lang="en-US" sz="1200" b="0">
                <a:solidFill>
                  <a:srgbClr val="000000"/>
                </a:solidFill>
                <a:latin typeface="Times"/>
              </a:rPr>
              <a:pPr algn="r" defTabSz="938213" eaLnBrk="0" hangingPunct="0"/>
              <a:t>24</a:t>
            </a:fld>
            <a:endParaRPr lang="en-US" sz="1200" b="0">
              <a:solidFill>
                <a:srgbClr val="000000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GB" b="1" dirty="0" smtClean="0"/>
              <a:t>Risk factors for anticoagulant-related bleeding: systematic review of nine studies</a:t>
            </a:r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GB" dirty="0" smtClean="0"/>
              <a:t>In a systematic review of clinical trials of patients with AF, Hughes and colleagues</a:t>
            </a:r>
            <a:r>
              <a:rPr lang="en-GB" baseline="30000" dirty="0" smtClean="0"/>
              <a:t>1</a:t>
            </a:r>
            <a:r>
              <a:rPr lang="en-GB" dirty="0" smtClean="0"/>
              <a:t> also assessed risk factors for bleeding</a:t>
            </a:r>
          </a:p>
          <a:p>
            <a:pPr marL="546943" indent="-182314">
              <a:buFont typeface="Arial" charset="0"/>
              <a:buChar char="–"/>
              <a:defRPr/>
            </a:pPr>
            <a:r>
              <a:rPr lang="en-GB" dirty="0" smtClean="0">
                <a:sym typeface="Symbol" pitchFamily="18" charset="2"/>
              </a:rPr>
              <a:t>Nine studies reporting bleeding data were reviewed. Age and </a:t>
            </a:r>
            <a:r>
              <a:rPr lang="en-GB" dirty="0" err="1" smtClean="0">
                <a:sym typeface="Symbol" pitchFamily="18" charset="2"/>
              </a:rPr>
              <a:t>polypharmacy</a:t>
            </a:r>
            <a:r>
              <a:rPr lang="en-GB" dirty="0" smtClean="0">
                <a:sym typeface="Symbol" pitchFamily="18" charset="2"/>
              </a:rPr>
              <a:t> were identified as an independent risk factor in three studies each; prior bleeding or </a:t>
            </a:r>
            <a:r>
              <a:rPr lang="en-GB" dirty="0" err="1" smtClean="0">
                <a:sym typeface="Symbol" pitchFamily="18" charset="2"/>
              </a:rPr>
              <a:t>cerebrovascular</a:t>
            </a:r>
            <a:r>
              <a:rPr lang="en-GB" dirty="0" smtClean="0">
                <a:sym typeface="Symbol" pitchFamily="18" charset="2"/>
              </a:rPr>
              <a:t> disease/thromboembolism were identified as an independent risk factor in one study each</a:t>
            </a:r>
          </a:p>
          <a:p>
            <a:pPr marL="546943" indent="-182314">
              <a:buFont typeface="Arial" charset="0"/>
              <a:buChar char="–"/>
              <a:defRPr/>
            </a:pPr>
            <a:r>
              <a:rPr lang="en-GB" dirty="0" smtClean="0">
                <a:sym typeface="Symbol" pitchFamily="18" charset="2"/>
              </a:rPr>
              <a:t>A significant association between hypertension and bleeding was identified in two studies. A history of MI/ischaemic heart disease was significantly associated with an increased bleeding risk in one study, as was </a:t>
            </a:r>
            <a:r>
              <a:rPr lang="en-GB" dirty="0" err="1" smtClean="0">
                <a:sym typeface="Symbol" pitchFamily="18" charset="2"/>
              </a:rPr>
              <a:t>polypharmacy</a:t>
            </a:r>
            <a:endParaRPr lang="en-GB" dirty="0" smtClean="0">
              <a:sym typeface="Symbol" pitchFamily="18" charset="2"/>
            </a:endParaRPr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US" dirty="0" smtClean="0"/>
              <a:t>Notably, some of these risk factors for bleeding are also risk factors for stroke in AF (e.g. advanced age, uncontrolled hypertension, history of </a:t>
            </a:r>
            <a:r>
              <a:rPr lang="en-GB" dirty="0" smtClean="0">
                <a:sym typeface="Symbol" pitchFamily="18" charset="2"/>
              </a:rPr>
              <a:t>MI</a:t>
            </a:r>
            <a:r>
              <a:rPr lang="en-US" dirty="0" smtClean="0"/>
              <a:t> and </a:t>
            </a:r>
            <a:r>
              <a:rPr lang="en-US" dirty="0" err="1" smtClean="0"/>
              <a:t>cerebrovascular</a:t>
            </a:r>
            <a:r>
              <a:rPr lang="en-US" dirty="0" smtClean="0"/>
              <a:t> disease)</a:t>
            </a:r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US" dirty="0" smtClean="0"/>
              <a:t>This suggests that patients at higher risk of stroke and most in need of anticoagulation are also at greatest risk of bleeding (which complicates evaluation of benefit–risk for individual patients)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b="1" dirty="0" smtClean="0"/>
              <a:t>Reference </a:t>
            </a:r>
          </a:p>
          <a:p>
            <a:pPr marL="182314" indent="-182314">
              <a:buFont typeface="Calibri" pitchFamily="34" charset="0"/>
              <a:buAutoNum type="arabicPeriod"/>
              <a:defRPr/>
            </a:pPr>
            <a:r>
              <a:rPr lang="en-US" dirty="0" smtClean="0"/>
              <a:t>Hughes M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err="1" smtClean="0"/>
              <a:t>QJM</a:t>
            </a:r>
            <a:r>
              <a:rPr lang="en-US" dirty="0" smtClean="0"/>
              <a:t> 2007;100:599–607</a:t>
            </a:r>
          </a:p>
        </p:txBody>
      </p:sp>
      <p:sp>
        <p:nvSpPr>
          <p:cNvPr id="180227" name="Slide Image Placeholder 6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BF389-C54D-430D-8922-A192B178D657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27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0229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Risk stratification for stroke and bleeding</a:t>
            </a:r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GB" b="1" dirty="0" smtClean="0"/>
              <a:t>Higher stroke risk = higher bleeding risk</a:t>
            </a:r>
            <a:endParaRPr lang="en-US" b="1" dirty="0" smtClean="0"/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US" dirty="0" smtClean="0"/>
              <a:t>Some of these risk factors for bleeding are also risk factors for stroke in AF (e.g. advanced age, uncontrolled hypertension, history of MI and </a:t>
            </a:r>
            <a:r>
              <a:rPr lang="en-US" dirty="0" err="1" smtClean="0"/>
              <a:t>cerebrovascular</a:t>
            </a:r>
            <a:r>
              <a:rPr lang="en-US" dirty="0" smtClean="0"/>
              <a:t> disease)</a:t>
            </a:r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US" dirty="0" smtClean="0"/>
              <a:t>Patients at higher risk of stroke and most in need of anticoagulation are also at greatest risk of bleeding (which complicates evaluation of benefit–risk)</a:t>
            </a:r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GB" dirty="0" smtClean="0"/>
              <a:t>This poses particular challenges when choosing the most appropriate antithrombotic therapy for patients with AF, and also in the management of these patients</a:t>
            </a:r>
          </a:p>
          <a:p>
            <a:pPr marL="182314" indent="-182314">
              <a:defRPr/>
            </a:pPr>
            <a:endParaRPr lang="en-GB" dirty="0" smtClean="0"/>
          </a:p>
          <a:p>
            <a:pPr marL="182314" indent="-182314">
              <a:defRPr/>
            </a:pPr>
            <a:r>
              <a:rPr lang="en-GB" b="1" dirty="0" smtClean="0"/>
              <a:t>References</a:t>
            </a:r>
          </a:p>
          <a:p>
            <a:pPr marL="182314" indent="-182314">
              <a:buFont typeface="Calibri" pitchFamily="34" charset="0"/>
              <a:buAutoNum type="arabicPeriod"/>
              <a:defRPr/>
            </a:pPr>
            <a:r>
              <a:rPr lang="en-GB" dirty="0" smtClean="0"/>
              <a:t>Lip </a:t>
            </a:r>
            <a:r>
              <a:rPr lang="en-GB" dirty="0" err="1" smtClean="0"/>
              <a:t>GY</a:t>
            </a:r>
            <a:r>
              <a:rPr lang="en-GB" dirty="0" smtClean="0"/>
              <a:t> </a:t>
            </a:r>
            <a:r>
              <a:rPr lang="en-GB" i="1" dirty="0" smtClean="0"/>
              <a:t>et al</a:t>
            </a:r>
            <a:r>
              <a:rPr lang="en-GB" dirty="0" smtClean="0"/>
              <a:t>. </a:t>
            </a:r>
            <a:r>
              <a:rPr lang="en-GB" i="1" dirty="0" smtClean="0"/>
              <a:t>Chest </a:t>
            </a:r>
            <a:r>
              <a:rPr lang="en-GB" dirty="0" smtClean="0"/>
              <a:t>2010;137:263–272</a:t>
            </a:r>
            <a:endParaRPr lang="en-US" dirty="0" smtClean="0"/>
          </a:p>
          <a:p>
            <a:pPr marL="182314" indent="-182314">
              <a:buFont typeface="Calibri" pitchFamily="34" charset="0"/>
              <a:buAutoNum type="arabicPeriod"/>
              <a:defRPr/>
            </a:pPr>
            <a:r>
              <a:rPr lang="en-US" dirty="0" err="1" smtClean="0"/>
              <a:t>Hylek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Ann Intern Med </a:t>
            </a:r>
            <a:r>
              <a:rPr lang="en-US" dirty="0" smtClean="0"/>
              <a:t>1994;120:897–902</a:t>
            </a:r>
          </a:p>
          <a:p>
            <a:pPr marL="182314" indent="-182314">
              <a:buFont typeface="Calibri" pitchFamily="34" charset="0"/>
              <a:buAutoNum type="arabicPeriod"/>
              <a:defRPr/>
            </a:pPr>
            <a:r>
              <a:rPr lang="en-US" dirty="0" smtClean="0"/>
              <a:t>Hughes M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err="1" smtClean="0"/>
              <a:t>QJM</a:t>
            </a:r>
            <a:r>
              <a:rPr lang="en-US" i="1" dirty="0" smtClean="0"/>
              <a:t> </a:t>
            </a:r>
            <a:r>
              <a:rPr lang="en-US" dirty="0" smtClean="0"/>
              <a:t>2007;100:599−607</a:t>
            </a:r>
          </a:p>
          <a:p>
            <a:pPr marL="182314" indent="-182314">
              <a:buFont typeface="Calibri" pitchFamily="34" charset="0"/>
              <a:buAutoNum type="arabicPeriod"/>
              <a:defRPr/>
            </a:pPr>
            <a:r>
              <a:rPr lang="en-GB" dirty="0" err="1" smtClean="0"/>
              <a:t>Pisters</a:t>
            </a:r>
            <a:r>
              <a:rPr lang="en-GB" dirty="0" smtClean="0"/>
              <a:t> R </a:t>
            </a:r>
            <a:r>
              <a:rPr lang="en-GB" i="1" dirty="0" smtClean="0"/>
              <a:t>et al</a:t>
            </a:r>
            <a:r>
              <a:rPr lang="en-GB" dirty="0" smtClean="0"/>
              <a:t>. </a:t>
            </a:r>
            <a:r>
              <a:rPr lang="en-GB" i="1" dirty="0" smtClean="0"/>
              <a:t>Chest </a:t>
            </a:r>
            <a:r>
              <a:rPr lang="en-GB" dirty="0" smtClean="0"/>
              <a:t>2010;138:1093–1100</a:t>
            </a:r>
          </a:p>
          <a:p>
            <a:pPr marL="182314" indent="-182314">
              <a:buFont typeface="Calibri" pitchFamily="34" charset="0"/>
              <a:buAutoNum type="arabicPeriod"/>
              <a:defRPr/>
            </a:pPr>
            <a:r>
              <a:rPr lang="en-GB" dirty="0" smtClean="0"/>
              <a:t>Lip </a:t>
            </a:r>
            <a:r>
              <a:rPr lang="en-GB" dirty="0" err="1" smtClean="0"/>
              <a:t>GY</a:t>
            </a:r>
            <a:r>
              <a:rPr lang="en-GB" dirty="0" smtClean="0"/>
              <a:t>. </a:t>
            </a:r>
            <a:r>
              <a:rPr lang="en-GB" i="1" dirty="0" err="1" smtClean="0"/>
              <a:t>Europace</a:t>
            </a:r>
            <a:r>
              <a:rPr lang="en-GB" i="1" dirty="0" smtClean="0"/>
              <a:t> </a:t>
            </a:r>
            <a:r>
              <a:rPr lang="en-GB" dirty="0" smtClean="0"/>
              <a:t>2011;13:145–148</a:t>
            </a:r>
          </a:p>
          <a:p>
            <a:pPr>
              <a:defRPr/>
            </a:pPr>
            <a:endParaRPr lang="en-GB" dirty="0" smtClean="0"/>
          </a:p>
        </p:txBody>
      </p:sp>
      <p:sp>
        <p:nvSpPr>
          <p:cNvPr id="181251" name="Slide Image Placeholder 6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DEF-BE05-4CD0-8443-F652D9224110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28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1253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Risk stratification for stroke and bleeding</a:t>
            </a:r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GB" b="1" dirty="0" smtClean="0"/>
              <a:t>HAS-BLED bleeding risk score</a:t>
            </a:r>
            <a:endParaRPr lang="en-US" b="1" dirty="0" smtClean="0"/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US" dirty="0" smtClean="0"/>
              <a:t>The ESC 2010 guidelines also indicate that an assessment of bleeding risk should be part of every patient’s assessment before starting anticoagulation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US" dirty="0" smtClean="0"/>
              <a:t>The HAS-BLED risk score, based on data from the Euro Heart survey (involving over 3,000 subjects with AF), is recommended as a new, simple-to-use bleeding risk score</a:t>
            </a:r>
            <a:r>
              <a:rPr lang="en-US" baseline="30000" dirty="0" smtClean="0"/>
              <a:t>1</a:t>
            </a:r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US" dirty="0" smtClean="0"/>
              <a:t>For patients with a HAS-BLED score ≥3 (high risk of bleeding), caution and regular review is recommended regardless of whether an anticoagulant or </a:t>
            </a:r>
            <a:r>
              <a:rPr lang="en-US" dirty="0" err="1" smtClean="0"/>
              <a:t>ASA</a:t>
            </a:r>
            <a:r>
              <a:rPr lang="en-US" dirty="0" smtClean="0"/>
              <a:t> is given</a:t>
            </a:r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GB" dirty="0" smtClean="0"/>
              <a:t>HAS-BLED is defined thus:</a:t>
            </a:r>
            <a:r>
              <a:rPr lang="en-GB" baseline="30000" dirty="0" smtClean="0"/>
              <a:t>1</a:t>
            </a:r>
          </a:p>
          <a:p>
            <a:pPr marL="546943" indent="-182314">
              <a:buFont typeface="Arial" charset="0"/>
              <a:buChar char="–"/>
              <a:defRPr/>
            </a:pPr>
            <a:r>
              <a:rPr lang="en-GB" dirty="0" smtClean="0">
                <a:sym typeface="Symbol" pitchFamily="18" charset="2"/>
              </a:rPr>
              <a:t>’Hypertension’, systolic BP &gt;160 mm Hg</a:t>
            </a:r>
          </a:p>
          <a:p>
            <a:pPr marL="546943" indent="-182314">
              <a:buFont typeface="Arial" charset="0"/>
              <a:buChar char="–"/>
              <a:defRPr/>
            </a:pPr>
            <a:r>
              <a:rPr lang="en-GB" dirty="0" smtClean="0">
                <a:sym typeface="Symbol" pitchFamily="18" charset="2"/>
              </a:rPr>
              <a:t>‘Abnormal kidney function’, the presence of chronic dialysis or renal transplantation or serum </a:t>
            </a:r>
            <a:r>
              <a:rPr lang="en-GB" dirty="0" err="1" smtClean="0">
                <a:sym typeface="Symbol" pitchFamily="18" charset="2"/>
              </a:rPr>
              <a:t>creatinine</a:t>
            </a:r>
            <a:r>
              <a:rPr lang="en-GB" dirty="0" smtClean="0">
                <a:sym typeface="Symbol" pitchFamily="18" charset="2"/>
              </a:rPr>
              <a:t> ≥200 </a:t>
            </a:r>
            <a:r>
              <a:rPr lang="en-GB" dirty="0" err="1" smtClean="0">
                <a:sym typeface="Symbol" pitchFamily="18" charset="2"/>
              </a:rPr>
              <a:t>μmol</a:t>
            </a:r>
            <a:r>
              <a:rPr lang="en-GB" dirty="0" smtClean="0">
                <a:sym typeface="Symbol" pitchFamily="18" charset="2"/>
              </a:rPr>
              <a:t>/l </a:t>
            </a:r>
          </a:p>
          <a:p>
            <a:pPr marL="546943" indent="-182314">
              <a:buFont typeface="Arial" charset="0"/>
              <a:buChar char="–"/>
              <a:defRPr/>
            </a:pPr>
            <a:r>
              <a:rPr lang="en-GB" dirty="0" smtClean="0">
                <a:sym typeface="Symbol" pitchFamily="18" charset="2"/>
              </a:rPr>
              <a:t>‘Abnormal liver function’, chronic hepatic disease (e.g. cirrhosis) or biochemical evidence of significant hepatic derangement</a:t>
            </a:r>
          </a:p>
          <a:p>
            <a:pPr marL="546943" indent="-182314">
              <a:buFont typeface="Arial" charset="0"/>
              <a:buChar char="–"/>
              <a:defRPr/>
            </a:pPr>
            <a:r>
              <a:rPr lang="en-GB" dirty="0" smtClean="0">
                <a:sym typeface="Symbol" pitchFamily="18" charset="2"/>
              </a:rPr>
              <a:t>Stroke (</a:t>
            </a:r>
            <a:r>
              <a:rPr lang="en-US" dirty="0" smtClean="0">
                <a:sym typeface="Symbol" pitchFamily="18" charset="2"/>
              </a:rPr>
              <a:t>previous history, particularly </a:t>
            </a:r>
            <a:r>
              <a:rPr lang="en-US" dirty="0" err="1" smtClean="0">
                <a:sym typeface="Symbol" pitchFamily="18" charset="2"/>
              </a:rPr>
              <a:t>lacunar</a:t>
            </a:r>
            <a:r>
              <a:rPr lang="en-GB" dirty="0" smtClean="0">
                <a:sym typeface="Symbol" pitchFamily="18" charset="2"/>
              </a:rPr>
              <a:t>)</a:t>
            </a:r>
          </a:p>
          <a:p>
            <a:pPr marL="546943" indent="-182314">
              <a:buFont typeface="Arial" charset="0"/>
              <a:buChar char="–"/>
              <a:defRPr/>
            </a:pPr>
            <a:r>
              <a:rPr lang="en-GB" dirty="0" smtClean="0">
                <a:sym typeface="Symbol" pitchFamily="18" charset="2"/>
              </a:rPr>
              <a:t>‘Bleeding’, previous bleeding history and/or predisposition to bleeding, e.g. bleeding diathesis, anaemia, etc. </a:t>
            </a:r>
          </a:p>
          <a:p>
            <a:pPr marL="546943" indent="-182314">
              <a:buFont typeface="Arial" charset="0"/>
              <a:buChar char="–"/>
              <a:defRPr/>
            </a:pPr>
            <a:r>
              <a:rPr lang="en-GB" dirty="0" smtClean="0">
                <a:sym typeface="Symbol" pitchFamily="18" charset="2"/>
              </a:rPr>
              <a:t>‘Labile </a:t>
            </a:r>
            <a:r>
              <a:rPr lang="en-GB" dirty="0" err="1" smtClean="0">
                <a:sym typeface="Symbol" pitchFamily="18" charset="2"/>
              </a:rPr>
              <a:t>INRs</a:t>
            </a:r>
            <a:r>
              <a:rPr lang="en-GB" dirty="0" smtClean="0">
                <a:sym typeface="Symbol" pitchFamily="18" charset="2"/>
              </a:rPr>
              <a:t>,’ unstable/high </a:t>
            </a:r>
            <a:r>
              <a:rPr lang="en-GB" dirty="0" err="1" smtClean="0">
                <a:sym typeface="Symbol" pitchFamily="18" charset="2"/>
              </a:rPr>
              <a:t>INRs</a:t>
            </a:r>
            <a:r>
              <a:rPr lang="en-GB" dirty="0" smtClean="0">
                <a:sym typeface="Symbol" pitchFamily="18" charset="2"/>
              </a:rPr>
              <a:t> or poor time in therapeutic range (e.g. &lt;60%)</a:t>
            </a:r>
          </a:p>
          <a:p>
            <a:pPr marL="546943" indent="-182314">
              <a:buFont typeface="Arial" charset="0"/>
              <a:buChar char="–"/>
              <a:defRPr/>
            </a:pPr>
            <a:r>
              <a:rPr lang="en-GB" dirty="0" smtClean="0">
                <a:sym typeface="Symbol" pitchFamily="18" charset="2"/>
              </a:rPr>
              <a:t>‘Elderly age’, patients aged &gt;65 years</a:t>
            </a:r>
          </a:p>
          <a:p>
            <a:pPr marL="546943" indent="-182314">
              <a:buFont typeface="Arial" charset="0"/>
              <a:buChar char="–"/>
              <a:defRPr/>
            </a:pPr>
            <a:r>
              <a:rPr lang="en-GB" dirty="0" smtClean="0">
                <a:sym typeface="Symbol" pitchFamily="18" charset="2"/>
              </a:rPr>
              <a:t>‘Drugs/alcohol’, concomitant use of drugs, such as </a:t>
            </a:r>
            <a:r>
              <a:rPr lang="en-GB" dirty="0" err="1" smtClean="0">
                <a:sym typeface="Symbol" pitchFamily="18" charset="2"/>
              </a:rPr>
              <a:t>antiplatelet</a:t>
            </a:r>
            <a:r>
              <a:rPr lang="en-GB" dirty="0" smtClean="0">
                <a:sym typeface="Symbol" pitchFamily="18" charset="2"/>
              </a:rPr>
              <a:t> agents, </a:t>
            </a:r>
            <a:r>
              <a:rPr lang="en-GB" dirty="0" err="1" smtClean="0">
                <a:sym typeface="Symbol" pitchFamily="18" charset="2"/>
              </a:rPr>
              <a:t>non­steroidal</a:t>
            </a:r>
            <a:r>
              <a:rPr lang="en-GB" dirty="0" smtClean="0">
                <a:sym typeface="Symbol" pitchFamily="18" charset="2"/>
              </a:rPr>
              <a:t> anti-inflammatory drugs, etc.</a:t>
            </a:r>
          </a:p>
          <a:p>
            <a:pPr marL="182314" indent="-182314">
              <a:defRPr/>
            </a:pPr>
            <a:endParaRPr lang="en-US" dirty="0" smtClean="0"/>
          </a:p>
          <a:p>
            <a:pPr marL="182314" indent="-182314">
              <a:defRPr/>
            </a:pPr>
            <a:r>
              <a:rPr lang="en-GB" b="1" dirty="0" smtClean="0"/>
              <a:t>Reference</a:t>
            </a:r>
          </a:p>
          <a:p>
            <a:pPr marL="182314" indent="-182314">
              <a:buFont typeface="Calibri" pitchFamily="34" charset="0"/>
              <a:buAutoNum type="arabicPeriod"/>
              <a:defRPr/>
            </a:pPr>
            <a:r>
              <a:rPr lang="en-GB" dirty="0" err="1" smtClean="0"/>
              <a:t>Pisters</a:t>
            </a:r>
            <a:r>
              <a:rPr lang="en-GB" dirty="0" smtClean="0"/>
              <a:t> R </a:t>
            </a:r>
            <a:r>
              <a:rPr lang="en-GB" i="1" dirty="0" smtClean="0"/>
              <a:t>et al</a:t>
            </a:r>
            <a:r>
              <a:rPr lang="en-GB" dirty="0" smtClean="0"/>
              <a:t>. </a:t>
            </a:r>
            <a:r>
              <a:rPr lang="en-GB" i="1" dirty="0" smtClean="0"/>
              <a:t>Chest </a:t>
            </a:r>
            <a:r>
              <a:rPr lang="en-GB" dirty="0" smtClean="0"/>
              <a:t>2010</a:t>
            </a:r>
            <a:r>
              <a:rPr lang="en-US" dirty="0" smtClean="0"/>
              <a:t>;138:1093–1100</a:t>
            </a:r>
            <a:endParaRPr lang="en-GB" dirty="0" smtClean="0"/>
          </a:p>
          <a:p>
            <a:pPr marL="182314" indent="-182314">
              <a:buFont typeface="Calibri" pitchFamily="34" charset="0"/>
              <a:buAutoNum type="arabicPeriod"/>
              <a:defRPr/>
            </a:pPr>
            <a:r>
              <a:rPr lang="en-GB" dirty="0" smtClean="0"/>
              <a:t>C</a:t>
            </a:r>
            <a:r>
              <a:rPr lang="en-US" dirty="0" err="1" smtClean="0"/>
              <a:t>amm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err="1" smtClean="0"/>
              <a:t>Eur</a:t>
            </a:r>
            <a:r>
              <a:rPr lang="en-US" i="1" dirty="0" smtClean="0"/>
              <a:t> Heart J</a:t>
            </a:r>
            <a:r>
              <a:rPr lang="en-US" dirty="0" smtClean="0"/>
              <a:t> 2010;31:2369–2429</a:t>
            </a:r>
            <a:endParaRPr lang="en-GB" dirty="0" smtClean="0"/>
          </a:p>
        </p:txBody>
      </p:sp>
      <p:sp>
        <p:nvSpPr>
          <p:cNvPr id="182275" name="Slide Image Placeholder 6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68ADB-C971-4F85-AD92-FB1C96B0386C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29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2277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Risk stratification for stroke and bleeding</a:t>
            </a:r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7C78E-5E65-4BD4-9E1B-E7CA832F8801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4408488"/>
            <a:ext cx="5902325" cy="4452937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sz="1800" b="1" smtClean="0">
                <a:ea typeface="ＭＳ Ｐゴシック" pitchFamily="34" charset="-128"/>
              </a:rPr>
              <a:t>This slide depicts the balance of efficacy and safety observed in the trial.</a:t>
            </a:r>
          </a:p>
          <a:p>
            <a:pPr eaLnBrk="1" hangingPunct="1"/>
            <a:r>
              <a:rPr lang="en-US" sz="1800" b="1" smtClean="0">
                <a:ea typeface="ＭＳ Ｐゴシック" pitchFamily="34" charset="-128"/>
              </a:rPr>
              <a:t>At the top is shown the significant reduction in the primary endpoint as presented a few moments ago. </a:t>
            </a:r>
            <a:r>
              <a:rPr lang="en-US" sz="1600" b="1" smtClean="0">
                <a:ea typeface="ＭＳ Ｐゴシック" pitchFamily="34" charset="-128"/>
              </a:rPr>
              <a:t>The number needed to treat to prevent one event was 46</a:t>
            </a:r>
            <a:endParaRPr lang="en-US" sz="1800" b="1" smtClean="0">
              <a:ea typeface="ＭＳ Ｐゴシック" pitchFamily="34" charset="-128"/>
            </a:endParaRPr>
          </a:p>
          <a:p>
            <a:pPr eaLnBrk="1" hangingPunct="1"/>
            <a:r>
              <a:rPr lang="en-US" sz="1800" b="1" smtClean="0">
                <a:ea typeface="ＭＳ Ｐゴシック" pitchFamily="34" charset="-128"/>
              </a:rPr>
              <a:t>At the bottom is the rate of TIMI major non CABG bleeds--a key safety endpoint-- which was 2.4% with prasugrel and 1.8% with clopidogrel—a 0.6% Absolute risk increase. </a:t>
            </a:r>
          </a:p>
          <a:p>
            <a:pPr eaLnBrk="1" hangingPunct="1"/>
            <a:r>
              <a:rPr lang="en-US" sz="1800" b="1" smtClean="0">
                <a:ea typeface="ＭＳ Ｐゴシック" pitchFamily="34" charset="-128"/>
              </a:rPr>
              <a:t>The  excess of 35 major bleeds with prasugrel corresponded to an HR of 1.32 and P value of 0.03 . </a:t>
            </a:r>
          </a:p>
          <a:p>
            <a:pPr eaLnBrk="1" hangingPunct="1"/>
            <a:r>
              <a:rPr lang="en-US" sz="1800" b="1" smtClean="0">
                <a:ea typeface="ＭＳ Ｐゴシック" pitchFamily="34" charset="-128"/>
              </a:rPr>
              <a:t>The number of subjects who would need to be treated to result in one excess major bleed (NNH) was 167.</a:t>
            </a:r>
          </a:p>
          <a:p>
            <a:pPr eaLnBrk="1" hangingPunct="1"/>
            <a:endParaRPr lang="en-US" sz="1800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5EFAB-BB70-485F-986D-561665C7D8B1}" type="slidenum">
              <a:rPr lang="fr-FR" smtClean="0">
                <a:solidFill>
                  <a:srgbClr val="000000"/>
                </a:solidFill>
                <a:latin typeface="Arial" pitchFamily="34" charset="0"/>
              </a:rPr>
              <a:pPr/>
              <a:t>30</a:t>
            </a:fld>
            <a:endParaRPr lang="fr-FR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3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3301" name="Slide Number Placeholder 3"/>
          <p:cNvSpPr txBox="1">
            <a:spLocks noGrp="1"/>
          </p:cNvSpPr>
          <p:nvPr/>
        </p:nvSpPr>
        <p:spPr bwMode="auto">
          <a:xfrm>
            <a:off x="3960813" y="8816975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9FF104-CC16-47ED-8E16-35E383A939C0}" type="slidenum">
              <a:rPr lang="fr-FR" sz="1200" b="0">
                <a:solidFill>
                  <a:srgbClr val="000000"/>
                </a:solidFill>
              </a:rPr>
              <a:pPr algn="r"/>
              <a:t>30</a:t>
            </a:fld>
            <a:endParaRPr lang="fr-FR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GB" b="1" dirty="0" smtClean="0"/>
              <a:t>Increased rates of bleeding are observed with increasing HAS-BLED score</a:t>
            </a:r>
            <a:endParaRPr lang="en-US" b="1" dirty="0" smtClean="0"/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US" dirty="0" smtClean="0"/>
              <a:t>In Denmark, all citizens have a permanent and personal registration number which enables individual level-linkage of nationwide data registry sources. This makes it possible to validate and compare bleeding risk stratification schemes in real-world AF patients with and without an </a:t>
            </a:r>
            <a:r>
              <a:rPr lang="en-US" dirty="0" err="1" smtClean="0"/>
              <a:t>OAC</a:t>
            </a:r>
            <a:endParaRPr lang="en-US" dirty="0" smtClean="0"/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US" dirty="0" smtClean="0"/>
              <a:t>The study identified all patients (n=118,584) discharged with non-</a:t>
            </a:r>
            <a:r>
              <a:rPr lang="en-US" dirty="0" err="1" smtClean="0"/>
              <a:t>valvular</a:t>
            </a:r>
            <a:r>
              <a:rPr lang="en-US" dirty="0" smtClean="0"/>
              <a:t> AF in Denmark in the period 1997–2006; with and without an </a:t>
            </a:r>
            <a:r>
              <a:rPr lang="en-US" dirty="0" err="1" smtClean="0"/>
              <a:t>OAC</a:t>
            </a:r>
            <a:r>
              <a:rPr lang="en-US" dirty="0" smtClean="0"/>
              <a:t>. Major bleeding rates during one year of follow-up were determined</a:t>
            </a:r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US" dirty="0" smtClean="0"/>
              <a:t>The results demonstrated an increasing bleeding rate with increasing HAS-BLED score, irrespective of </a:t>
            </a:r>
            <a:r>
              <a:rPr lang="en-US" dirty="0" err="1" smtClean="0"/>
              <a:t>OAC</a:t>
            </a:r>
            <a:r>
              <a:rPr lang="en-US" dirty="0" smtClean="0"/>
              <a:t> use</a:t>
            </a:r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US" dirty="0" smtClean="0"/>
              <a:t>The figure shows the cumulative incidence curves for major bleeding in the non-</a:t>
            </a:r>
            <a:r>
              <a:rPr lang="en-US" dirty="0" err="1" smtClean="0"/>
              <a:t>OAC</a:t>
            </a:r>
            <a:r>
              <a:rPr lang="en-US" dirty="0" smtClean="0"/>
              <a:t> cohort based on competing-risks regression. The curve for HAS-BLED score 8 was omitted because only two patients were in this category</a:t>
            </a:r>
          </a:p>
          <a:p>
            <a:pPr marL="182314" indent="-182314">
              <a:defRPr/>
            </a:pPr>
            <a:endParaRPr lang="en-GB" dirty="0" smtClean="0"/>
          </a:p>
          <a:p>
            <a:pPr marL="182314" indent="-182314">
              <a:defRPr/>
            </a:pPr>
            <a:r>
              <a:rPr lang="en-GB" b="1" dirty="0" smtClean="0"/>
              <a:t>Reference</a:t>
            </a:r>
          </a:p>
          <a:p>
            <a:pPr marL="182314" indent="-182314">
              <a:buFont typeface="Calibri" pitchFamily="34" charset="0"/>
              <a:buAutoNum type="arabicPeriod"/>
              <a:defRPr/>
            </a:pPr>
            <a:r>
              <a:rPr lang="en-GB" dirty="0" err="1" smtClean="0"/>
              <a:t>Olesen</a:t>
            </a:r>
            <a:r>
              <a:rPr lang="en-GB" dirty="0" smtClean="0"/>
              <a:t> J </a:t>
            </a:r>
            <a:r>
              <a:rPr lang="en-GB" i="1" dirty="0" smtClean="0"/>
              <a:t>et al</a:t>
            </a:r>
            <a:r>
              <a:rPr lang="en-GB" dirty="0" smtClean="0"/>
              <a:t>. </a:t>
            </a:r>
            <a:r>
              <a:rPr lang="en-GB" i="1" dirty="0" smtClean="0"/>
              <a:t>J </a:t>
            </a:r>
            <a:r>
              <a:rPr lang="en-GB" i="1" dirty="0" err="1" smtClean="0"/>
              <a:t>Thromb</a:t>
            </a:r>
            <a:r>
              <a:rPr lang="en-GB" i="1" dirty="0" smtClean="0"/>
              <a:t> </a:t>
            </a:r>
            <a:r>
              <a:rPr lang="en-GB" i="1" dirty="0" err="1" smtClean="0"/>
              <a:t>Haem</a:t>
            </a:r>
            <a:r>
              <a:rPr lang="en-GB" i="1" dirty="0" smtClean="0"/>
              <a:t> </a:t>
            </a:r>
            <a:r>
              <a:rPr lang="en-GB" dirty="0" smtClean="0"/>
              <a:t>2011</a:t>
            </a:r>
            <a:endParaRPr lang="en-US" dirty="0" smtClean="0"/>
          </a:p>
        </p:txBody>
      </p:sp>
      <p:sp>
        <p:nvSpPr>
          <p:cNvPr id="184323" name="Slide Image Placeholder 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95C40-5A5B-4C84-AD86-2829CC575ACB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31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5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Risk stratification for stroke and bleeding</a:t>
            </a:r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GB" b="1" dirty="0" smtClean="0"/>
              <a:t>Predictive value of contemporary bleeding risk stratification schemes </a:t>
            </a:r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GB" dirty="0" smtClean="0"/>
              <a:t>Lip and colleagues investigated predictors of bleeding in a cohort of 7,329 patients with AF participating in the </a:t>
            </a:r>
            <a:r>
              <a:rPr lang="en-GB" dirty="0" err="1" smtClean="0"/>
              <a:t>SPORTIF</a:t>
            </a:r>
            <a:r>
              <a:rPr lang="en-GB" dirty="0" smtClean="0"/>
              <a:t> III and V clinical trials and evaluated the predictive value of several risk stratification schemes by multivariate analysis</a:t>
            </a:r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GB" dirty="0" smtClean="0"/>
              <a:t>Among those treated with warfarin, the HAS-BLED scheme exhibited a marginally better C-statistic value (0.66) than the other 4 schemes evaluated, with the lowest C-statistic (0.52) associated with the scheme of </a:t>
            </a:r>
            <a:r>
              <a:rPr lang="en-GB" dirty="0" err="1" smtClean="0"/>
              <a:t>Kuijer</a:t>
            </a:r>
            <a:r>
              <a:rPr lang="en-GB" dirty="0" smtClean="0"/>
              <a:t> </a:t>
            </a:r>
            <a:r>
              <a:rPr lang="en-GB" i="1" dirty="0" smtClean="0"/>
              <a:t>et al</a:t>
            </a:r>
            <a:r>
              <a:rPr lang="en-GB" dirty="0" smtClean="0"/>
              <a:t>. (1999)</a:t>
            </a:r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GB" dirty="0" smtClean="0"/>
              <a:t>Among patients who were warfarin naive at entry (n=769) and in those treated with warfarin plus aspirin concurrently (n=772), the HAS-BLED scheme displayed the highest C-statistic values (0.66 and 0.60, respectively) of the 5 risk schemes evaluated</a:t>
            </a:r>
          </a:p>
          <a:p>
            <a:pPr marL="182314" indent="-182314">
              <a:defRPr/>
            </a:pPr>
            <a:endParaRPr lang="en-GB" dirty="0" smtClean="0"/>
          </a:p>
          <a:p>
            <a:pPr marL="182314" indent="-182314">
              <a:defRPr/>
            </a:pPr>
            <a:r>
              <a:rPr lang="en-GB" b="1" dirty="0" smtClean="0"/>
              <a:t>Reference</a:t>
            </a:r>
            <a:endParaRPr lang="en-US" b="1" dirty="0" smtClean="0"/>
          </a:p>
          <a:p>
            <a:pPr marL="182314" indent="-182314">
              <a:buFont typeface="Calibri" pitchFamily="34" charset="0"/>
              <a:buAutoNum type="arabicPeriod"/>
              <a:defRPr/>
            </a:pPr>
            <a:r>
              <a:rPr lang="en-US" dirty="0" smtClean="0"/>
              <a:t>Lip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err="1" smtClean="0"/>
              <a:t>JACC</a:t>
            </a:r>
            <a:r>
              <a:rPr lang="en-US" i="1" dirty="0" smtClean="0"/>
              <a:t> </a:t>
            </a:r>
            <a:r>
              <a:rPr lang="en-US" dirty="0" smtClean="0"/>
              <a:t>2011;57:173–180</a:t>
            </a:r>
          </a:p>
        </p:txBody>
      </p:sp>
      <p:sp>
        <p:nvSpPr>
          <p:cNvPr id="185347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DBFF6-61FF-4597-BC1D-2ECAD4FF884E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32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5349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Risk stratification for stroke and bleeding</a:t>
            </a:r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b="1" dirty="0" err="1" smtClean="0"/>
              <a:t>NCB</a:t>
            </a:r>
            <a:r>
              <a:rPr lang="en-US" b="1" dirty="0" smtClean="0"/>
              <a:t> of antithrombotic treatment versus no treatment</a:t>
            </a:r>
            <a:endParaRPr lang="en-GB" b="1" dirty="0" smtClean="0"/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GB" dirty="0" err="1" smtClean="0"/>
              <a:t>Olesen</a:t>
            </a:r>
            <a:r>
              <a:rPr lang="en-GB" dirty="0" smtClean="0"/>
              <a:t> and colleagues investigated the risk of thromboembolism and bleeding in a ‘real-world’ nationwide cohort of AF patients in large nationwide Danish registries. </a:t>
            </a:r>
            <a:r>
              <a:rPr lang="en-US" dirty="0" smtClean="0"/>
              <a:t>The </a:t>
            </a:r>
            <a:r>
              <a:rPr lang="en-US" dirty="0" err="1" smtClean="0"/>
              <a:t>thromboembolic</a:t>
            </a:r>
            <a:r>
              <a:rPr lang="en-US" dirty="0" smtClean="0"/>
              <a:t> risk of all patients was assessed using both the CHADS</a:t>
            </a:r>
            <a:r>
              <a:rPr lang="en-US" baseline="-25000" dirty="0" smtClean="0"/>
              <a:t>2</a:t>
            </a:r>
            <a:r>
              <a:rPr lang="en-US" dirty="0" smtClean="0"/>
              <a:t> and CHA</a:t>
            </a:r>
            <a:r>
              <a:rPr lang="en-US" baseline="-25000" dirty="0" smtClean="0"/>
              <a:t>2</a:t>
            </a:r>
            <a:r>
              <a:rPr lang="en-US" dirty="0" smtClean="0"/>
              <a:t>DS</a:t>
            </a:r>
            <a:r>
              <a:rPr lang="en-US" baseline="-25000" dirty="0" smtClean="0"/>
              <a:t>2</a:t>
            </a:r>
            <a:r>
              <a:rPr lang="en-US" dirty="0" smtClean="0"/>
              <a:t>-VASc scoring schemes while the risk of bleeding for all patients was assessed using </a:t>
            </a:r>
            <a:r>
              <a:rPr lang="en-US" dirty="0" err="1" smtClean="0"/>
              <a:t>HAS­BLED</a:t>
            </a:r>
            <a:r>
              <a:rPr lang="en-US" dirty="0" smtClean="0"/>
              <a:t>. The </a:t>
            </a:r>
            <a:r>
              <a:rPr lang="en-US" dirty="0" err="1" smtClean="0"/>
              <a:t>NCB</a:t>
            </a:r>
            <a:r>
              <a:rPr lang="en-US" dirty="0" smtClean="0"/>
              <a:t> balancing </a:t>
            </a:r>
            <a:r>
              <a:rPr lang="en-US" dirty="0" err="1" smtClean="0"/>
              <a:t>ischaemic</a:t>
            </a:r>
            <a:r>
              <a:rPr lang="en-US" dirty="0" smtClean="0"/>
              <a:t> stroke against intracranial </a:t>
            </a:r>
            <a:r>
              <a:rPr lang="en-US" dirty="0" err="1" smtClean="0"/>
              <a:t>haemorrhage</a:t>
            </a:r>
            <a:r>
              <a:rPr lang="en-US" dirty="0" smtClean="0"/>
              <a:t> was calculated by the formula: </a:t>
            </a:r>
            <a:r>
              <a:rPr lang="en-US" dirty="0" err="1" smtClean="0"/>
              <a:t>NCB</a:t>
            </a:r>
            <a:r>
              <a:rPr lang="en-US" dirty="0" smtClean="0"/>
              <a:t> = (</a:t>
            </a:r>
            <a:r>
              <a:rPr lang="en-US" dirty="0" err="1" smtClean="0"/>
              <a:t>ischaemic</a:t>
            </a:r>
            <a:r>
              <a:rPr lang="en-US" dirty="0" smtClean="0"/>
              <a:t> stroke rate with no treatment – </a:t>
            </a:r>
            <a:r>
              <a:rPr lang="en-US" dirty="0" err="1" smtClean="0"/>
              <a:t>ischaemic</a:t>
            </a:r>
            <a:r>
              <a:rPr lang="en-US" dirty="0" smtClean="0"/>
              <a:t> stroke rate on treatment) – 1.5* (intracranial </a:t>
            </a:r>
            <a:r>
              <a:rPr lang="en-US" dirty="0" err="1" smtClean="0"/>
              <a:t>haemorrhage</a:t>
            </a:r>
            <a:r>
              <a:rPr lang="en-US" dirty="0" smtClean="0"/>
              <a:t> rate on treatment – intracranial </a:t>
            </a:r>
            <a:r>
              <a:rPr lang="en-US" dirty="0" err="1" smtClean="0"/>
              <a:t>haemorrhage</a:t>
            </a:r>
            <a:r>
              <a:rPr lang="en-US" dirty="0" smtClean="0"/>
              <a:t> rate with no treatment)</a:t>
            </a:r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GB" dirty="0" smtClean="0"/>
              <a:t>The results indicated that </a:t>
            </a:r>
            <a:r>
              <a:rPr lang="en-US" dirty="0" err="1" smtClean="0"/>
              <a:t>thromboprophylaxis</a:t>
            </a:r>
            <a:r>
              <a:rPr lang="en-US" dirty="0" smtClean="0"/>
              <a:t> with </a:t>
            </a:r>
            <a:r>
              <a:rPr lang="en-US" dirty="0" err="1" smtClean="0"/>
              <a:t>VKA</a:t>
            </a:r>
            <a:r>
              <a:rPr lang="en-US" dirty="0" smtClean="0"/>
              <a:t> significantly reduced the risk of </a:t>
            </a:r>
            <a:r>
              <a:rPr lang="en-US" dirty="0" err="1" smtClean="0"/>
              <a:t>thromboembolism</a:t>
            </a:r>
            <a:r>
              <a:rPr lang="en-US" dirty="0" smtClean="0"/>
              <a:t> compared with no treatment. This finding is evident in all risk strata classified according to the CHADS</a:t>
            </a:r>
            <a:r>
              <a:rPr lang="en-US" baseline="-25000" dirty="0" smtClean="0"/>
              <a:t>2</a:t>
            </a:r>
            <a:r>
              <a:rPr lang="en-US" dirty="0" smtClean="0"/>
              <a:t>, CHA</a:t>
            </a:r>
            <a:r>
              <a:rPr lang="en-US" baseline="-25000" dirty="0" smtClean="0"/>
              <a:t>2</a:t>
            </a:r>
            <a:r>
              <a:rPr lang="en-US" dirty="0" smtClean="0"/>
              <a:t>DS</a:t>
            </a:r>
            <a:r>
              <a:rPr lang="en-US" baseline="-25000" dirty="0" smtClean="0"/>
              <a:t>2</a:t>
            </a:r>
            <a:r>
              <a:rPr lang="en-US" dirty="0" smtClean="0"/>
              <a:t>-VASc and HAS-BLED score systems. The </a:t>
            </a:r>
            <a:r>
              <a:rPr lang="en-US" dirty="0" err="1" smtClean="0"/>
              <a:t>NCB</a:t>
            </a:r>
            <a:r>
              <a:rPr lang="en-US" dirty="0" smtClean="0"/>
              <a:t> analyses suggested that the effect of </a:t>
            </a:r>
            <a:r>
              <a:rPr lang="en-US" dirty="0" err="1" smtClean="0"/>
              <a:t>VKA</a:t>
            </a:r>
            <a:r>
              <a:rPr lang="en-US" dirty="0" smtClean="0"/>
              <a:t> is even more positive in patients with a high HAS-BLED score</a:t>
            </a:r>
          </a:p>
          <a:p>
            <a:pPr marL="182314" indent="-182314">
              <a:buFont typeface="Wingdings 2" pitchFamily="18" charset="2"/>
              <a:buChar char=""/>
              <a:defRPr/>
            </a:pPr>
            <a:r>
              <a:rPr lang="en-GB" dirty="0" smtClean="0"/>
              <a:t>Although there is a positive NCB of </a:t>
            </a:r>
            <a:r>
              <a:rPr lang="en-GB" dirty="0" err="1" smtClean="0"/>
              <a:t>VKA</a:t>
            </a:r>
            <a:r>
              <a:rPr lang="en-GB" dirty="0" smtClean="0"/>
              <a:t> treatment in patients at high risk of bleeding, fear of haemorrhage is a common reason for not prescribing </a:t>
            </a:r>
            <a:r>
              <a:rPr lang="en-GB" dirty="0" err="1" smtClean="0"/>
              <a:t>VKA</a:t>
            </a:r>
            <a:r>
              <a:rPr lang="en-GB" dirty="0" smtClean="0"/>
              <a:t> therapy, particularly in elderly patients</a:t>
            </a:r>
            <a:r>
              <a:rPr lang="en-GB" baseline="30000" dirty="0" smtClean="0"/>
              <a:t>2–4</a:t>
            </a:r>
          </a:p>
          <a:p>
            <a:pPr marL="182314" indent="-182314">
              <a:defRPr/>
            </a:pPr>
            <a:endParaRPr lang="en-GB" dirty="0" smtClean="0"/>
          </a:p>
          <a:p>
            <a:pPr marL="182314" indent="-182314">
              <a:defRPr/>
            </a:pPr>
            <a:r>
              <a:rPr lang="en-GB" b="1" dirty="0" smtClean="0"/>
              <a:t>Abbreviation</a:t>
            </a:r>
          </a:p>
          <a:p>
            <a:pPr marL="182314" indent="-182314">
              <a:defRPr/>
            </a:pPr>
            <a:r>
              <a:rPr lang="en-GB" dirty="0" smtClean="0"/>
              <a:t>NCB, net clinical benefit </a:t>
            </a:r>
          </a:p>
          <a:p>
            <a:pPr marL="182314" indent="-182314">
              <a:defRPr/>
            </a:pPr>
            <a:endParaRPr lang="en-GB" dirty="0" smtClean="0"/>
          </a:p>
          <a:p>
            <a:pPr marL="182314" indent="-182314">
              <a:defRPr/>
            </a:pPr>
            <a:r>
              <a:rPr lang="en-GB" b="1" dirty="0" smtClean="0"/>
              <a:t>References</a:t>
            </a:r>
          </a:p>
          <a:p>
            <a:pPr marL="182314" indent="-182314">
              <a:buFont typeface="Calibri" pitchFamily="34" charset="0"/>
              <a:buAutoNum type="arabicPeriod"/>
              <a:defRPr/>
            </a:pPr>
            <a:r>
              <a:rPr lang="da-DK" dirty="0" smtClean="0"/>
              <a:t>Olesen JB </a:t>
            </a:r>
            <a:r>
              <a:rPr lang="da-DK" i="1" dirty="0" smtClean="0"/>
              <a:t>et al</a:t>
            </a:r>
            <a:r>
              <a:rPr lang="da-DK" dirty="0" smtClean="0"/>
              <a:t>. </a:t>
            </a:r>
            <a:r>
              <a:rPr lang="en-US" i="1" dirty="0" err="1" smtClean="0"/>
              <a:t>Thromb</a:t>
            </a:r>
            <a:r>
              <a:rPr lang="en-US" i="1" dirty="0" smtClean="0"/>
              <a:t> </a:t>
            </a:r>
            <a:r>
              <a:rPr lang="en-US" i="1" dirty="0" err="1" smtClean="0"/>
              <a:t>Haemost</a:t>
            </a:r>
            <a:r>
              <a:rPr lang="en-US" dirty="0" smtClean="0"/>
              <a:t> 2011;106</a:t>
            </a:r>
          </a:p>
          <a:p>
            <a:pPr marL="182314" indent="-182314">
              <a:buFont typeface="Calibri" pitchFamily="34" charset="0"/>
              <a:buAutoNum type="arabicPeriod"/>
              <a:defRPr/>
            </a:pPr>
            <a:r>
              <a:rPr lang="fr-FR" dirty="0" err="1" smtClean="0"/>
              <a:t>Deplanque</a:t>
            </a:r>
            <a:r>
              <a:rPr lang="fr-FR" dirty="0" smtClean="0"/>
              <a:t> D </a:t>
            </a:r>
            <a:r>
              <a:rPr lang="fr-FR" i="1" dirty="0" smtClean="0"/>
              <a:t>et al</a:t>
            </a:r>
            <a:r>
              <a:rPr lang="fr-FR" dirty="0" smtClean="0"/>
              <a:t>. </a:t>
            </a:r>
            <a:r>
              <a:rPr lang="fr-FR" i="1" dirty="0" err="1" smtClean="0"/>
              <a:t>Br</a:t>
            </a:r>
            <a:r>
              <a:rPr lang="fr-FR" i="1" dirty="0" smtClean="0"/>
              <a:t> J Clin </a:t>
            </a:r>
            <a:r>
              <a:rPr lang="fr-FR" i="1" dirty="0" err="1" smtClean="0"/>
              <a:t>Pharmacol</a:t>
            </a:r>
            <a:r>
              <a:rPr lang="fr-FR" i="1" dirty="0" smtClean="0"/>
              <a:t> </a:t>
            </a:r>
            <a:r>
              <a:rPr lang="fr-FR" dirty="0" smtClean="0"/>
              <a:t>2004;57:798–806</a:t>
            </a:r>
            <a:endParaRPr lang="en-GB" dirty="0" smtClean="0"/>
          </a:p>
          <a:p>
            <a:pPr marL="182314" indent="-182314">
              <a:buFont typeface="Calibri" pitchFamily="34" charset="0"/>
              <a:buAutoNum type="arabicPeriod"/>
              <a:defRPr/>
            </a:pPr>
            <a:r>
              <a:rPr lang="en-US" dirty="0" smtClean="0"/>
              <a:t>Waldo ALF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J Am </a:t>
            </a:r>
            <a:r>
              <a:rPr lang="en-US" i="1" dirty="0" err="1" smtClean="0"/>
              <a:t>Coll</a:t>
            </a:r>
            <a:r>
              <a:rPr lang="en-US" i="1" dirty="0" smtClean="0"/>
              <a:t> </a:t>
            </a:r>
            <a:r>
              <a:rPr lang="en-US" i="1" dirty="0" err="1" smtClean="0"/>
              <a:t>Cardiol</a:t>
            </a:r>
            <a:r>
              <a:rPr lang="en-US" i="1" dirty="0" smtClean="0"/>
              <a:t> </a:t>
            </a:r>
            <a:r>
              <a:rPr lang="en-US" dirty="0" smtClean="0"/>
              <a:t>2005;46:1729–1736</a:t>
            </a:r>
            <a:endParaRPr lang="en-GB" dirty="0" smtClean="0"/>
          </a:p>
          <a:p>
            <a:pPr marL="182314" indent="-182314">
              <a:buFont typeface="Calibri" pitchFamily="34" charset="0"/>
              <a:buAutoNum type="arabicPeriod"/>
              <a:defRPr/>
            </a:pPr>
            <a:r>
              <a:rPr lang="en-GB" dirty="0" smtClean="0"/>
              <a:t>Robert-</a:t>
            </a:r>
            <a:r>
              <a:rPr lang="en-GB" dirty="0" err="1" smtClean="0"/>
              <a:t>Ebadi</a:t>
            </a:r>
            <a:r>
              <a:rPr lang="en-GB" dirty="0" smtClean="0"/>
              <a:t> H </a:t>
            </a:r>
            <a:r>
              <a:rPr lang="en-GB" i="1" dirty="0" smtClean="0"/>
              <a:t>et al</a:t>
            </a:r>
            <a:r>
              <a:rPr lang="en-GB" dirty="0" smtClean="0"/>
              <a:t>. </a:t>
            </a:r>
            <a:r>
              <a:rPr lang="en-GB" i="1" dirty="0" err="1" smtClean="0"/>
              <a:t>Clin</a:t>
            </a:r>
            <a:r>
              <a:rPr lang="en-GB" i="1" dirty="0" smtClean="0"/>
              <a:t> </a:t>
            </a:r>
            <a:r>
              <a:rPr lang="en-GB" i="1" dirty="0" err="1" smtClean="0"/>
              <a:t>Interv</a:t>
            </a:r>
            <a:r>
              <a:rPr lang="en-GB" i="1" dirty="0" smtClean="0"/>
              <a:t> Aging </a:t>
            </a:r>
            <a:r>
              <a:rPr lang="en-GB" dirty="0" smtClean="0"/>
              <a:t>2009;4:165–177</a:t>
            </a:r>
            <a:endParaRPr lang="en-US" dirty="0" smtClean="0"/>
          </a:p>
        </p:txBody>
      </p:sp>
      <p:sp>
        <p:nvSpPr>
          <p:cNvPr id="186371" name="Slide Image Placeholder 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DE8F7-778C-4301-A6F7-56B4F84961C6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33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6373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Risk stratification for stroke and bleeding</a:t>
            </a:r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smtClean="0">
              <a:latin typeface="Arial" pitchFamily="34" charset="0"/>
            </a:endParaRPr>
          </a:p>
        </p:txBody>
      </p:sp>
      <p:sp>
        <p:nvSpPr>
          <p:cNvPr id="1873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6F2C5-6B47-4070-949C-AD957239B887}" type="slidenum">
              <a:rPr lang="nl-NL" smtClean="0">
                <a:solidFill>
                  <a:srgbClr val="000000"/>
                </a:solidFill>
                <a:latin typeface="Arial" pitchFamily="34" charset="0"/>
              </a:rPr>
              <a:pPr/>
              <a:t>35</a:t>
            </a:fld>
            <a:endParaRPr lang="nl-NL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0DA92-E3B2-4FC2-936B-CAFA259BAA7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90500" indent="-190500">
              <a:buFontTx/>
              <a:buChar char="•"/>
            </a:pPr>
            <a:r>
              <a:rPr lang="en-GB" smtClean="0"/>
              <a:t>Reduction in ischaemic events</a:t>
            </a:r>
          </a:p>
          <a:p>
            <a:pPr marL="190500" indent="-190500">
              <a:buFontTx/>
              <a:buChar char="•"/>
            </a:pPr>
            <a:r>
              <a:rPr lang="en-GB" smtClean="0"/>
              <a:t>Increase in major bleeding</a:t>
            </a:r>
          </a:p>
          <a:p>
            <a:pPr marL="190500" indent="-190500">
              <a:buFontTx/>
              <a:buChar char="•"/>
            </a:pPr>
            <a:r>
              <a:rPr lang="en-GB" smtClean="0"/>
              <a:t>There is an unmet medical need for new antithrombotic therapy, as the event rate is still around 10% despite prasugrel</a:t>
            </a:r>
          </a:p>
          <a:p>
            <a:pPr marL="190500" indent="-190500"/>
            <a:endParaRPr lang="en-GB" smtClean="0"/>
          </a:p>
          <a:p>
            <a:pPr marL="190500" indent="-190500"/>
            <a:r>
              <a:rPr lang="en-GB" b="1" smtClean="0"/>
              <a:t>Abbreviations</a:t>
            </a:r>
          </a:p>
          <a:p>
            <a:pPr marL="190500" indent="-190500">
              <a:buFontTx/>
              <a:buChar char="•"/>
            </a:pPr>
            <a:r>
              <a:rPr lang="en-GB" smtClean="0"/>
              <a:t>ASA, acetylsalicylic acid; MI, myocardial infarction</a:t>
            </a:r>
          </a:p>
          <a:p>
            <a:pPr marL="190500" indent="-190500"/>
            <a:endParaRPr lang="en-GB" smtClean="0"/>
          </a:p>
          <a:p>
            <a:pPr marL="190500" indent="-190500"/>
            <a:r>
              <a:rPr lang="en-GB" b="1" smtClean="0"/>
              <a:t>References</a:t>
            </a:r>
          </a:p>
          <a:p>
            <a:pPr marL="190500" indent="-190500">
              <a:buFontTx/>
              <a:buAutoNum type="arabicPeriod"/>
            </a:pPr>
            <a:r>
              <a:rPr lang="en-US" smtClean="0"/>
              <a:t>Antiplatelet Trialists' Collaboration.</a:t>
            </a:r>
            <a:r>
              <a:rPr lang="en-GB" smtClean="0"/>
              <a:t> </a:t>
            </a:r>
            <a:r>
              <a:rPr lang="en-US" i="1" smtClean="0"/>
              <a:t>BMJ</a:t>
            </a:r>
            <a:r>
              <a:rPr lang="en-US" smtClean="0"/>
              <a:t> 1994;308:81–106. </a:t>
            </a:r>
          </a:p>
          <a:p>
            <a:pPr marL="190500" indent="-190500">
              <a:buFontTx/>
              <a:buAutoNum type="arabicPeriod"/>
            </a:pPr>
            <a:r>
              <a:rPr lang="en-US" smtClean="0"/>
              <a:t>Antithrombotic Trialists' Collaboration. </a:t>
            </a:r>
            <a:r>
              <a:rPr lang="en-US" i="1" smtClean="0"/>
              <a:t>BMJ </a:t>
            </a:r>
            <a:r>
              <a:rPr lang="en-US" smtClean="0"/>
              <a:t>2002;324:71–86. </a:t>
            </a:r>
          </a:p>
          <a:p>
            <a:pPr marL="190500" indent="-190500">
              <a:buFontTx/>
              <a:buAutoNum type="arabicPeriod"/>
            </a:pPr>
            <a:r>
              <a:rPr lang="en-US" smtClean="0"/>
              <a:t>Wiviott </a:t>
            </a:r>
            <a:r>
              <a:rPr lang="en-US" i="1" smtClean="0"/>
              <a:t>et al</a:t>
            </a:r>
            <a:r>
              <a:rPr lang="en-US" smtClean="0"/>
              <a:t>. </a:t>
            </a:r>
            <a:r>
              <a:rPr lang="en-US" i="1" smtClean="0"/>
              <a:t>N Engl J Med </a:t>
            </a:r>
            <a:r>
              <a:rPr lang="en-US" smtClean="0"/>
              <a:t>2007;357:2001–2015.</a:t>
            </a:r>
          </a:p>
          <a:p>
            <a:pPr marL="190500" indent="-190500">
              <a:buFontTx/>
              <a:buAutoNum type="arabicPeriod"/>
            </a:pPr>
            <a:r>
              <a:rPr lang="en-US" smtClean="0"/>
              <a:t>Wallentin </a:t>
            </a:r>
            <a:r>
              <a:rPr lang="en-US" i="1" smtClean="0"/>
              <a:t>et al</a:t>
            </a:r>
            <a:r>
              <a:rPr lang="en-US" smtClean="0"/>
              <a:t>. </a:t>
            </a:r>
            <a:r>
              <a:rPr lang="en-US" i="1" smtClean="0"/>
              <a:t>N Engl J Med </a:t>
            </a:r>
            <a:r>
              <a:rPr lang="en-US" smtClean="0"/>
              <a:t>2009;361:1045–1057.</a:t>
            </a:r>
          </a:p>
          <a:p>
            <a:pPr marL="190500" indent="-190500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>
                <a:solidFill>
                  <a:srgbClr val="000000"/>
                </a:solidFill>
                <a:latin typeface="Arial" pitchFamily="34" charset="0"/>
              </a:rPr>
              <a:t>FONDA IN CARDIO</a:t>
            </a:r>
          </a:p>
        </p:txBody>
      </p:sp>
      <p:sp>
        <p:nvSpPr>
          <p:cNvPr id="172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82EBD-7657-485A-9D32-E2EA261891AE}" type="slidenum">
              <a:rPr lang="fr-FR" smtClean="0">
                <a:solidFill>
                  <a:srgbClr val="000000"/>
                </a:solidFill>
                <a:latin typeface="Arial" pitchFamily="34" charset="0"/>
              </a:rPr>
              <a:pPr/>
              <a:t>7</a:t>
            </a:fld>
            <a:endParaRPr lang="fr-FR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20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>
                <a:solidFill>
                  <a:srgbClr val="000000"/>
                </a:solidFill>
                <a:latin typeface="Arial" pitchFamily="34" charset="0"/>
              </a:rPr>
              <a:t>FONDA IN CARDIO</a:t>
            </a:r>
          </a:p>
        </p:txBody>
      </p:sp>
      <p:sp>
        <p:nvSpPr>
          <p:cNvPr id="173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870EC-5C3F-4D56-A7E1-778ADAECFC49}" type="slidenum">
              <a:rPr lang="fr-FR" smtClean="0">
                <a:solidFill>
                  <a:srgbClr val="000000"/>
                </a:solidFill>
                <a:latin typeface="Arial" pitchFamily="34" charset="0"/>
              </a:rPr>
              <a:pPr/>
              <a:t>8</a:t>
            </a:fld>
            <a:endParaRPr lang="fr-FR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306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C7E45-3128-43ED-841B-F10288768BA1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ardio.org/guidelines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16.png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368300"/>
            <a:ext cx="2122487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563" y="368300"/>
            <a:ext cx="62166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048625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5775" y="1006475"/>
            <a:ext cx="8058150" cy="503555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MO8ZMX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19388"/>
            <a:ext cx="7772400" cy="12414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4314825"/>
            <a:ext cx="6400800" cy="1323975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mtClean="0"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236257"/>
            <a:ext cx="8836025" cy="7556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740" y="1008025"/>
            <a:ext cx="8145369" cy="4808537"/>
          </a:xfrm>
          <a:ln>
            <a:noFill/>
          </a:ln>
        </p:spPr>
        <p:txBody>
          <a:bodyPr lIns="137160" tIns="91440"/>
          <a:lstStyle>
            <a:lvl1pPr marL="282575" indent="-282575">
              <a:defRPr sz="2600"/>
            </a:lvl1pPr>
            <a:lvl2pPr marL="631825" indent="-288925">
              <a:buClr>
                <a:srgbClr val="FFFF99"/>
              </a:buClr>
              <a:defRPr sz="2400">
                <a:solidFill>
                  <a:srgbClr val="FFFF99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3988" y="195916"/>
            <a:ext cx="8836025" cy="7556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368300"/>
            <a:ext cx="84915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5575"/>
            <a:ext cx="2208213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5575"/>
            <a:ext cx="6475412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00000"/>
              </a:lnSpc>
              <a:spcBef>
                <a:spcPct val="50000"/>
              </a:spcBef>
              <a:defRPr sz="24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4061387-7877-4305-9309-1827A1B725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716734C-882F-4BA6-96B5-86EB90480333}" type="datetimeFigureOut">
              <a:rPr lang="nl-NL"/>
              <a:pPr>
                <a:defRPr/>
              </a:pPr>
              <a:t>6-12-2011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64C325-4EA7-445F-85D4-16A3970DD7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A342A0A-D179-4E61-BEAF-4BE7C7734E6A}" type="datetimeFigureOut">
              <a:rPr lang="nl-NL"/>
              <a:pPr>
                <a:defRPr/>
              </a:pPr>
              <a:t>6-12-2011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056440A-4107-438A-8F1F-E473AE3D39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0F0ED4D-E249-4D39-9E77-F7549073DEA7}" type="datetimeFigureOut">
              <a:rPr lang="nl-NL"/>
              <a:pPr>
                <a:defRPr/>
              </a:pPr>
              <a:t>6-12-2011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E5477B-68CC-447F-9D9D-56DB4A8AFE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305911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2359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27050" y="3352800"/>
            <a:ext cx="8001000" cy="357188"/>
          </a:xfrm>
        </p:spPr>
        <p:txBody>
          <a:bodyPr/>
          <a:lstStyle>
            <a:lvl1pPr marL="0" indent="0">
              <a:buFont typeface="Arial Black" pitchFamily="34" charset="0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359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527050" y="2386013"/>
            <a:ext cx="8001000" cy="428625"/>
          </a:xfrm>
          <a:ln/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01075" y="6553200"/>
            <a:ext cx="3905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100000"/>
              </a:lnSpc>
              <a:defRPr sz="1400" b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99EB784-A77D-46F3-B9D2-034DC04928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043B2E-05B0-42C1-A3B8-56A0EB399EDD}" type="datetimeFigureOut">
              <a:rPr lang="nl-NL"/>
              <a:pPr>
                <a:defRPr/>
              </a:pPr>
              <a:t>6-12-2011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8D5918-27CF-4C21-8874-BC8A1B3F05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4B865B-99D0-4A46-955C-DEAC169F1585}" type="datetimeFigureOut">
              <a:rPr lang="nl-NL"/>
              <a:pPr>
                <a:defRPr/>
              </a:pPr>
              <a:t>6-12-2011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61D6586-4A25-494E-A895-69D45440A0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3FA0A1-5852-4819-A401-D2E00DF4CA56}" type="datetimeFigureOut">
              <a:rPr lang="nl-NL"/>
              <a:pPr>
                <a:defRPr/>
              </a:pPr>
              <a:t>6-12-2011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A289B8-350E-42C7-8077-6BF314D036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C9D876A-D4A1-413A-A63E-6127D0D3CF1E}" type="datetimeFigureOut">
              <a:rPr lang="nl-NL"/>
              <a:pPr>
                <a:defRPr/>
              </a:pPr>
              <a:t>6-12-2011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6DBBB4A-1D72-42D5-97F0-C69FC5F804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3B350E-9B03-4282-A952-A9174E366AD9}" type="datetimeFigureOut">
              <a:rPr lang="nl-NL"/>
              <a:pPr>
                <a:defRPr/>
              </a:pPr>
              <a:t>6-12-2011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ED0894-47EF-4F8B-853E-CEFDBC38EC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9F8E44-FA4F-4265-BA22-59B4241213FE}" type="datetimeFigureOut">
              <a:rPr lang="nl-NL"/>
              <a:pPr>
                <a:defRPr/>
              </a:pPr>
              <a:t>6-12-2011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34B7822-0B6D-49EA-AF07-863DC3DCD6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E793900-E4B1-48D5-AA4F-4A8EAEC3FD52}" type="datetimeFigureOut">
              <a:rPr lang="nl-NL"/>
              <a:pPr>
                <a:defRPr/>
              </a:pPr>
              <a:t>6-12-2011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270499-3E0A-4D52-8DE1-AAC4E978CE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EF0A41-BDB2-4685-AF1C-773478566296}" type="datetimeFigureOut">
              <a:rPr lang="nl-NL"/>
              <a:pPr>
                <a:defRPr/>
              </a:pPr>
              <a:t>6-12-2011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5BDFD92-304D-4E13-AC8C-B8063D64F4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1" descr="PLATO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1152525"/>
            <a:ext cx="3038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9188" y="4005263"/>
            <a:ext cx="6908800" cy="431800"/>
          </a:xfrm>
          <a:ln algn="ctr"/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20775" y="3429000"/>
            <a:ext cx="6913563" cy="53340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048625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5775" y="1006475"/>
            <a:ext cx="8058150" cy="503555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HC_BAY_59-7939_blue_round_02_intro_05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-3175" y="-3175"/>
            <a:ext cx="914876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4363" y="3090863"/>
            <a:ext cx="6694487" cy="427037"/>
          </a:xfrm>
        </p:spPr>
        <p:txBody>
          <a:bodyPr anchor="ctr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4363" y="4418013"/>
            <a:ext cx="7161212" cy="914400"/>
          </a:xfrm>
        </p:spPr>
        <p:txBody>
          <a:bodyPr lIns="0" tIns="0" rIns="0" bIns="0"/>
          <a:lstStyle>
            <a:lvl1pPr marL="0" indent="0">
              <a:buFont typeface="Wingdings 2" pitchFamily="18" charset="2"/>
              <a:buNone/>
              <a:defRPr sz="24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 b="1">
                <a:cs typeface="+mn-cs"/>
              </a:defRPr>
            </a:lvl1pPr>
          </a:lstStyle>
          <a:p>
            <a:pPr>
              <a:defRPr/>
            </a:pPr>
            <a:fld id="{59C51172-6C4D-48C6-ABC1-FAA91415CF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 b="1">
                <a:cs typeface="+mn-cs"/>
              </a:defRPr>
            </a:lvl1pPr>
          </a:lstStyle>
          <a:p>
            <a:pPr>
              <a:defRPr/>
            </a:pPr>
            <a:fld id="{03F99A87-14F0-4A27-B55F-C1EE64A3386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363" y="1446213"/>
            <a:ext cx="3881437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6213"/>
            <a:ext cx="3883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 b="1">
                <a:cs typeface="+mn-cs"/>
              </a:defRPr>
            </a:lvl1pPr>
          </a:lstStyle>
          <a:p>
            <a:pPr>
              <a:defRPr/>
            </a:pPr>
            <a:fld id="{F0C6C8B5-BD89-49F8-BF19-01F7CA97123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 b="1">
                <a:cs typeface="+mn-cs"/>
              </a:defRPr>
            </a:lvl1pPr>
          </a:lstStyle>
          <a:p>
            <a:pPr>
              <a:defRPr/>
            </a:pPr>
            <a:fld id="{A9C0DAD0-518D-45D4-956D-AC1098F4CE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 b="1">
                <a:cs typeface="+mn-cs"/>
              </a:defRPr>
            </a:lvl1pPr>
          </a:lstStyle>
          <a:p>
            <a:pPr>
              <a:defRPr/>
            </a:pPr>
            <a:fld id="{160EC331-A2D4-44AA-A54C-4DCF71C5505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 b="1">
                <a:cs typeface="+mn-cs"/>
              </a:defRPr>
            </a:lvl1pPr>
          </a:lstStyle>
          <a:p>
            <a:pPr>
              <a:defRPr/>
            </a:pPr>
            <a:fld id="{202ADF67-CB26-4B2A-8A9A-743CE057BB7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 b="1">
                <a:cs typeface="+mn-cs"/>
              </a:defRPr>
            </a:lvl1pPr>
          </a:lstStyle>
          <a:p>
            <a:pPr>
              <a:defRPr/>
            </a:pPr>
            <a:fld id="{0852636E-6A02-4122-B120-FF100CC940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 b="1">
                <a:cs typeface="+mn-cs"/>
              </a:defRPr>
            </a:lvl1pPr>
          </a:lstStyle>
          <a:p>
            <a:pPr>
              <a:defRPr/>
            </a:pPr>
            <a:fld id="{E5D7886F-2161-4BD8-A756-B89DB20B6A9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22375"/>
            <a:ext cx="4076700" cy="127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22375"/>
            <a:ext cx="4076700" cy="127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 b="1">
                <a:cs typeface="+mn-cs"/>
              </a:defRPr>
            </a:lvl1pPr>
          </a:lstStyle>
          <a:p>
            <a:pPr>
              <a:defRPr/>
            </a:pPr>
            <a:fld id="{EEF05D8B-20FE-47C1-91D1-CC72CEF0542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219075"/>
            <a:ext cx="2095500" cy="5729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4363" y="219075"/>
            <a:ext cx="6137275" cy="5729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 b="1">
                <a:cs typeface="+mn-cs"/>
              </a:defRPr>
            </a:lvl1pPr>
          </a:lstStyle>
          <a:p>
            <a:pPr>
              <a:defRPr/>
            </a:pPr>
            <a:fld id="{C3D4F3A7-0FFE-463F-9A2C-680F4C8373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19075"/>
            <a:ext cx="7262813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14363" y="1446213"/>
            <a:ext cx="7916862" cy="45021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 b="1">
                <a:cs typeface="+mn-cs"/>
              </a:defRPr>
            </a:lvl1pPr>
          </a:lstStyle>
          <a:p>
            <a:pPr>
              <a:defRPr/>
            </a:pPr>
            <a:fld id="{8CEF94D7-F510-41DF-BA5E-581E69BF80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3657600"/>
          </a:xfrm>
          <a:prstGeom prst="rect">
            <a:avLst/>
          </a:prstGeom>
          <a:gradFill rotWithShape="0">
            <a:gsLst>
              <a:gs pos="0">
                <a:srgbClr val="040B1A"/>
              </a:gs>
              <a:gs pos="100000">
                <a:srgbClr val="112F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GB" sz="1800" b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50800">
            <a:solidFill>
              <a:srgbClr val="EC008C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1800" b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6764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375" y="16764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00" y="44450"/>
            <a:ext cx="2095500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44450"/>
            <a:ext cx="6134100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4450"/>
            <a:ext cx="83820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5275" y="1676400"/>
            <a:ext cx="83058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4450"/>
            <a:ext cx="83820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5275" y="1676400"/>
            <a:ext cx="40767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375" y="1676400"/>
            <a:ext cx="40767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4450"/>
            <a:ext cx="83820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5275" y="1676400"/>
            <a:ext cx="40767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24375" y="1676400"/>
            <a:ext cx="40767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24375" y="3962400"/>
            <a:ext cx="40767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odule_web_NEW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6289675"/>
            <a:ext cx="28162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420688" y="6348413"/>
            <a:ext cx="2287587" cy="24288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fr-FR" sz="1400" b="0">
                <a:solidFill>
                  <a:srgbClr val="FFFFFF"/>
                </a:solidFill>
                <a:latin typeface="Arial" charset="0"/>
              </a:rPr>
              <a:t>www.escardio.org/guidelines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4025" y="2130425"/>
            <a:ext cx="8235950" cy="641350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85825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42A7CFA-98C2-49F6-931B-54312CD4C85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6B91B7A-E12B-4D22-8D3C-322ECF705B1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254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254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746BAAF-E076-4D76-8E04-C4AE0907B96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5FADAE1-AECD-4BB6-B881-69C5284E265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4BE5940-E9E1-4100-8A07-267099165D2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39EC8FE-59C0-4E47-87CB-E1AEB6FA132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2734CD2-64E8-4D10-A45A-9D15416B2F4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065391A-0835-4F8E-BE8A-0BDDB10E5AC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93E416-C743-4A0C-8D78-85D8BF5EE26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2250"/>
            <a:ext cx="2057400" cy="352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2250"/>
            <a:ext cx="6019800" cy="3522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C0C740F-1647-4E0B-A181-A8B680AF860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06463" y="222250"/>
            <a:ext cx="7331075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4038600" cy="1196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1196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546350"/>
            <a:ext cx="4038600" cy="119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46350"/>
            <a:ext cx="4038600" cy="119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853673A-9F9E-4217-B7D2-9C2A8D75FD7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30300" y="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GB" sz="18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154113" y="6654800"/>
            <a:ext cx="68357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en-US" sz="1200" b="0">
                <a:solidFill>
                  <a:srgbClr val="FFFFFF"/>
                </a:solidFill>
              </a:rPr>
              <a:t>BMS Confidential – For Internal Use Only – Not for Further Copying or Distribution</a:t>
            </a:r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27225"/>
            <a:ext cx="8188325" cy="147002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 r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790700"/>
            <a:ext cx="42084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1863" y="1790700"/>
            <a:ext cx="42084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08788" y="300038"/>
            <a:ext cx="2141537" cy="56054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81000" y="300038"/>
            <a:ext cx="6275388" cy="56054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ristotle_logo-forslid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5172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dcri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6364288"/>
            <a:ext cx="30622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ucr_logo_whit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2600" y="6029325"/>
            <a:ext cx="8159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19188" y="3857148"/>
            <a:ext cx="6908800" cy="333852"/>
          </a:xfrm>
          <a:noFill/>
          <a:ln>
            <a:noFill/>
          </a:ln>
          <a:effectLst/>
          <a:extLst>
            <a:ext uri="{AF507438-7753-43E0-B8FC-AC1667EBCBE1}"/>
          </a:extLst>
        </p:spPr>
        <p:txBody>
          <a:bodyPr>
            <a:noAutofit/>
          </a:bodyPr>
          <a:lstStyle>
            <a:lvl1pPr>
              <a:lnSpc>
                <a:spcPts val="1700"/>
              </a:lnSpc>
              <a:defRPr lang="en-US" sz="1500" noProof="0"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20775" y="3165158"/>
            <a:ext cx="6913563" cy="492443"/>
          </a:xfrm>
        </p:spPr>
        <p:txBody>
          <a:bodyPr anchor="b"/>
          <a:lstStyle>
            <a:lvl1pPr>
              <a:defRPr sz="26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85750"/>
            <a:ext cx="2119312" cy="220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85750"/>
            <a:ext cx="6205538" cy="220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27050" y="3352800"/>
            <a:ext cx="8001000" cy="357188"/>
          </a:xfrm>
        </p:spPr>
        <p:txBody>
          <a:bodyPr/>
          <a:lstStyle>
            <a:lvl1pPr marL="0" indent="0">
              <a:buFont typeface="Arial Black" pitchFamily="34" charset="0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359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527050" y="2386013"/>
            <a:ext cx="8001000" cy="428625"/>
          </a:xfrm>
          <a:ln/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01075" y="6553200"/>
            <a:ext cx="3905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100000"/>
              </a:lnSpc>
              <a:defRPr sz="1400" b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D621F68-CDCD-4A79-9A1A-A5BE7DF924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3232150"/>
            <a:ext cx="3275013" cy="1144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3232150"/>
            <a:ext cx="3276600" cy="1144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685800"/>
            <a:ext cx="2065338" cy="3690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738" y="685800"/>
            <a:ext cx="6046787" cy="3690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a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6246" y="-901279"/>
            <a:ext cx="8941113" cy="7042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31E-6115-B74C-A0A0-2B3F38BB56C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03-11-2011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3861-C426-2946-B8DD-385DECEE51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 descr="WCN logo.ai"/>
          <p:cNvPicPr>
            <a:picLocks noChangeAspect="1"/>
          </p:cNvPicPr>
          <p:nvPr userDrawn="1"/>
        </p:nvPicPr>
        <p:blipFill>
          <a:blip r:embed="rId3" cstate="print"/>
          <a:srcRect l="33666" t="24396" r="31982" b="52361"/>
          <a:stretch>
            <a:fillRect/>
          </a:stretch>
        </p:blipFill>
        <p:spPr>
          <a:xfrm>
            <a:off x="416247" y="411480"/>
            <a:ext cx="1046145" cy="1000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a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6246" y="-901279"/>
            <a:ext cx="8941113" cy="7042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31E-6115-B74C-A0A0-2B3F38BB56C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03-11-2011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3861-C426-2946-B8DD-385DECEE51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 descr="WCN logo.ai"/>
          <p:cNvPicPr>
            <a:picLocks noChangeAspect="1"/>
          </p:cNvPicPr>
          <p:nvPr userDrawn="1"/>
        </p:nvPicPr>
        <p:blipFill>
          <a:blip r:embed="rId3" cstate="print"/>
          <a:srcRect l="33666" t="24396" r="31982" b="52361"/>
          <a:stretch>
            <a:fillRect/>
          </a:stretch>
        </p:blipFill>
        <p:spPr>
          <a:xfrm>
            <a:off x="416247" y="411480"/>
            <a:ext cx="1046145" cy="1000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a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6246" y="-901279"/>
            <a:ext cx="8941113" cy="7042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31E-6115-B74C-A0A0-2B3F38BB56C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03-11-2011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3861-C426-2946-B8DD-385DECEE51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 descr="WCN logo.ai"/>
          <p:cNvPicPr>
            <a:picLocks noChangeAspect="1"/>
          </p:cNvPicPr>
          <p:nvPr userDrawn="1"/>
        </p:nvPicPr>
        <p:blipFill>
          <a:blip r:embed="rId3" cstate="print"/>
          <a:srcRect l="33666" t="24396" r="31982" b="52361"/>
          <a:stretch>
            <a:fillRect/>
          </a:stretch>
        </p:blipFill>
        <p:spPr>
          <a:xfrm>
            <a:off x="416247" y="411480"/>
            <a:ext cx="1046145" cy="1000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22375"/>
            <a:ext cx="4076700" cy="127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22375"/>
            <a:ext cx="4076700" cy="127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85750"/>
            <a:ext cx="2119312" cy="220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85750"/>
            <a:ext cx="6205538" cy="220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06400"/>
            <a:ext cx="77724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305911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2359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27050" y="3352800"/>
            <a:ext cx="8001000" cy="357188"/>
          </a:xfrm>
        </p:spPr>
        <p:txBody>
          <a:bodyPr/>
          <a:lstStyle>
            <a:lvl1pPr marL="0" indent="0">
              <a:buFont typeface="Arial Black" pitchFamily="34" charset="0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359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527050" y="2386013"/>
            <a:ext cx="8001000" cy="428625"/>
          </a:xfrm>
          <a:ln/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01075" y="6553200"/>
            <a:ext cx="3905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100000"/>
              </a:lnSpc>
              <a:defRPr sz="1400" b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F040DBD-3139-41D7-958B-D2F336D1A79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22375"/>
            <a:ext cx="4076700" cy="127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22375"/>
            <a:ext cx="4076700" cy="127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85750"/>
            <a:ext cx="2119312" cy="220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85750"/>
            <a:ext cx="6205538" cy="220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8477250" cy="320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1222375"/>
            <a:ext cx="8305800" cy="12731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8477250" cy="320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22375"/>
            <a:ext cx="8305800" cy="12731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28613" y="6040438"/>
            <a:ext cx="84867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106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6" charset="0"/>
              <a:ea typeface="ＭＳ Ｐゴシック" pitchFamily="-65" charset="-128"/>
            </a:endParaRPr>
          </a:p>
        </p:txBody>
      </p:sp>
      <p:sp>
        <p:nvSpPr>
          <p:cNvPr id="1137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708025"/>
          </a:xfrm>
        </p:spPr>
        <p:txBody>
          <a:bodyPr/>
          <a:lstStyle>
            <a:lvl1pPr marL="0" indent="0" algn="ctr">
              <a:buFont typeface="Monotype Sorts" pitchFamily="-106" charset="2"/>
              <a:buNone/>
              <a:defRPr b="0"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376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582613"/>
          </a:xfrm>
        </p:spPr>
        <p:txBody>
          <a:bodyPr/>
          <a:lstStyle>
            <a:lvl1pPr algn="ctr">
              <a:defRPr sz="3600">
                <a:solidFill>
                  <a:srgbClr val="00CC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2373313"/>
            <a:ext cx="3784600" cy="235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73313"/>
            <a:ext cx="3784600" cy="235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450850"/>
            <a:ext cx="2046287" cy="427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450850"/>
            <a:ext cx="5986463" cy="427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450850"/>
            <a:ext cx="8185150" cy="452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2373313"/>
            <a:ext cx="7721600" cy="235108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28613" y="6040438"/>
            <a:ext cx="84867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106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6" charset="0"/>
              <a:ea typeface="ＭＳ Ｐゴシック" pitchFamily="-65" charset="-128"/>
            </a:endParaRPr>
          </a:p>
        </p:txBody>
      </p:sp>
      <p:sp>
        <p:nvSpPr>
          <p:cNvPr id="1137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708025"/>
          </a:xfrm>
        </p:spPr>
        <p:txBody>
          <a:bodyPr/>
          <a:lstStyle>
            <a:lvl1pPr marL="0" indent="0" algn="ctr">
              <a:buFont typeface="Monotype Sorts" pitchFamily="-106" charset="2"/>
              <a:buNone/>
              <a:defRPr b="0"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376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582613"/>
          </a:xfrm>
        </p:spPr>
        <p:txBody>
          <a:bodyPr/>
          <a:lstStyle>
            <a:lvl1pPr algn="ctr">
              <a:defRPr sz="3600">
                <a:solidFill>
                  <a:srgbClr val="00CC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2373313"/>
            <a:ext cx="3784600" cy="235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73313"/>
            <a:ext cx="3784600" cy="235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450850"/>
            <a:ext cx="2046287" cy="427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450850"/>
            <a:ext cx="5986463" cy="427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450850"/>
            <a:ext cx="8185150" cy="452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2373313"/>
            <a:ext cx="7721600" cy="235108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44450"/>
            <a:ext cx="2162175" cy="5964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44450"/>
            <a:ext cx="6337300" cy="596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>
    <p:randomBar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randomBar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652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652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randomBar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>
    <p:randomBar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randomBar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58705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58705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randomBar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67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965200"/>
            <a:ext cx="4038600" cy="49498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65200"/>
            <a:ext cx="4038600" cy="49498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randomBar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67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965200"/>
            <a:ext cx="4038600" cy="49498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648200" y="965200"/>
            <a:ext cx="4038600" cy="4949825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</p:cSld>
  <p:clrMapOvr>
    <a:masterClrMapping/>
  </p:clrMapOvr>
  <p:transition>
    <p:randomBar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1" descr="PLATO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1152525"/>
            <a:ext cx="3038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9188" y="4005263"/>
            <a:ext cx="6908800" cy="431800"/>
          </a:xfrm>
          <a:ln algn="ctr"/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20775" y="3429000"/>
            <a:ext cx="6913563" cy="53340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9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6" Type="http://schemas.openxmlformats.org/officeDocument/2006/relationships/hyperlink" Target="http://www.escardio.org/guidelines" TargetMode="Externa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1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image" Target="../media/image15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5" Type="http://schemas.openxmlformats.org/officeDocument/2006/relationships/image" Target="../media/image19.jpeg"/><Relationship Id="rId4" Type="http://schemas.openxmlformats.org/officeDocument/2006/relationships/theme" Target="../theme/theme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3" y="368300"/>
            <a:ext cx="8491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834" r:id="rId1"/>
    <p:sldLayoutId id="2147488835" r:id="rId2"/>
    <p:sldLayoutId id="2147488836" r:id="rId3"/>
    <p:sldLayoutId id="2147488837" r:id="rId4"/>
    <p:sldLayoutId id="2147488838" r:id="rId5"/>
    <p:sldLayoutId id="2147488839" r:id="rId6"/>
    <p:sldLayoutId id="2147488840" r:id="rId7"/>
    <p:sldLayoutId id="2147488841" r:id="rId8"/>
    <p:sldLayoutId id="2147488842" r:id="rId9"/>
    <p:sldLayoutId id="2147488843" r:id="rId10"/>
    <p:sldLayoutId id="2147488844" r:id="rId11"/>
    <p:sldLayoutId id="214748884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HMO8ZMX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155575"/>
            <a:ext cx="88360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63663"/>
            <a:ext cx="80073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6389" name="Picture 8" descr="HORIZONlogo_small1"/>
          <p:cNvPicPr>
            <a:picLocks noChangeAspect="1" noChangeArrowheads="1"/>
          </p:cNvPicPr>
          <p:nvPr userDrawn="1"/>
        </p:nvPicPr>
        <p:blipFill>
          <a:blip r:embed="rId14" cstate="print"/>
          <a:srcRect l="40800" t="92267" r="36000" b="890"/>
          <a:stretch>
            <a:fillRect/>
          </a:stretch>
        </p:blipFill>
        <p:spPr bwMode="auto">
          <a:xfrm>
            <a:off x="7016750" y="6286500"/>
            <a:ext cx="19939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8989" r:id="rId1"/>
    <p:sldLayoutId id="2147488938" r:id="rId2"/>
    <p:sldLayoutId id="2147488939" r:id="rId3"/>
    <p:sldLayoutId id="2147488940" r:id="rId4"/>
    <p:sldLayoutId id="2147488941" r:id="rId5"/>
    <p:sldLayoutId id="2147488942" r:id="rId6"/>
    <p:sldLayoutId id="2147488943" r:id="rId7"/>
    <p:sldLayoutId id="2147488944" r:id="rId8"/>
    <p:sldLayoutId id="2147488945" r:id="rId9"/>
    <p:sldLayoutId id="2147488946" r:id="rId10"/>
    <p:sldLayoutId id="214748894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1"/>
        </a:buClr>
        <a:buSzPct val="60000"/>
        <a:buFont typeface="Wingdings 2" pitchFamily="18" charset="2"/>
        <a:buChar char="¼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144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573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6002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38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3232150"/>
            <a:ext cx="670401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165100" tIns="155575" rIns="165100" bIns="155575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43438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9738" y="685800"/>
            <a:ext cx="8264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90" r:id="rId1"/>
    <p:sldLayoutId id="2147488991" r:id="rId2"/>
    <p:sldLayoutId id="2147488992" r:id="rId3"/>
    <p:sldLayoutId id="2147488993" r:id="rId4"/>
    <p:sldLayoutId id="2147488994" r:id="rId5"/>
  </p:sldLayoutIdLst>
  <p:transition>
    <p:wipe dir="r"/>
  </p:transition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SzPct val="70000"/>
        <a:buFont typeface="Monotype Sorts" pitchFamily="2" charset="2"/>
        <a:buChar char="n"/>
        <a:defRPr sz="26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39725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0000"/>
        <a:buFont typeface="Monotype Sorts" pitchFamily="2" charset="2"/>
        <a:buChar char="l"/>
        <a:defRPr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843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3B3FEA-A3BB-43DE-9090-22466550054C}" type="datetimeFigureOut">
              <a:rPr lang="nl-NL"/>
              <a:pPr>
                <a:defRPr/>
              </a:pPr>
              <a:t>6-12-2011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97510E-2F28-4627-9359-B4D917196C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5" r:id="rId1"/>
    <p:sldLayoutId id="2147488996" r:id="rId2"/>
    <p:sldLayoutId id="2147488997" r:id="rId3"/>
    <p:sldLayoutId id="2147488998" r:id="rId4"/>
    <p:sldLayoutId id="2147488999" r:id="rId5"/>
    <p:sldLayoutId id="2147489000" r:id="rId6"/>
    <p:sldLayoutId id="2147489001" r:id="rId7"/>
    <p:sldLayoutId id="2147489002" r:id="rId8"/>
    <p:sldLayoutId id="2147489003" r:id="rId9"/>
    <p:sldLayoutId id="2147489004" r:id="rId10"/>
    <p:sldLayoutId id="21474890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06375" y="6381750"/>
            <a:ext cx="2133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GB" sz="1400" b="0">
              <a:solidFill>
                <a:srgbClr val="939905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19461" name="Picture 96" descr="PLATO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77150" y="6350"/>
            <a:ext cx="14541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8" name="Text Box 98"/>
          <p:cNvSpPr txBox="1">
            <a:spLocks noChangeArrowheads="1"/>
          </p:cNvSpPr>
          <p:nvPr userDrawn="1"/>
        </p:nvSpPr>
        <p:spPr bwMode="auto">
          <a:xfrm>
            <a:off x="7369175" y="450850"/>
            <a:ext cx="1592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cs typeface="Arial" pitchFamily="34" charset="0"/>
              </a:rPr>
              <a:t>CABG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06" r:id="rId1"/>
    <p:sldLayoutId id="2147488948" r:id="rId2"/>
    <p:sldLayoutId id="2147488949" r:id="rId3"/>
    <p:sldLayoutId id="2147488950" r:id="rId4"/>
    <p:sldLayoutId id="2147488951" r:id="rId5"/>
    <p:sldLayoutId id="2147488952" r:id="rId6"/>
    <p:sldLayoutId id="2147488953" r:id="rId7"/>
    <p:sldLayoutId id="2147488954" r:id="rId8"/>
    <p:sldLayoutId id="2147488955" r:id="rId9"/>
    <p:sldLayoutId id="2147488956" r:id="rId10"/>
    <p:sldLayoutId id="2147488957" r:id="rId11"/>
    <p:sldLayoutId id="2147488958" r:id="rId12"/>
    <p:sldLayoutId id="2147488959" r:id="rId13"/>
  </p:sldLayoutIdLst>
  <p:transition>
    <p:wipe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/>
        <a:buChar char="–"/>
        <a:defRPr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HC_BAY_59-7939_blue_round_03_master_05102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-3175" y="-3175"/>
            <a:ext cx="914876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36725" y="219075"/>
            <a:ext cx="7262813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4363" y="1446213"/>
            <a:ext cx="7916862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5024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000" b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4512FF2-E1F4-45DF-BF6B-F29376D36B3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9007" r:id="rId1"/>
    <p:sldLayoutId id="2147489008" r:id="rId2"/>
    <p:sldLayoutId id="2147489009" r:id="rId3"/>
    <p:sldLayoutId id="2147489010" r:id="rId4"/>
    <p:sldLayoutId id="2147489011" r:id="rId5"/>
    <p:sldLayoutId id="2147489012" r:id="rId6"/>
    <p:sldLayoutId id="2147489013" r:id="rId7"/>
    <p:sldLayoutId id="2147489014" r:id="rId8"/>
    <p:sldLayoutId id="2147489015" r:id="rId9"/>
    <p:sldLayoutId id="2147489016" r:id="rId10"/>
    <p:sldLayoutId id="2147489017" r:id="rId11"/>
    <p:sldLayoutId id="21474890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266700" indent="-266700" algn="l" rtl="0" eaLnBrk="0" fontAlgn="b" hangingPunct="0">
        <a:spcBef>
          <a:spcPct val="20000"/>
        </a:spcBef>
        <a:spcAft>
          <a:spcPct val="20000"/>
        </a:spcAft>
        <a:buClr>
          <a:schemeClr val="bg2"/>
        </a:buClr>
        <a:buFont typeface="Wingdings 2" pitchFamily="18" charset="2"/>
        <a:buChar char="®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61938" algn="l" rtl="0" eaLnBrk="0" fontAlgn="b" hangingPunct="0">
        <a:spcBef>
          <a:spcPct val="10000"/>
        </a:spcBef>
        <a:spcAft>
          <a:spcPct val="10000"/>
        </a:spcAft>
        <a:buClr>
          <a:schemeClr val="bg2"/>
        </a:buClr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2pPr>
      <a:lvl3pPr marL="809625" indent="-252413" algn="l" rtl="0" eaLnBrk="0" fontAlgn="b" hangingPunct="0">
        <a:spcBef>
          <a:spcPct val="10000"/>
        </a:spcBef>
        <a:spcAft>
          <a:spcPct val="10000"/>
        </a:spcAft>
        <a:buClr>
          <a:schemeClr val="bg2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073150" indent="-261938" algn="l" rtl="0" eaLnBrk="0" fontAlgn="b" hangingPunct="0">
        <a:spcBef>
          <a:spcPct val="10000"/>
        </a:spcBef>
        <a:spcAft>
          <a:spcPct val="10000"/>
        </a:spcAft>
        <a:buClr>
          <a:schemeClr val="bg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352550" indent="-277813" algn="l" rtl="0" eaLnBrk="0" fontAlgn="b" hangingPunct="0">
        <a:spcBef>
          <a:spcPct val="10000"/>
        </a:spcBef>
        <a:spcAft>
          <a:spcPct val="10000"/>
        </a:spcAft>
        <a:buClr>
          <a:schemeClr val="bg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1809750" indent="-277813" algn="l" rtl="0" fontAlgn="b">
        <a:spcBef>
          <a:spcPct val="10000"/>
        </a:spcBef>
        <a:spcAft>
          <a:spcPct val="10000"/>
        </a:spcAft>
        <a:buClr>
          <a:schemeClr val="bg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6pPr>
      <a:lvl7pPr marL="2266950" indent="-277813" algn="l" rtl="0" fontAlgn="b">
        <a:spcBef>
          <a:spcPct val="10000"/>
        </a:spcBef>
        <a:spcAft>
          <a:spcPct val="10000"/>
        </a:spcAft>
        <a:buClr>
          <a:schemeClr val="bg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7pPr>
      <a:lvl8pPr marL="2724150" indent="-277813" algn="l" rtl="0" fontAlgn="b">
        <a:spcBef>
          <a:spcPct val="10000"/>
        </a:spcBef>
        <a:spcAft>
          <a:spcPct val="10000"/>
        </a:spcAft>
        <a:buClr>
          <a:schemeClr val="bg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8pPr>
      <a:lvl9pPr marL="3181350" indent="-277813" algn="l" rtl="0" fontAlgn="b">
        <a:spcBef>
          <a:spcPct val="10000"/>
        </a:spcBef>
        <a:spcAft>
          <a:spcPct val="10000"/>
        </a:spcAft>
        <a:buClr>
          <a:schemeClr val="bg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gradFill rotWithShape="0">
            <a:gsLst>
              <a:gs pos="0">
                <a:srgbClr val="040B1A"/>
              </a:gs>
              <a:gs pos="100000">
                <a:srgbClr val="112F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GB" sz="1800" b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44450"/>
            <a:ext cx="838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676400"/>
            <a:ext cx="830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385888"/>
            <a:ext cx="9144000" cy="0"/>
          </a:xfrm>
          <a:prstGeom prst="line">
            <a:avLst/>
          </a:prstGeom>
          <a:noFill/>
          <a:ln w="50800">
            <a:solidFill>
              <a:srgbClr val="EC008C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1800" b="0">
              <a:solidFill>
                <a:srgbClr val="FFFF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19" r:id="rId1"/>
    <p:sldLayoutId id="2147488960" r:id="rId2"/>
    <p:sldLayoutId id="2147488961" r:id="rId3"/>
    <p:sldLayoutId id="2147488962" r:id="rId4"/>
    <p:sldLayoutId id="2147488963" r:id="rId5"/>
    <p:sldLayoutId id="2147488964" r:id="rId6"/>
    <p:sldLayoutId id="2147488965" r:id="rId7"/>
    <p:sldLayoutId id="2147488966" r:id="rId8"/>
    <p:sldLayoutId id="2147488967" r:id="rId9"/>
    <p:sldLayoutId id="2147488968" r:id="rId10"/>
    <p:sldLayoutId id="2147488969" r:id="rId11"/>
    <p:sldLayoutId id="2147488970" r:id="rId12"/>
    <p:sldLayoutId id="2147488971" r:id="rId13"/>
    <p:sldLayoutId id="214748897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5000"/>
        </a:spcAft>
        <a:buClr>
          <a:srgbClr val="EC008C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35000"/>
        </a:spcAft>
        <a:buClr>
          <a:srgbClr val="EC008C"/>
        </a:buClr>
        <a:buChar char="–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35000"/>
        </a:spcAft>
        <a:buClr>
          <a:srgbClr val="EC008C"/>
        </a:buClr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35000"/>
        </a:spcAft>
        <a:buClr>
          <a:srgbClr val="EC008C"/>
        </a:buClr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35000"/>
        </a:spcAft>
        <a:buClr>
          <a:srgbClr val="EC008C"/>
        </a:buClr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35000"/>
        </a:spcAft>
        <a:buClr>
          <a:srgbClr val="EC008C"/>
        </a:buClr>
        <a:buChar char="»"/>
        <a:defRPr sz="1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35000"/>
        </a:spcAft>
        <a:buClr>
          <a:srgbClr val="EC008C"/>
        </a:buClr>
        <a:buChar char="»"/>
        <a:defRPr sz="1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35000"/>
        </a:spcAft>
        <a:buClr>
          <a:srgbClr val="EC008C"/>
        </a:buClr>
        <a:buChar char="»"/>
        <a:defRPr sz="1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35000"/>
        </a:spcAft>
        <a:buClr>
          <a:srgbClr val="EC008C"/>
        </a:buClr>
        <a:buChar char="»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6463" y="222250"/>
            <a:ext cx="7331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0125" y="6034088"/>
            <a:ext cx="365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4480A83A-A124-4414-B77F-6B8E41F5E69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pic>
        <p:nvPicPr>
          <p:cNvPr id="22533" name="Picture 5" descr="Module_web_NEW_NE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7163" y="6289675"/>
            <a:ext cx="28162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6">
            <a:hlinkClick r:id="rId16" highlightClick="1"/>
          </p:cNvPr>
          <p:cNvSpPr>
            <a:spLocks noChangeArrowheads="1"/>
          </p:cNvSpPr>
          <p:nvPr/>
        </p:nvSpPr>
        <p:spPr bwMode="auto">
          <a:xfrm>
            <a:off x="420688" y="6348413"/>
            <a:ext cx="2287587" cy="24288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fr-FR" sz="1400" b="0">
                <a:solidFill>
                  <a:srgbClr val="FFFFFF"/>
                </a:solidFill>
                <a:latin typeface="Arial" charset="0"/>
              </a:rPr>
              <a:t>www.escardio.org/guidelines</a:t>
            </a:r>
          </a:p>
        </p:txBody>
      </p:sp>
      <p:sp>
        <p:nvSpPr>
          <p:cNvPr id="4103" name="Line 7"/>
          <p:cNvSpPr>
            <a:spLocks noChangeShapeType="1"/>
          </p:cNvSpPr>
          <p:nvPr userDrawn="1"/>
        </p:nvSpPr>
        <p:spPr bwMode="auto">
          <a:xfrm flipH="1">
            <a:off x="0" y="1050925"/>
            <a:ext cx="9144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 b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104" name="Rectangle 4"/>
          <p:cNvSpPr>
            <a:spLocks noChangeArrowheads="1"/>
          </p:cNvSpPr>
          <p:nvPr userDrawn="1"/>
        </p:nvSpPr>
        <p:spPr bwMode="auto">
          <a:xfrm>
            <a:off x="3644900" y="6361113"/>
            <a:ext cx="376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rgbClr val="000066"/>
                </a:solidFill>
                <a:latin typeface="Arial" charset="0"/>
              </a:rPr>
              <a:t>European Heart Journal (2010) 31, 2369-2429</a:t>
            </a:r>
            <a:endParaRPr lang="fr-FR" sz="1400">
              <a:solidFill>
                <a:srgbClr val="00006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20" r:id="rId1"/>
    <p:sldLayoutId id="2147489021" r:id="rId2"/>
    <p:sldLayoutId id="2147489022" r:id="rId3"/>
    <p:sldLayoutId id="2147489023" r:id="rId4"/>
    <p:sldLayoutId id="2147489024" r:id="rId5"/>
    <p:sldLayoutId id="2147489025" r:id="rId6"/>
    <p:sldLayoutId id="2147489026" r:id="rId7"/>
    <p:sldLayoutId id="2147489027" r:id="rId8"/>
    <p:sldLayoutId id="2147489028" r:id="rId9"/>
    <p:sldLayoutId id="2147489029" r:id="rId10"/>
    <p:sldLayoutId id="2147489030" r:id="rId11"/>
    <p:sldLayoutId id="21474890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pitchFamily="34" charset="0"/>
        <a:buChar char="●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906463" indent="-288925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433513" indent="-271463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pitchFamily="34" charset="0"/>
        <a:buChar char="●"/>
        <a:defRPr sz="2200">
          <a:solidFill>
            <a:schemeClr val="tx1"/>
          </a:solidFill>
          <a:latin typeface="+mn-lt"/>
        </a:defRPr>
      </a:lvl3pPr>
      <a:lvl4pPr marL="1993900" indent="-288925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513013" indent="-274638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pitchFamily="34" charset="0"/>
        <a:buChar char="●"/>
        <a:defRPr sz="2000">
          <a:solidFill>
            <a:schemeClr val="tx1"/>
          </a:solidFill>
          <a:latin typeface="+mn-lt"/>
        </a:defRPr>
      </a:lvl5pPr>
      <a:lvl6pPr marL="2970213" indent="-274638" algn="l" rtl="0" fontAlgn="base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6pPr>
      <a:lvl7pPr marL="3427413" indent="-274638" algn="l" rtl="0" fontAlgn="base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7pPr>
      <a:lvl8pPr marL="3884613" indent="-274638" algn="l" rtl="0" fontAlgn="base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8pPr>
      <a:lvl9pPr marL="4341813" indent="-274638" algn="l" rtl="0" fontAlgn="base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0038"/>
            <a:ext cx="849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90700"/>
            <a:ext cx="85693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1130300" y="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GB" sz="18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1189" name="Text Box 5"/>
          <p:cNvSpPr txBox="1">
            <a:spLocks noChangeArrowheads="1"/>
          </p:cNvSpPr>
          <p:nvPr userDrawn="1"/>
        </p:nvSpPr>
        <p:spPr bwMode="auto">
          <a:xfrm>
            <a:off x="1154113" y="6654800"/>
            <a:ext cx="68357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en-US" sz="1200" b="0">
                <a:solidFill>
                  <a:srgbClr val="FFFFFF"/>
                </a:solidFill>
              </a:rPr>
              <a:t>BMS Confidential – For Internal Use Only – Not for Further Copying or Distribution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2" r:id="rId1"/>
    <p:sldLayoutId id="2147489033" r:id="rId2"/>
    <p:sldLayoutId id="2147489034" r:id="rId3"/>
    <p:sldLayoutId id="2147489035" r:id="rId4"/>
    <p:sldLayoutId id="2147489036" r:id="rId5"/>
    <p:sldLayoutId id="2147489037" r:id="rId6"/>
    <p:sldLayoutId id="2147489038" r:id="rId7"/>
    <p:sldLayoutId id="2147489039" r:id="rId8"/>
    <p:sldLayoutId id="2147489040" r:id="rId9"/>
    <p:sldLayoutId id="2147489041" r:id="rId10"/>
    <p:sldLayoutId id="214748904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FFFF00"/>
        </a:buClr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FFFF00"/>
        </a:buClr>
        <a:buFont typeface="Times New Roman" pitchFamily="18" charset="0"/>
        <a:buChar char="–"/>
        <a:defRPr sz="22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FFFF00"/>
        </a:buClr>
        <a:buChar char="•"/>
        <a:defRPr sz="22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FFFF00"/>
        </a:buClr>
        <a:buFont typeface="Times New Roman" pitchFamily="18" charset="0"/>
        <a:buChar char="–"/>
        <a:defRPr sz="22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FFFF00"/>
        </a:buClr>
        <a:buFont typeface="Times New Roman" pitchFamily="18" charset="0"/>
        <a:buChar char="»"/>
        <a:defRPr sz="22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rgbClr val="FFFF00"/>
        </a:buClr>
        <a:buFont typeface="Times New Roman" pitchFamily="18" charset="0"/>
        <a:defRPr sz="22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rgbClr val="FFFF00"/>
        </a:buClr>
        <a:buFont typeface="Times New Roman" pitchFamily="18" charset="0"/>
        <a:defRPr sz="22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rgbClr val="FFFF00"/>
        </a:buClr>
        <a:buFont typeface="Times New Roman" pitchFamily="18" charset="0"/>
        <a:defRPr sz="22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rgbClr val="FFFF00"/>
        </a:buClr>
        <a:buFont typeface="Times New Roman" pitchFamily="18" charset="0"/>
        <a:defRPr sz="2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66800"/>
            <a:ext cx="805815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15913"/>
            <a:ext cx="701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4580" name="Picture 1" descr="Aristotle_logo-forslides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0" y="2159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dcri_whit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9713" y="6364288"/>
            <a:ext cx="30622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ucr_logo_whit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02600" y="6029325"/>
            <a:ext cx="8159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043" r:id="rId1"/>
    <p:sldLayoutId id="2147488973" r:id="rId2"/>
    <p:sldLayoutId id="2147488974" r:id="rId3"/>
    <p:sldLayoutId id="2147488975" r:id="rId4"/>
    <p:sldLayoutId id="2147488976" r:id="rId5"/>
    <p:sldLayoutId id="2147488977" r:id="rId6"/>
    <p:sldLayoutId id="2147488978" r:id="rId7"/>
    <p:sldLayoutId id="2147488979" r:id="rId8"/>
    <p:sldLayoutId id="2147488980" r:id="rId9"/>
    <p:sldLayoutId id="2147488981" r:id="rId10"/>
    <p:sldLayoutId id="2147488982" r:id="rId11"/>
  </p:sldLayoutIdLst>
  <p:transition>
    <p:wipe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ts val="2625"/>
        </a:lnSpc>
        <a:spcBef>
          <a:spcPts val="600"/>
        </a:spcBef>
        <a:spcAft>
          <a:spcPct val="20000"/>
        </a:spcAft>
        <a:buClr>
          <a:schemeClr val="tx2"/>
        </a:buClr>
        <a:buSzPct val="110000"/>
        <a:buChar char="•"/>
        <a:defRPr sz="20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/>
        <a:buChar char="–"/>
        <a:defRPr>
          <a:solidFill>
            <a:schemeClr val="bg1"/>
          </a:solidFill>
          <a:latin typeface="+mn-lt"/>
          <a:ea typeface="Arial" charset="0"/>
          <a:cs typeface="+mn-cs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/>
        <a:buChar char="•"/>
        <a:defRPr sz="1600">
          <a:solidFill>
            <a:schemeClr val="bg1"/>
          </a:solidFill>
          <a:latin typeface="+mn-lt"/>
          <a:ea typeface="Arial" charset="0"/>
          <a:cs typeface="+mn-cs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/>
        <a:buChar char="•"/>
        <a:defRPr sz="1400">
          <a:solidFill>
            <a:schemeClr val="bg1"/>
          </a:solidFill>
          <a:latin typeface="+mn-lt"/>
          <a:ea typeface="Arial" charset="0"/>
          <a:cs typeface="+mn-cs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/>
        <a:buChar char="•"/>
        <a:defRPr sz="1200">
          <a:solidFill>
            <a:schemeClr val="bg1"/>
          </a:solidFill>
          <a:latin typeface="+mn-lt"/>
          <a:ea typeface="Arial" charset="0"/>
          <a:cs typeface="+mn-cs"/>
        </a:defRPr>
      </a:lvl5pPr>
      <a:lvl6pPr marL="1809750" indent="-269875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charset="0"/>
        <a:buChar char="•"/>
        <a:defRPr sz="1200">
          <a:solidFill>
            <a:schemeClr val="bg1"/>
          </a:solidFill>
          <a:latin typeface="+mn-lt"/>
          <a:ea typeface="Arial" charset="0"/>
          <a:cs typeface="+mn-cs"/>
        </a:defRPr>
      </a:lvl6pPr>
      <a:lvl7pPr marL="2266950" indent="-269875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charset="0"/>
        <a:buChar char="•"/>
        <a:defRPr sz="1200">
          <a:solidFill>
            <a:schemeClr val="bg1"/>
          </a:solidFill>
          <a:latin typeface="+mn-lt"/>
          <a:ea typeface="Arial" charset="0"/>
          <a:cs typeface="+mn-cs"/>
        </a:defRPr>
      </a:lvl7pPr>
      <a:lvl8pPr marL="2724150" indent="-269875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charset="0"/>
        <a:buChar char="•"/>
        <a:defRPr sz="1200">
          <a:solidFill>
            <a:schemeClr val="bg1"/>
          </a:solidFill>
          <a:latin typeface="+mn-lt"/>
          <a:ea typeface="Arial" charset="0"/>
          <a:cs typeface="+mn-cs"/>
        </a:defRPr>
      </a:lvl8pPr>
      <a:lvl9pPr marL="3181350" indent="-269875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charset="0"/>
        <a:buChar char="•"/>
        <a:defRPr sz="1200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A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44" r:id="rId1"/>
    <p:sldLayoutId id="2147489045" r:id="rId2"/>
    <p:sldLayoutId id="2147489046" r:id="rId3"/>
    <p:sldLayoutId id="2147489047" r:id="rId4"/>
    <p:sldLayoutId id="2147489048" r:id="rId5"/>
    <p:sldLayoutId id="2147489049" r:id="rId6"/>
    <p:sldLayoutId id="2147489050" r:id="rId7"/>
    <p:sldLayoutId id="2147489051" r:id="rId8"/>
    <p:sldLayoutId id="2147489052" r:id="rId9"/>
    <p:sldLayoutId id="2147489053" r:id="rId10"/>
    <p:sldLayoutId id="2147489054" r:id="rId11"/>
    <p:sldLayoutId id="2147489055" r:id="rId12"/>
    <p:sldLayoutId id="214748905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22375"/>
            <a:ext cx="83058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85750"/>
            <a:ext cx="84772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83" r:id="rId1"/>
    <p:sldLayoutId id="2147488846" r:id="rId2"/>
    <p:sldLayoutId id="2147488847" r:id="rId3"/>
    <p:sldLayoutId id="2147488848" r:id="rId4"/>
    <p:sldLayoutId id="2147488849" r:id="rId5"/>
    <p:sldLayoutId id="2147488850" r:id="rId6"/>
    <p:sldLayoutId id="2147488851" r:id="rId7"/>
    <p:sldLayoutId id="2147488852" r:id="rId8"/>
    <p:sldLayoutId id="2147488853" r:id="rId9"/>
    <p:sldLayoutId id="2147488854" r:id="rId10"/>
    <p:sldLayoutId id="2147488855" r:id="rId11"/>
  </p:sldLayoutIdLst>
  <p:transition/>
  <p:txStyles>
    <p:titleStyle>
      <a:lvl1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>
          <a:solidFill>
            <a:srgbClr val="FFF7A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>
          <a:solidFill>
            <a:srgbClr val="FFF7AA"/>
          </a:solidFill>
          <a:latin typeface="Arial Black" pitchFamily="34" charset="0"/>
        </a:defRPr>
      </a:lvl2pPr>
      <a:lvl3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>
          <a:solidFill>
            <a:srgbClr val="FFF7AA"/>
          </a:solidFill>
          <a:latin typeface="Arial Black" pitchFamily="34" charset="0"/>
        </a:defRPr>
      </a:lvl3pPr>
      <a:lvl4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>
          <a:solidFill>
            <a:srgbClr val="FFF7AA"/>
          </a:solidFill>
          <a:latin typeface="Arial Black" pitchFamily="34" charset="0"/>
        </a:defRPr>
      </a:lvl4pPr>
      <a:lvl5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>
          <a:solidFill>
            <a:srgbClr val="FFF7AA"/>
          </a:solidFill>
          <a:latin typeface="Arial Black" pitchFamily="34" charset="0"/>
        </a:defRPr>
      </a:lvl5pPr>
      <a:lvl6pPr marL="457200" algn="l" rtl="0" fontAlgn="base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6pPr>
      <a:lvl7pPr marL="914400" algn="l" rtl="0" fontAlgn="base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7pPr>
      <a:lvl8pPr marL="1371600" algn="l" rtl="0" fontAlgn="base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8pPr>
      <a:lvl9pPr marL="1828800" algn="l" rtl="0" fontAlgn="base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70000"/>
        </a:spcBef>
        <a:spcAft>
          <a:spcPct val="0"/>
        </a:spcAft>
        <a:buClr>
          <a:schemeClr val="folHlink"/>
        </a:buClr>
        <a:buFont typeface="Arial Black" pitchFamily="34" charset="0"/>
        <a:buChar char="●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17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200">
          <a:solidFill>
            <a:schemeClr val="tx1"/>
          </a:solidFill>
          <a:latin typeface="+mn-lt"/>
        </a:defRPr>
      </a:lvl2pPr>
      <a:lvl3pPr marL="1014413" indent="-304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3pPr>
      <a:lvl4pPr marL="1308100" indent="-2667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buFont typeface="Times New Roman" pitchFamily="18" charset="0"/>
        <a:buChar char="-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A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57" r:id="rId1"/>
    <p:sldLayoutId id="2147489058" r:id="rId2"/>
    <p:sldLayoutId id="2147489059" r:id="rId3"/>
    <p:sldLayoutId id="2147489060" r:id="rId4"/>
    <p:sldLayoutId id="2147489061" r:id="rId5"/>
    <p:sldLayoutId id="2147489062" r:id="rId6"/>
    <p:sldLayoutId id="2147489063" r:id="rId7"/>
    <p:sldLayoutId id="2147489064" r:id="rId8"/>
    <p:sldLayoutId id="2147489065" r:id="rId9"/>
    <p:sldLayoutId id="2147489066" r:id="rId10"/>
    <p:sldLayoutId id="2147489067" r:id="rId11"/>
    <p:sldLayoutId id="2147489068" r:id="rId12"/>
    <p:sldLayoutId id="214748906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38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3232150"/>
            <a:ext cx="670401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165100" tIns="155575" rIns="165100" bIns="155575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43438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9738" y="685800"/>
            <a:ext cx="8264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9070" r:id="rId1"/>
    <p:sldLayoutId id="2147489071" r:id="rId2"/>
    <p:sldLayoutId id="2147489072" r:id="rId3"/>
    <p:sldLayoutId id="2147489073" r:id="rId4"/>
    <p:sldLayoutId id="2147489074" r:id="rId5"/>
    <p:sldLayoutId id="2147489075" r:id="rId6"/>
    <p:sldLayoutId id="2147489076" r:id="rId7"/>
    <p:sldLayoutId id="2147489077" r:id="rId8"/>
    <p:sldLayoutId id="2147489078" r:id="rId9"/>
    <p:sldLayoutId id="2147489079" r:id="rId10"/>
    <p:sldLayoutId id="2147489080" r:id="rId11"/>
  </p:sldLayoutIdLst>
  <p:transition spd="med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SzPct val="70000"/>
        <a:buFont typeface="Monotype Sorts" pitchFamily="2" charset="2"/>
        <a:buChar char="n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39725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0000"/>
        <a:buFont typeface="Monotype Sorts" pitchFamily="2" charset="2"/>
        <a:buChar char="l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73DD31E-6115-B74C-A0A0-2B3F38BB56C2}" type="datetimeFigureOut">
              <a:rPr b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03-11-2011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09E3861-C426-2946-B8DD-385DECEE5112}" type="slidenum">
              <a:rPr b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82" r:id="rId1"/>
    <p:sldLayoutId id="2147489083" r:id="rId2"/>
    <p:sldLayoutId id="214748908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22375"/>
            <a:ext cx="83058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85750"/>
            <a:ext cx="847725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943600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8984" r:id="rId1"/>
    <p:sldLayoutId id="2147488856" r:id="rId2"/>
    <p:sldLayoutId id="2147488857" r:id="rId3"/>
    <p:sldLayoutId id="2147488858" r:id="rId4"/>
    <p:sldLayoutId id="2147488859" r:id="rId5"/>
    <p:sldLayoutId id="2147488860" r:id="rId6"/>
    <p:sldLayoutId id="2147488861" r:id="rId7"/>
    <p:sldLayoutId id="2147488862" r:id="rId8"/>
    <p:sldLayoutId id="2147488863" r:id="rId9"/>
    <p:sldLayoutId id="2147488864" r:id="rId10"/>
    <p:sldLayoutId id="2147488865" r:id="rId11"/>
    <p:sldLayoutId id="2147488866" r:id="rId12"/>
    <p:sldLayoutId id="2147488867" r:id="rId13"/>
  </p:sldLayoutIdLst>
  <p:transition/>
  <p:txStyles>
    <p:titleStyle>
      <a:lvl1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2pPr>
      <a:lvl3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3pPr>
      <a:lvl4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4pPr>
      <a:lvl5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5pPr>
      <a:lvl6pPr marL="457200" algn="l" rtl="0" fontAlgn="base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6pPr>
      <a:lvl7pPr marL="914400" algn="l" rtl="0" fontAlgn="base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7pPr>
      <a:lvl8pPr marL="1371600" algn="l" rtl="0" fontAlgn="base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8pPr>
      <a:lvl9pPr marL="1828800" algn="l" rtl="0" fontAlgn="base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70000"/>
        </a:spcBef>
        <a:spcAft>
          <a:spcPct val="0"/>
        </a:spcAft>
        <a:buClr>
          <a:schemeClr val="folHlink"/>
        </a:buClr>
        <a:buFont typeface="Arial Black" pitchFamily="34" charset="0"/>
        <a:buChar char="●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17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200">
          <a:solidFill>
            <a:schemeClr val="tx1"/>
          </a:solidFill>
          <a:latin typeface="+mn-lt"/>
        </a:defRPr>
      </a:lvl2pPr>
      <a:lvl3pPr marL="1014413" indent="-304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3pPr>
      <a:lvl4pPr marL="1308100" indent="-2667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buFont typeface="Times New Roman" pitchFamily="18" charset="0"/>
        <a:buChar char="-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22375"/>
            <a:ext cx="83058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85750"/>
            <a:ext cx="847725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85" r:id="rId1"/>
    <p:sldLayoutId id="2147488868" r:id="rId2"/>
    <p:sldLayoutId id="2147488869" r:id="rId3"/>
    <p:sldLayoutId id="2147488870" r:id="rId4"/>
    <p:sldLayoutId id="2147488871" r:id="rId5"/>
    <p:sldLayoutId id="2147488872" r:id="rId6"/>
    <p:sldLayoutId id="2147488873" r:id="rId7"/>
    <p:sldLayoutId id="2147488874" r:id="rId8"/>
    <p:sldLayoutId id="2147488875" r:id="rId9"/>
    <p:sldLayoutId id="2147488876" r:id="rId10"/>
    <p:sldLayoutId id="2147488877" r:id="rId11"/>
    <p:sldLayoutId id="2147488878" r:id="rId12"/>
    <p:sldLayoutId id="2147488879" r:id="rId13"/>
  </p:sldLayoutIdLst>
  <p:transition/>
  <p:txStyles>
    <p:titleStyle>
      <a:lvl1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2pPr>
      <a:lvl3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3pPr>
      <a:lvl4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4pPr>
      <a:lvl5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5pPr>
      <a:lvl6pPr marL="457200" algn="l" rtl="0" fontAlgn="base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6pPr>
      <a:lvl7pPr marL="914400" algn="l" rtl="0" fontAlgn="base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7pPr>
      <a:lvl8pPr marL="1371600" algn="l" rtl="0" fontAlgn="base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8pPr>
      <a:lvl9pPr marL="1828800" algn="l" rtl="0" fontAlgn="base">
        <a:lnSpc>
          <a:spcPct val="88000"/>
        </a:lnSpc>
        <a:spcBef>
          <a:spcPct val="0"/>
        </a:spcBef>
        <a:spcAft>
          <a:spcPct val="0"/>
        </a:spcAft>
        <a:defRPr sz="2400">
          <a:solidFill>
            <a:srgbClr val="FFE41D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70000"/>
        </a:spcBef>
        <a:spcAft>
          <a:spcPct val="0"/>
        </a:spcAft>
        <a:buClr>
          <a:schemeClr val="folHlink"/>
        </a:buClr>
        <a:buFont typeface="Arial Black" pitchFamily="34" charset="0"/>
        <a:buChar char="●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17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200">
          <a:solidFill>
            <a:schemeClr val="tx1"/>
          </a:solidFill>
          <a:latin typeface="+mn-lt"/>
        </a:defRPr>
      </a:lvl2pPr>
      <a:lvl3pPr marL="1014413" indent="-304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3pPr>
      <a:lvl4pPr marL="1308100" indent="-2667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buFont typeface="Times New Roman" pitchFamily="18" charset="0"/>
        <a:buChar char="-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373313"/>
            <a:ext cx="7721600" cy="2351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65100" tIns="155575" rIns="165100" bIns="155575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450850"/>
            <a:ext cx="8185150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>
            <a:off x="328613" y="6040438"/>
            <a:ext cx="84867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106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6" charset="0"/>
              <a:ea typeface="ＭＳ Ｐゴシック" pitchFamily="-65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86" r:id="rId1"/>
    <p:sldLayoutId id="2147488880" r:id="rId2"/>
    <p:sldLayoutId id="2147488881" r:id="rId3"/>
    <p:sldLayoutId id="2147488882" r:id="rId4"/>
    <p:sldLayoutId id="2147488883" r:id="rId5"/>
    <p:sldLayoutId id="2147488884" r:id="rId6"/>
    <p:sldLayoutId id="2147488885" r:id="rId7"/>
    <p:sldLayoutId id="2147488886" r:id="rId8"/>
    <p:sldLayoutId id="2147488887" r:id="rId9"/>
    <p:sldLayoutId id="2147488888" r:id="rId10"/>
    <p:sldLayoutId id="2147488889" r:id="rId11"/>
    <p:sldLayoutId id="2147488890" r:id="rId12"/>
  </p:sldLayoutIdLst>
  <p:txStyles>
    <p:titleStyle>
      <a:lvl1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34" charset="-128"/>
          <a:cs typeface="ＭＳ Ｐゴシック" pitchFamily="-106" charset="-128"/>
        </a:defRPr>
      </a:lvl1pPr>
      <a:lvl2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6" charset="0"/>
          <a:ea typeface="ＭＳ Ｐゴシック" pitchFamily="34" charset="-128"/>
          <a:cs typeface="ＭＳ Ｐゴシック" pitchFamily="-106" charset="-128"/>
        </a:defRPr>
      </a:lvl2pPr>
      <a:lvl3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6" charset="0"/>
          <a:ea typeface="ＭＳ Ｐゴシック" pitchFamily="34" charset="-128"/>
          <a:cs typeface="ＭＳ Ｐゴシック" pitchFamily="-106" charset="-128"/>
        </a:defRPr>
      </a:lvl3pPr>
      <a:lvl4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6" charset="0"/>
          <a:ea typeface="ＭＳ Ｐゴシック" pitchFamily="34" charset="-128"/>
          <a:cs typeface="ＭＳ Ｐゴシック" pitchFamily="-106" charset="-128"/>
        </a:defRPr>
      </a:lvl4pPr>
      <a:lvl5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6" charset="0"/>
          <a:ea typeface="ＭＳ Ｐゴシック" pitchFamily="34" charset="-128"/>
          <a:cs typeface="ＭＳ Ｐゴシック" pitchFamily="-106" charset="-128"/>
        </a:defRPr>
      </a:lvl5pPr>
      <a:lvl6pPr marL="4572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6" charset="0"/>
        </a:defRPr>
      </a:lvl6pPr>
      <a:lvl7pPr marL="9144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6" charset="0"/>
        </a:defRPr>
      </a:lvl7pPr>
      <a:lvl8pPr marL="13716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6" charset="0"/>
        </a:defRPr>
      </a:lvl8pPr>
      <a:lvl9pPr marL="18288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6" charset="0"/>
        </a:defRPr>
      </a:lvl9pPr>
    </p:titleStyle>
    <p:bodyStyle>
      <a:lvl1pPr marL="341313" indent="-341313" algn="l" rtl="0" eaLnBrk="0" fontAlgn="base" hangingPunct="0">
        <a:spcBef>
          <a:spcPct val="40000"/>
        </a:spcBef>
        <a:spcAft>
          <a:spcPct val="0"/>
        </a:spcAft>
        <a:buClr>
          <a:schemeClr val="hlink"/>
        </a:buClr>
        <a:buSzPct val="68000"/>
        <a:buFont typeface="Monotype Sorts" pitchFamily="2" charset="2"/>
        <a:buChar char="n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  <a:cs typeface="ＭＳ Ｐゴシック" pitchFamily="-106" charset="-128"/>
        </a:defRPr>
      </a:lvl1pPr>
      <a:lvl2pPr marL="795338" indent="-3397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8000"/>
        <a:buFont typeface="Monotype Sorts" pitchFamily="2" charset="2"/>
        <a:buChar char="l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</a:defRPr>
      </a:lvl2pPr>
      <a:lvl3pPr marL="1027113" indent="4763" algn="l" rtl="0" eaLnBrk="0" fontAlgn="base" hangingPunct="0">
        <a:spcBef>
          <a:spcPct val="10000"/>
        </a:spcBef>
        <a:spcAft>
          <a:spcPct val="0"/>
        </a:spcAft>
        <a:buClr>
          <a:schemeClr val="tx1"/>
        </a:buClr>
        <a:buSzPct val="44000"/>
        <a:buFont typeface="Monotype Sorts" pitchFamily="2" charset="2"/>
        <a:buChar char="•"/>
        <a:defRPr sz="26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</a:defRPr>
      </a:lvl3pPr>
      <a:lvl4pPr marL="1544638" indent="-1714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6" charset="0"/>
          <a:ea typeface="ＭＳ Ｐゴシック" pitchFamily="34" charset="-128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6" charset="0"/>
          <a:ea typeface="ＭＳ Ｐゴシック" pitchFamily="34" charset="-128"/>
        </a:defRPr>
      </a:lvl5pPr>
      <a:lvl6pPr marL="24574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6" charset="0"/>
          <a:ea typeface="ＭＳ Ｐゴシック" pitchFamily="-106" charset="-128"/>
        </a:defRPr>
      </a:lvl6pPr>
      <a:lvl7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6" charset="0"/>
          <a:ea typeface="ＭＳ Ｐゴシック" pitchFamily="-106" charset="-128"/>
        </a:defRPr>
      </a:lvl7pPr>
      <a:lvl8pPr marL="33718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6" charset="0"/>
          <a:ea typeface="ＭＳ Ｐゴシック" pitchFamily="-106" charset="-128"/>
        </a:defRPr>
      </a:lvl8pPr>
      <a:lvl9pPr marL="3829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6" charset="0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373313"/>
            <a:ext cx="7721600" cy="2351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65100" tIns="155575" rIns="165100" bIns="155575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450850"/>
            <a:ext cx="8185150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>
            <a:off x="328613" y="6040438"/>
            <a:ext cx="84867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106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6" charset="0"/>
              <a:ea typeface="ＭＳ Ｐゴシック" pitchFamily="-65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87" r:id="rId1"/>
    <p:sldLayoutId id="2147488891" r:id="rId2"/>
    <p:sldLayoutId id="2147488892" r:id="rId3"/>
    <p:sldLayoutId id="2147488893" r:id="rId4"/>
    <p:sldLayoutId id="2147488894" r:id="rId5"/>
    <p:sldLayoutId id="2147488895" r:id="rId6"/>
    <p:sldLayoutId id="2147488896" r:id="rId7"/>
    <p:sldLayoutId id="2147488897" r:id="rId8"/>
    <p:sldLayoutId id="2147488898" r:id="rId9"/>
    <p:sldLayoutId id="2147488899" r:id="rId10"/>
    <p:sldLayoutId id="2147488900" r:id="rId11"/>
    <p:sldLayoutId id="2147488901" r:id="rId12"/>
  </p:sldLayoutIdLst>
  <p:txStyles>
    <p:titleStyle>
      <a:lvl1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34" charset="-128"/>
          <a:cs typeface="ＭＳ Ｐゴシック" pitchFamily="-106" charset="-128"/>
        </a:defRPr>
      </a:lvl1pPr>
      <a:lvl2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6" charset="0"/>
          <a:ea typeface="ＭＳ Ｐゴシック" pitchFamily="34" charset="-128"/>
          <a:cs typeface="ＭＳ Ｐゴシック" pitchFamily="-106" charset="-128"/>
        </a:defRPr>
      </a:lvl2pPr>
      <a:lvl3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6" charset="0"/>
          <a:ea typeface="ＭＳ Ｐゴシック" pitchFamily="34" charset="-128"/>
          <a:cs typeface="ＭＳ Ｐゴシック" pitchFamily="-106" charset="-128"/>
        </a:defRPr>
      </a:lvl3pPr>
      <a:lvl4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6" charset="0"/>
          <a:ea typeface="ＭＳ Ｐゴシック" pitchFamily="34" charset="-128"/>
          <a:cs typeface="ＭＳ Ｐゴシック" pitchFamily="-106" charset="-128"/>
        </a:defRPr>
      </a:lvl4pPr>
      <a:lvl5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6" charset="0"/>
          <a:ea typeface="ＭＳ Ｐゴシック" pitchFamily="34" charset="-128"/>
          <a:cs typeface="ＭＳ Ｐゴシック" pitchFamily="-106" charset="-128"/>
        </a:defRPr>
      </a:lvl5pPr>
      <a:lvl6pPr marL="4572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6" charset="0"/>
        </a:defRPr>
      </a:lvl6pPr>
      <a:lvl7pPr marL="9144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6" charset="0"/>
        </a:defRPr>
      </a:lvl7pPr>
      <a:lvl8pPr marL="13716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6" charset="0"/>
        </a:defRPr>
      </a:lvl8pPr>
      <a:lvl9pPr marL="18288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6" charset="0"/>
        </a:defRPr>
      </a:lvl9pPr>
    </p:titleStyle>
    <p:bodyStyle>
      <a:lvl1pPr marL="341313" indent="-341313" algn="l" rtl="0" eaLnBrk="0" fontAlgn="base" hangingPunct="0">
        <a:spcBef>
          <a:spcPct val="40000"/>
        </a:spcBef>
        <a:spcAft>
          <a:spcPct val="0"/>
        </a:spcAft>
        <a:buClr>
          <a:schemeClr val="hlink"/>
        </a:buClr>
        <a:buSzPct val="68000"/>
        <a:buFont typeface="Monotype Sorts" pitchFamily="2" charset="2"/>
        <a:buChar char="n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  <a:cs typeface="ＭＳ Ｐゴシック" pitchFamily="-106" charset="-128"/>
        </a:defRPr>
      </a:lvl1pPr>
      <a:lvl2pPr marL="795338" indent="-3397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8000"/>
        <a:buFont typeface="Monotype Sorts" pitchFamily="2" charset="2"/>
        <a:buChar char="l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</a:defRPr>
      </a:lvl2pPr>
      <a:lvl3pPr marL="1027113" indent="4763" algn="l" rtl="0" eaLnBrk="0" fontAlgn="base" hangingPunct="0">
        <a:spcBef>
          <a:spcPct val="10000"/>
        </a:spcBef>
        <a:spcAft>
          <a:spcPct val="0"/>
        </a:spcAft>
        <a:buClr>
          <a:schemeClr val="tx1"/>
        </a:buClr>
        <a:buSzPct val="44000"/>
        <a:buFont typeface="Monotype Sorts" pitchFamily="2" charset="2"/>
        <a:buChar char="•"/>
        <a:defRPr sz="26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</a:defRPr>
      </a:lvl3pPr>
      <a:lvl4pPr marL="1544638" indent="-1714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6" charset="0"/>
          <a:ea typeface="ＭＳ Ｐゴシック" pitchFamily="34" charset="-128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6" charset="0"/>
          <a:ea typeface="ＭＳ Ｐゴシック" pitchFamily="34" charset="-128"/>
        </a:defRPr>
      </a:lvl5pPr>
      <a:lvl6pPr marL="24574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6" charset="0"/>
          <a:ea typeface="ＭＳ Ｐゴシック" pitchFamily="-106" charset="-128"/>
        </a:defRPr>
      </a:lvl6pPr>
      <a:lvl7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6" charset="0"/>
          <a:ea typeface="ＭＳ Ｐゴシック" pitchFamily="-106" charset="-128"/>
        </a:defRPr>
      </a:lvl7pPr>
      <a:lvl8pPr marL="33718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6" charset="0"/>
          <a:ea typeface="ＭＳ Ｐゴシック" pitchFamily="-106" charset="-128"/>
        </a:defRPr>
      </a:lvl8pPr>
      <a:lvl9pPr marL="3829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6" charset="0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cuityslide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44450"/>
            <a:ext cx="86518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74997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74997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02" r:id="rId1"/>
    <p:sldLayoutId id="2147488903" r:id="rId2"/>
    <p:sldLayoutId id="2147488904" r:id="rId3"/>
    <p:sldLayoutId id="2147488905" r:id="rId4"/>
    <p:sldLayoutId id="2147488906" r:id="rId5"/>
    <p:sldLayoutId id="2147488907" r:id="rId6"/>
    <p:sldLayoutId id="2147488908" r:id="rId7"/>
    <p:sldLayoutId id="2147488909" r:id="rId8"/>
    <p:sldLayoutId id="2147488910" r:id="rId9"/>
    <p:sldLayoutId id="2147488911" r:id="rId10"/>
    <p:sldLayoutId id="2147488912" r:id="rId11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3200">
          <a:solidFill>
            <a:srgbClr val="FFCC66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400">
          <a:solidFill>
            <a:srgbClr val="FFCC66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000">
          <a:solidFill>
            <a:srgbClr val="FFCC66"/>
          </a:solidFill>
          <a:latin typeface="+mn-lt"/>
          <a:ea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§"/>
        <a:defRPr sz="2000">
          <a:solidFill>
            <a:srgbClr val="FFCC66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§"/>
        <a:defRPr sz="2000">
          <a:solidFill>
            <a:srgbClr val="FFCC66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§"/>
        <a:defRPr sz="2000">
          <a:solidFill>
            <a:srgbClr val="FFCC66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§"/>
        <a:defRPr sz="2000">
          <a:solidFill>
            <a:srgbClr val="FFCC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Acuityslide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652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13" r:id="rId1"/>
    <p:sldLayoutId id="2147488914" r:id="rId2"/>
    <p:sldLayoutId id="2147488915" r:id="rId3"/>
    <p:sldLayoutId id="2147488916" r:id="rId4"/>
    <p:sldLayoutId id="2147488917" r:id="rId5"/>
    <p:sldLayoutId id="2147488918" r:id="rId6"/>
    <p:sldLayoutId id="2147488919" r:id="rId7"/>
    <p:sldLayoutId id="2147488920" r:id="rId8"/>
    <p:sldLayoutId id="2147488921" r:id="rId9"/>
    <p:sldLayoutId id="2147488922" r:id="rId10"/>
    <p:sldLayoutId id="2147488923" r:id="rId11"/>
    <p:sldLayoutId id="2147488924" r:id="rId12"/>
    <p:sldLayoutId id="2147488925" r:id="rId13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3200">
          <a:solidFill>
            <a:srgbClr val="FFCC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400">
          <a:solidFill>
            <a:srgbClr val="FFCC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000">
          <a:solidFill>
            <a:srgbClr val="FFCC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000">
          <a:solidFill>
            <a:srgbClr val="FFCC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000">
          <a:solidFill>
            <a:srgbClr val="FFCC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000">
          <a:solidFill>
            <a:srgbClr val="FFCC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000">
          <a:solidFill>
            <a:srgbClr val="FFCC66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06375" y="6381750"/>
            <a:ext cx="2133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GB" sz="1400" b="0">
              <a:solidFill>
                <a:srgbClr val="939905"/>
              </a:solidFill>
              <a:latin typeface="Arial" charset="0"/>
            </a:endParaRPr>
          </a:p>
        </p:txBody>
      </p:sp>
      <p:pic>
        <p:nvPicPr>
          <p:cNvPr id="15365" name="Picture 96" descr="PLATO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77150" y="6350"/>
            <a:ext cx="14541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8" name="Text Box 98"/>
          <p:cNvSpPr txBox="1">
            <a:spLocks noChangeArrowheads="1"/>
          </p:cNvSpPr>
          <p:nvPr userDrawn="1"/>
        </p:nvSpPr>
        <p:spPr bwMode="auto">
          <a:xfrm>
            <a:off x="7369175" y="450850"/>
            <a:ext cx="1592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0">
                <a:solidFill>
                  <a:srgbClr val="FFFFFF"/>
                </a:solidFill>
                <a:latin typeface="Arial" charset="0"/>
              </a:rPr>
              <a:t>CABG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88" r:id="rId1"/>
    <p:sldLayoutId id="2147488926" r:id="rId2"/>
    <p:sldLayoutId id="2147488927" r:id="rId3"/>
    <p:sldLayoutId id="2147488928" r:id="rId4"/>
    <p:sldLayoutId id="2147488929" r:id="rId5"/>
    <p:sldLayoutId id="2147488930" r:id="rId6"/>
    <p:sldLayoutId id="2147488931" r:id="rId7"/>
    <p:sldLayoutId id="2147488932" r:id="rId8"/>
    <p:sldLayoutId id="2147488933" r:id="rId9"/>
    <p:sldLayoutId id="2147488934" r:id="rId10"/>
    <p:sldLayoutId id="2147488935" r:id="rId11"/>
    <p:sldLayoutId id="2147488936" r:id="rId12"/>
    <p:sldLayoutId id="2147488937" r:id="rId13"/>
  </p:sldLayoutIdLst>
  <p:transition>
    <p:wipe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/>
        <a:buChar char="–"/>
        <a:defRPr sz="2800"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-grafiek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-grafiek2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-grafiek3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-grafiek4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5900" y="1539875"/>
            <a:ext cx="8496300" cy="1470025"/>
          </a:xfrm>
        </p:spPr>
        <p:txBody>
          <a:bodyPr/>
          <a:lstStyle/>
          <a:p>
            <a:r>
              <a:rPr lang="nl-NL" sz="40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nl-NL" sz="40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l-NL" sz="4800" b="1" dirty="0" smtClean="0">
                <a:latin typeface="Calibri" pitchFamily="34" charset="0"/>
              </a:rPr>
              <a:t>Beheersen van </a:t>
            </a:r>
            <a:r>
              <a:rPr lang="nl-NL" sz="4800" b="1" dirty="0" err="1" smtClean="0">
                <a:latin typeface="Calibri" pitchFamily="34" charset="0"/>
              </a:rPr>
              <a:t>bloedingsrisico’s</a:t>
            </a:r>
            <a:r>
              <a:rPr lang="nl-NL" sz="4800" b="1" dirty="0" smtClean="0">
                <a:latin typeface="Calibri" pitchFamily="34" charset="0"/>
              </a:rPr>
              <a:t>:</a:t>
            </a:r>
            <a:br>
              <a:rPr lang="nl-NL" sz="4800" b="1" dirty="0" smtClean="0">
                <a:latin typeface="Calibri" pitchFamily="34" charset="0"/>
              </a:rPr>
            </a:br>
            <a:r>
              <a:rPr lang="nl-NL" sz="4800" b="1" dirty="0" smtClean="0">
                <a:latin typeface="Calibri" pitchFamily="34" charset="0"/>
              </a:rPr>
              <a:t>Wat is de balans?</a:t>
            </a:r>
            <a:endParaRPr lang="nl-NL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3600" b="1" dirty="0" smtClean="0">
                <a:solidFill>
                  <a:schemeClr val="bg1"/>
                </a:solidFill>
                <a:latin typeface="Calibri" pitchFamily="34" charset="0"/>
              </a:rPr>
              <a:t>Freek Verheugt</a:t>
            </a:r>
          </a:p>
          <a:p>
            <a:pPr>
              <a:spcBef>
                <a:spcPct val="0"/>
              </a:spcBef>
            </a:pPr>
            <a:r>
              <a:rPr lang="nl-NL" sz="3600" i="1" dirty="0" smtClean="0">
                <a:solidFill>
                  <a:schemeClr val="bg1"/>
                </a:solidFill>
                <a:latin typeface="Calibri" pitchFamily="34" charset="0"/>
              </a:rPr>
              <a:t>Onze Lieve Vrouwe Gasthuis</a:t>
            </a:r>
          </a:p>
          <a:p>
            <a:pPr>
              <a:spcBef>
                <a:spcPct val="0"/>
              </a:spcBef>
            </a:pPr>
            <a:r>
              <a:rPr lang="nl-NL" sz="3600" i="1" dirty="0" smtClean="0">
                <a:solidFill>
                  <a:schemeClr val="bg1"/>
                </a:solidFill>
                <a:latin typeface="Calibri" pitchFamily="34" charset="0"/>
              </a:rPr>
              <a:t>Amsterdam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96900" y="596900"/>
            <a:ext cx="811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4000" dirty="0" err="1">
                <a:solidFill>
                  <a:prstClr val="white"/>
                </a:solidFill>
                <a:latin typeface="Calibri" pitchFamily="34" charset="0"/>
              </a:rPr>
              <a:t>Antistollingstherapie</a:t>
            </a:r>
            <a:endParaRPr lang="nl-NL" sz="4000" b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Afbeelding 3" descr="ACUIT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Tekstvak 4"/>
          <p:cNvSpPr txBox="1">
            <a:spLocks noChangeArrowheads="1"/>
          </p:cNvSpPr>
          <p:nvPr/>
        </p:nvSpPr>
        <p:spPr bwMode="auto">
          <a:xfrm>
            <a:off x="1570038" y="6045200"/>
            <a:ext cx="425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i="1">
                <a:solidFill>
                  <a:srgbClr val="FFFF00"/>
                </a:solidFill>
              </a:rPr>
              <a:t>N Engl J Med.2006 ;355:2203-2216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Major Bleeding Endpoint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639763" y="1514475"/>
            <a:ext cx="7862887" cy="4495800"/>
          </a:xfrm>
          <a:prstGeom prst="rect">
            <a:avLst/>
          </a:prstGeom>
          <a:solidFill>
            <a:srgbClr val="05234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39268" name="Group 4"/>
          <p:cNvGrpSpPr>
            <a:grpSpLocks/>
          </p:cNvGrpSpPr>
          <p:nvPr/>
        </p:nvGrpSpPr>
        <p:grpSpPr bwMode="auto">
          <a:xfrm>
            <a:off x="1109663" y="1447800"/>
            <a:ext cx="7310437" cy="4254500"/>
            <a:chOff x="585" y="912"/>
            <a:chExt cx="4605" cy="2680"/>
          </a:xfrm>
        </p:grpSpPr>
        <p:sp>
          <p:nvSpPr>
            <p:cNvPr id="139291" name="AutoShape 5"/>
            <p:cNvSpPr>
              <a:spLocks noChangeAspect="1" noChangeArrowheads="1" noTextEdit="1"/>
            </p:cNvSpPr>
            <p:nvPr/>
          </p:nvSpPr>
          <p:spPr bwMode="auto">
            <a:xfrm>
              <a:off x="585" y="912"/>
              <a:ext cx="4605" cy="2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292" name="Rectangle 6"/>
            <p:cNvSpPr>
              <a:spLocks noChangeArrowheads="1"/>
            </p:cNvSpPr>
            <p:nvPr/>
          </p:nvSpPr>
          <p:spPr bwMode="auto">
            <a:xfrm>
              <a:off x="1033" y="1097"/>
              <a:ext cx="3929" cy="196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FFFFF"/>
                </a:gs>
                <a:gs pos="100000">
                  <a:srgbClr val="DDDDDD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39293" name="Line 7"/>
            <p:cNvSpPr>
              <a:spLocks noChangeShapeType="1"/>
            </p:cNvSpPr>
            <p:nvPr/>
          </p:nvSpPr>
          <p:spPr bwMode="auto">
            <a:xfrm>
              <a:off x="1033" y="2408"/>
              <a:ext cx="3929" cy="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294" name="Line 8"/>
            <p:cNvSpPr>
              <a:spLocks noChangeShapeType="1"/>
            </p:cNvSpPr>
            <p:nvPr/>
          </p:nvSpPr>
          <p:spPr bwMode="auto">
            <a:xfrm>
              <a:off x="1033" y="1749"/>
              <a:ext cx="3929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295" name="Line 9"/>
            <p:cNvSpPr>
              <a:spLocks noChangeShapeType="1"/>
            </p:cNvSpPr>
            <p:nvPr/>
          </p:nvSpPr>
          <p:spPr bwMode="auto">
            <a:xfrm>
              <a:off x="1033" y="1097"/>
              <a:ext cx="3929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296" name="Line 10"/>
            <p:cNvSpPr>
              <a:spLocks noChangeShapeType="1"/>
            </p:cNvSpPr>
            <p:nvPr/>
          </p:nvSpPr>
          <p:spPr bwMode="auto">
            <a:xfrm>
              <a:off x="1033" y="1097"/>
              <a:ext cx="1" cy="196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297" name="Line 11"/>
            <p:cNvSpPr>
              <a:spLocks noChangeShapeType="1"/>
            </p:cNvSpPr>
            <p:nvPr/>
          </p:nvSpPr>
          <p:spPr bwMode="auto">
            <a:xfrm>
              <a:off x="980" y="3060"/>
              <a:ext cx="53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298" name="Line 12"/>
            <p:cNvSpPr>
              <a:spLocks noChangeShapeType="1"/>
            </p:cNvSpPr>
            <p:nvPr/>
          </p:nvSpPr>
          <p:spPr bwMode="auto">
            <a:xfrm>
              <a:off x="980" y="2408"/>
              <a:ext cx="53" cy="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299" name="Line 13"/>
            <p:cNvSpPr>
              <a:spLocks noChangeShapeType="1"/>
            </p:cNvSpPr>
            <p:nvPr/>
          </p:nvSpPr>
          <p:spPr bwMode="auto">
            <a:xfrm>
              <a:off x="980" y="1749"/>
              <a:ext cx="53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300" name="Line 14"/>
            <p:cNvSpPr>
              <a:spLocks noChangeShapeType="1"/>
            </p:cNvSpPr>
            <p:nvPr/>
          </p:nvSpPr>
          <p:spPr bwMode="auto">
            <a:xfrm>
              <a:off x="980" y="1097"/>
              <a:ext cx="53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301" name="Line 15"/>
            <p:cNvSpPr>
              <a:spLocks noChangeShapeType="1"/>
            </p:cNvSpPr>
            <p:nvPr/>
          </p:nvSpPr>
          <p:spPr bwMode="auto">
            <a:xfrm>
              <a:off x="1033" y="3060"/>
              <a:ext cx="3929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302" name="Line 16"/>
            <p:cNvSpPr>
              <a:spLocks noChangeShapeType="1"/>
            </p:cNvSpPr>
            <p:nvPr/>
          </p:nvSpPr>
          <p:spPr bwMode="auto">
            <a:xfrm flipV="1">
              <a:off x="1033" y="3060"/>
              <a:ext cx="1" cy="5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303" name="Line 17"/>
            <p:cNvSpPr>
              <a:spLocks noChangeShapeType="1"/>
            </p:cNvSpPr>
            <p:nvPr/>
          </p:nvSpPr>
          <p:spPr bwMode="auto">
            <a:xfrm flipV="1">
              <a:off x="1594" y="3060"/>
              <a:ext cx="1" cy="5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304" name="Line 18"/>
            <p:cNvSpPr>
              <a:spLocks noChangeShapeType="1"/>
            </p:cNvSpPr>
            <p:nvPr/>
          </p:nvSpPr>
          <p:spPr bwMode="auto">
            <a:xfrm flipV="1">
              <a:off x="2155" y="3060"/>
              <a:ext cx="1" cy="5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305" name="Line 19"/>
            <p:cNvSpPr>
              <a:spLocks noChangeShapeType="1"/>
            </p:cNvSpPr>
            <p:nvPr/>
          </p:nvSpPr>
          <p:spPr bwMode="auto">
            <a:xfrm flipV="1">
              <a:off x="2716" y="3060"/>
              <a:ext cx="2" cy="5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306" name="Line 20"/>
            <p:cNvSpPr>
              <a:spLocks noChangeShapeType="1"/>
            </p:cNvSpPr>
            <p:nvPr/>
          </p:nvSpPr>
          <p:spPr bwMode="auto">
            <a:xfrm flipV="1">
              <a:off x="3279" y="3060"/>
              <a:ext cx="1" cy="5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307" name="Line 21"/>
            <p:cNvSpPr>
              <a:spLocks noChangeShapeType="1"/>
            </p:cNvSpPr>
            <p:nvPr/>
          </p:nvSpPr>
          <p:spPr bwMode="auto">
            <a:xfrm flipV="1">
              <a:off x="3840" y="3060"/>
              <a:ext cx="1" cy="5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308" name="Line 22"/>
            <p:cNvSpPr>
              <a:spLocks noChangeShapeType="1"/>
            </p:cNvSpPr>
            <p:nvPr/>
          </p:nvSpPr>
          <p:spPr bwMode="auto">
            <a:xfrm flipV="1">
              <a:off x="4401" y="3060"/>
              <a:ext cx="1" cy="5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309" name="Line 23"/>
            <p:cNvSpPr>
              <a:spLocks noChangeShapeType="1"/>
            </p:cNvSpPr>
            <p:nvPr/>
          </p:nvSpPr>
          <p:spPr bwMode="auto">
            <a:xfrm flipV="1">
              <a:off x="4962" y="3060"/>
              <a:ext cx="1" cy="5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94008" name="Freeform 24"/>
            <p:cNvSpPr>
              <a:spLocks/>
            </p:cNvSpPr>
            <p:nvPr/>
          </p:nvSpPr>
          <p:spPr bwMode="auto">
            <a:xfrm>
              <a:off x="1033" y="2361"/>
              <a:ext cx="3929" cy="699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87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40"/>
                </a:cxn>
                <a:cxn ang="0">
                  <a:pos x="30" y="40"/>
                </a:cxn>
                <a:cxn ang="0">
                  <a:pos x="30" y="28"/>
                </a:cxn>
                <a:cxn ang="0">
                  <a:pos x="44" y="28"/>
                </a:cxn>
                <a:cxn ang="0">
                  <a:pos x="44" y="19"/>
                </a:cxn>
                <a:cxn ang="0">
                  <a:pos x="59" y="19"/>
                </a:cxn>
                <a:cxn ang="0">
                  <a:pos x="59" y="16"/>
                </a:cxn>
                <a:cxn ang="0">
                  <a:pos x="74" y="16"/>
                </a:cxn>
                <a:cxn ang="0">
                  <a:pos x="74" y="12"/>
                </a:cxn>
                <a:cxn ang="0">
                  <a:pos x="89" y="12"/>
                </a:cxn>
                <a:cxn ang="0">
                  <a:pos x="89" y="10"/>
                </a:cxn>
                <a:cxn ang="0">
                  <a:pos x="104" y="10"/>
                </a:cxn>
                <a:cxn ang="0">
                  <a:pos x="104" y="8"/>
                </a:cxn>
                <a:cxn ang="0">
                  <a:pos x="118" y="8"/>
                </a:cxn>
                <a:cxn ang="0">
                  <a:pos x="118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3" y="5"/>
                </a:cxn>
                <a:cxn ang="0">
                  <a:pos x="163" y="4"/>
                </a:cxn>
                <a:cxn ang="0">
                  <a:pos x="178" y="4"/>
                </a:cxn>
                <a:cxn ang="0">
                  <a:pos x="178" y="4"/>
                </a:cxn>
                <a:cxn ang="0">
                  <a:pos x="207" y="4"/>
                </a:cxn>
                <a:cxn ang="0">
                  <a:pos x="207" y="3"/>
                </a:cxn>
                <a:cxn ang="0">
                  <a:pos x="222" y="3"/>
                </a:cxn>
                <a:cxn ang="0">
                  <a:pos x="222" y="2"/>
                </a:cxn>
                <a:cxn ang="0">
                  <a:pos x="281" y="2"/>
                </a:cxn>
                <a:cxn ang="0">
                  <a:pos x="281" y="1"/>
                </a:cxn>
                <a:cxn ang="0">
                  <a:pos x="326" y="1"/>
                </a:cxn>
                <a:cxn ang="0">
                  <a:pos x="326" y="1"/>
                </a:cxn>
                <a:cxn ang="0">
                  <a:pos x="503" y="1"/>
                </a:cxn>
                <a:cxn ang="0">
                  <a:pos x="503" y="0"/>
                </a:cxn>
                <a:cxn ang="0">
                  <a:pos x="518" y="0"/>
                </a:cxn>
                <a:cxn ang="0">
                  <a:pos x="518" y="0"/>
                </a:cxn>
              </a:cxnLst>
              <a:rect l="0" t="0" r="r" b="b"/>
              <a:pathLst>
                <a:path w="518" h="87">
                  <a:moveTo>
                    <a:pt x="0" y="87"/>
                  </a:moveTo>
                  <a:lnTo>
                    <a:pt x="0" y="87"/>
                  </a:lnTo>
                  <a:lnTo>
                    <a:pt x="0" y="62"/>
                  </a:lnTo>
                  <a:lnTo>
                    <a:pt x="15" y="62"/>
                  </a:lnTo>
                  <a:lnTo>
                    <a:pt x="15" y="40"/>
                  </a:lnTo>
                  <a:lnTo>
                    <a:pt x="30" y="40"/>
                  </a:lnTo>
                  <a:lnTo>
                    <a:pt x="30" y="28"/>
                  </a:lnTo>
                  <a:lnTo>
                    <a:pt x="44" y="28"/>
                  </a:lnTo>
                  <a:lnTo>
                    <a:pt x="44" y="19"/>
                  </a:lnTo>
                  <a:lnTo>
                    <a:pt x="59" y="19"/>
                  </a:lnTo>
                  <a:lnTo>
                    <a:pt x="59" y="16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18" y="8"/>
                  </a:lnTo>
                  <a:lnTo>
                    <a:pt x="118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3" y="5"/>
                  </a:lnTo>
                  <a:lnTo>
                    <a:pt x="163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207" y="4"/>
                  </a:lnTo>
                  <a:lnTo>
                    <a:pt x="207" y="3"/>
                  </a:lnTo>
                  <a:lnTo>
                    <a:pt x="222" y="3"/>
                  </a:lnTo>
                  <a:lnTo>
                    <a:pt x="222" y="2"/>
                  </a:lnTo>
                  <a:lnTo>
                    <a:pt x="281" y="2"/>
                  </a:lnTo>
                  <a:lnTo>
                    <a:pt x="281" y="1"/>
                  </a:lnTo>
                  <a:lnTo>
                    <a:pt x="326" y="1"/>
                  </a:lnTo>
                  <a:lnTo>
                    <a:pt x="326" y="1"/>
                  </a:lnTo>
                  <a:lnTo>
                    <a:pt x="503" y="1"/>
                  </a:lnTo>
                  <a:lnTo>
                    <a:pt x="503" y="0"/>
                  </a:lnTo>
                  <a:lnTo>
                    <a:pt x="518" y="0"/>
                  </a:lnTo>
                  <a:lnTo>
                    <a:pt x="518" y="0"/>
                  </a:lnTo>
                </a:path>
              </a:pathLst>
            </a:custGeom>
            <a:noFill/>
            <a:ln w="38100" cap="flat" cmpd="sng">
              <a:solidFill>
                <a:srgbClr val="54C14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94009" name="Freeform 25"/>
            <p:cNvSpPr>
              <a:spLocks/>
            </p:cNvSpPr>
            <p:nvPr/>
          </p:nvSpPr>
          <p:spPr bwMode="auto">
            <a:xfrm>
              <a:off x="1033" y="2659"/>
              <a:ext cx="3929" cy="401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15" y="44"/>
                </a:cxn>
                <a:cxn ang="0">
                  <a:pos x="15" y="32"/>
                </a:cxn>
                <a:cxn ang="0">
                  <a:pos x="30" y="32"/>
                </a:cxn>
                <a:cxn ang="0">
                  <a:pos x="30" y="22"/>
                </a:cxn>
                <a:cxn ang="0">
                  <a:pos x="44" y="22"/>
                </a:cxn>
                <a:cxn ang="0">
                  <a:pos x="44" y="18"/>
                </a:cxn>
                <a:cxn ang="0">
                  <a:pos x="59" y="18"/>
                </a:cxn>
                <a:cxn ang="0">
                  <a:pos x="59" y="15"/>
                </a:cxn>
                <a:cxn ang="0">
                  <a:pos x="74" y="15"/>
                </a:cxn>
                <a:cxn ang="0">
                  <a:pos x="74" y="11"/>
                </a:cxn>
                <a:cxn ang="0">
                  <a:pos x="89" y="11"/>
                </a:cxn>
                <a:cxn ang="0">
                  <a:pos x="89" y="9"/>
                </a:cxn>
                <a:cxn ang="0">
                  <a:pos x="104" y="9"/>
                </a:cxn>
                <a:cxn ang="0">
                  <a:pos x="104" y="8"/>
                </a:cxn>
                <a:cxn ang="0">
                  <a:pos x="118" y="8"/>
                </a:cxn>
                <a:cxn ang="0">
                  <a:pos x="118" y="7"/>
                </a:cxn>
                <a:cxn ang="0">
                  <a:pos x="133" y="7"/>
                </a:cxn>
                <a:cxn ang="0">
                  <a:pos x="133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3" y="5"/>
                </a:cxn>
                <a:cxn ang="0">
                  <a:pos x="163" y="5"/>
                </a:cxn>
                <a:cxn ang="0">
                  <a:pos x="178" y="5"/>
                </a:cxn>
                <a:cxn ang="0">
                  <a:pos x="178" y="4"/>
                </a:cxn>
                <a:cxn ang="0">
                  <a:pos x="192" y="4"/>
                </a:cxn>
                <a:cxn ang="0">
                  <a:pos x="192" y="4"/>
                </a:cxn>
                <a:cxn ang="0">
                  <a:pos x="237" y="4"/>
                </a:cxn>
                <a:cxn ang="0">
                  <a:pos x="237" y="3"/>
                </a:cxn>
                <a:cxn ang="0">
                  <a:pos x="266" y="3"/>
                </a:cxn>
                <a:cxn ang="0">
                  <a:pos x="266" y="3"/>
                </a:cxn>
                <a:cxn ang="0">
                  <a:pos x="281" y="3"/>
                </a:cxn>
                <a:cxn ang="0">
                  <a:pos x="281" y="2"/>
                </a:cxn>
                <a:cxn ang="0">
                  <a:pos x="296" y="2"/>
                </a:cxn>
                <a:cxn ang="0">
                  <a:pos x="296" y="1"/>
                </a:cxn>
                <a:cxn ang="0">
                  <a:pos x="340" y="1"/>
                </a:cxn>
                <a:cxn ang="0">
                  <a:pos x="340" y="1"/>
                </a:cxn>
                <a:cxn ang="0">
                  <a:pos x="355" y="1"/>
                </a:cxn>
                <a:cxn ang="0">
                  <a:pos x="355" y="1"/>
                </a:cxn>
                <a:cxn ang="0">
                  <a:pos x="370" y="1"/>
                </a:cxn>
                <a:cxn ang="0">
                  <a:pos x="370" y="0"/>
                </a:cxn>
                <a:cxn ang="0">
                  <a:pos x="518" y="0"/>
                </a:cxn>
                <a:cxn ang="0">
                  <a:pos x="518" y="0"/>
                </a:cxn>
              </a:cxnLst>
              <a:rect l="0" t="0" r="r" b="b"/>
              <a:pathLst>
                <a:path w="518" h="50">
                  <a:moveTo>
                    <a:pt x="0" y="50"/>
                  </a:moveTo>
                  <a:lnTo>
                    <a:pt x="0" y="50"/>
                  </a:lnTo>
                  <a:lnTo>
                    <a:pt x="0" y="44"/>
                  </a:lnTo>
                  <a:lnTo>
                    <a:pt x="15" y="44"/>
                  </a:lnTo>
                  <a:lnTo>
                    <a:pt x="15" y="32"/>
                  </a:lnTo>
                  <a:lnTo>
                    <a:pt x="30" y="32"/>
                  </a:lnTo>
                  <a:lnTo>
                    <a:pt x="30" y="22"/>
                  </a:lnTo>
                  <a:lnTo>
                    <a:pt x="44" y="22"/>
                  </a:lnTo>
                  <a:lnTo>
                    <a:pt x="44" y="18"/>
                  </a:lnTo>
                  <a:lnTo>
                    <a:pt x="59" y="18"/>
                  </a:lnTo>
                  <a:lnTo>
                    <a:pt x="59" y="15"/>
                  </a:lnTo>
                  <a:lnTo>
                    <a:pt x="74" y="15"/>
                  </a:lnTo>
                  <a:lnTo>
                    <a:pt x="74" y="11"/>
                  </a:lnTo>
                  <a:lnTo>
                    <a:pt x="89" y="11"/>
                  </a:lnTo>
                  <a:lnTo>
                    <a:pt x="89" y="9"/>
                  </a:lnTo>
                  <a:lnTo>
                    <a:pt x="104" y="9"/>
                  </a:lnTo>
                  <a:lnTo>
                    <a:pt x="104" y="8"/>
                  </a:lnTo>
                  <a:lnTo>
                    <a:pt x="118" y="8"/>
                  </a:lnTo>
                  <a:lnTo>
                    <a:pt x="118" y="7"/>
                  </a:lnTo>
                  <a:lnTo>
                    <a:pt x="133" y="7"/>
                  </a:lnTo>
                  <a:lnTo>
                    <a:pt x="133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78" y="5"/>
                  </a:lnTo>
                  <a:lnTo>
                    <a:pt x="178" y="4"/>
                  </a:lnTo>
                  <a:lnTo>
                    <a:pt x="192" y="4"/>
                  </a:lnTo>
                  <a:lnTo>
                    <a:pt x="192" y="4"/>
                  </a:lnTo>
                  <a:lnTo>
                    <a:pt x="237" y="4"/>
                  </a:lnTo>
                  <a:lnTo>
                    <a:pt x="237" y="3"/>
                  </a:lnTo>
                  <a:lnTo>
                    <a:pt x="266" y="3"/>
                  </a:lnTo>
                  <a:lnTo>
                    <a:pt x="266" y="3"/>
                  </a:lnTo>
                  <a:lnTo>
                    <a:pt x="281" y="3"/>
                  </a:lnTo>
                  <a:lnTo>
                    <a:pt x="281" y="2"/>
                  </a:lnTo>
                  <a:lnTo>
                    <a:pt x="296" y="2"/>
                  </a:lnTo>
                  <a:lnTo>
                    <a:pt x="296" y="1"/>
                  </a:lnTo>
                  <a:lnTo>
                    <a:pt x="340" y="1"/>
                  </a:lnTo>
                  <a:lnTo>
                    <a:pt x="340" y="1"/>
                  </a:lnTo>
                  <a:lnTo>
                    <a:pt x="355" y="1"/>
                  </a:lnTo>
                  <a:lnTo>
                    <a:pt x="355" y="1"/>
                  </a:lnTo>
                  <a:lnTo>
                    <a:pt x="370" y="1"/>
                  </a:lnTo>
                  <a:lnTo>
                    <a:pt x="370" y="0"/>
                  </a:lnTo>
                  <a:lnTo>
                    <a:pt x="518" y="0"/>
                  </a:lnTo>
                  <a:lnTo>
                    <a:pt x="518" y="0"/>
                  </a:lnTo>
                </a:path>
              </a:pathLst>
            </a:custGeom>
            <a:noFill/>
            <a:ln w="38100" cap="flat" cmpd="sng">
              <a:solidFill>
                <a:srgbClr val="C1B74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94010" name="Freeform 26"/>
            <p:cNvSpPr>
              <a:spLocks/>
            </p:cNvSpPr>
            <p:nvPr/>
          </p:nvSpPr>
          <p:spPr bwMode="auto">
            <a:xfrm>
              <a:off x="1033" y="2312"/>
              <a:ext cx="3929" cy="748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0" y="93"/>
                </a:cxn>
                <a:cxn ang="0">
                  <a:pos x="0" y="71"/>
                </a:cxn>
                <a:cxn ang="0">
                  <a:pos x="15" y="71"/>
                </a:cxn>
                <a:cxn ang="0">
                  <a:pos x="15" y="51"/>
                </a:cxn>
                <a:cxn ang="0">
                  <a:pos x="30" y="51"/>
                </a:cxn>
                <a:cxn ang="0">
                  <a:pos x="30" y="34"/>
                </a:cxn>
                <a:cxn ang="0">
                  <a:pos x="44" y="34"/>
                </a:cxn>
                <a:cxn ang="0">
                  <a:pos x="44" y="24"/>
                </a:cxn>
                <a:cxn ang="0">
                  <a:pos x="59" y="24"/>
                </a:cxn>
                <a:cxn ang="0">
                  <a:pos x="59" y="20"/>
                </a:cxn>
                <a:cxn ang="0">
                  <a:pos x="74" y="20"/>
                </a:cxn>
                <a:cxn ang="0">
                  <a:pos x="74" y="14"/>
                </a:cxn>
                <a:cxn ang="0">
                  <a:pos x="89" y="14"/>
                </a:cxn>
                <a:cxn ang="0">
                  <a:pos x="89" y="12"/>
                </a:cxn>
                <a:cxn ang="0">
                  <a:pos x="104" y="12"/>
                </a:cxn>
                <a:cxn ang="0">
                  <a:pos x="104" y="11"/>
                </a:cxn>
                <a:cxn ang="0">
                  <a:pos x="118" y="11"/>
                </a:cxn>
                <a:cxn ang="0">
                  <a:pos x="118" y="8"/>
                </a:cxn>
                <a:cxn ang="0">
                  <a:pos x="133" y="8"/>
                </a:cxn>
                <a:cxn ang="0">
                  <a:pos x="133" y="7"/>
                </a:cxn>
                <a:cxn ang="0">
                  <a:pos x="148" y="7"/>
                </a:cxn>
                <a:cxn ang="0">
                  <a:pos x="148" y="6"/>
                </a:cxn>
                <a:cxn ang="0">
                  <a:pos x="163" y="6"/>
                </a:cxn>
                <a:cxn ang="0">
                  <a:pos x="163" y="5"/>
                </a:cxn>
                <a:cxn ang="0">
                  <a:pos x="178" y="5"/>
                </a:cxn>
                <a:cxn ang="0">
                  <a:pos x="178" y="4"/>
                </a:cxn>
                <a:cxn ang="0">
                  <a:pos x="207" y="4"/>
                </a:cxn>
                <a:cxn ang="0">
                  <a:pos x="207" y="3"/>
                </a:cxn>
                <a:cxn ang="0">
                  <a:pos x="222" y="3"/>
                </a:cxn>
                <a:cxn ang="0">
                  <a:pos x="222" y="3"/>
                </a:cxn>
                <a:cxn ang="0">
                  <a:pos x="237" y="3"/>
                </a:cxn>
                <a:cxn ang="0">
                  <a:pos x="237" y="2"/>
                </a:cxn>
                <a:cxn ang="0">
                  <a:pos x="266" y="2"/>
                </a:cxn>
                <a:cxn ang="0">
                  <a:pos x="266" y="2"/>
                </a:cxn>
                <a:cxn ang="0">
                  <a:pos x="281" y="2"/>
                </a:cxn>
                <a:cxn ang="0">
                  <a:pos x="281" y="0"/>
                </a:cxn>
                <a:cxn ang="0">
                  <a:pos x="311" y="0"/>
                </a:cxn>
                <a:cxn ang="0">
                  <a:pos x="311" y="0"/>
                </a:cxn>
                <a:cxn ang="0">
                  <a:pos x="518" y="0"/>
                </a:cxn>
                <a:cxn ang="0">
                  <a:pos x="518" y="0"/>
                </a:cxn>
              </a:cxnLst>
              <a:rect l="0" t="0" r="r" b="b"/>
              <a:pathLst>
                <a:path w="518" h="93">
                  <a:moveTo>
                    <a:pt x="0" y="93"/>
                  </a:moveTo>
                  <a:lnTo>
                    <a:pt x="0" y="93"/>
                  </a:lnTo>
                  <a:lnTo>
                    <a:pt x="0" y="71"/>
                  </a:lnTo>
                  <a:lnTo>
                    <a:pt x="15" y="71"/>
                  </a:lnTo>
                  <a:lnTo>
                    <a:pt x="15" y="51"/>
                  </a:lnTo>
                  <a:lnTo>
                    <a:pt x="30" y="51"/>
                  </a:lnTo>
                  <a:lnTo>
                    <a:pt x="30" y="34"/>
                  </a:lnTo>
                  <a:lnTo>
                    <a:pt x="44" y="34"/>
                  </a:lnTo>
                  <a:lnTo>
                    <a:pt x="44" y="24"/>
                  </a:lnTo>
                  <a:lnTo>
                    <a:pt x="59" y="24"/>
                  </a:lnTo>
                  <a:lnTo>
                    <a:pt x="59" y="20"/>
                  </a:lnTo>
                  <a:lnTo>
                    <a:pt x="74" y="20"/>
                  </a:lnTo>
                  <a:lnTo>
                    <a:pt x="74" y="14"/>
                  </a:lnTo>
                  <a:lnTo>
                    <a:pt x="89" y="14"/>
                  </a:lnTo>
                  <a:lnTo>
                    <a:pt x="89" y="12"/>
                  </a:lnTo>
                  <a:lnTo>
                    <a:pt x="104" y="12"/>
                  </a:lnTo>
                  <a:lnTo>
                    <a:pt x="104" y="11"/>
                  </a:lnTo>
                  <a:lnTo>
                    <a:pt x="118" y="11"/>
                  </a:lnTo>
                  <a:lnTo>
                    <a:pt x="118" y="8"/>
                  </a:lnTo>
                  <a:lnTo>
                    <a:pt x="133" y="8"/>
                  </a:lnTo>
                  <a:lnTo>
                    <a:pt x="133" y="7"/>
                  </a:lnTo>
                  <a:lnTo>
                    <a:pt x="148" y="7"/>
                  </a:lnTo>
                  <a:lnTo>
                    <a:pt x="148" y="6"/>
                  </a:lnTo>
                  <a:lnTo>
                    <a:pt x="163" y="6"/>
                  </a:lnTo>
                  <a:lnTo>
                    <a:pt x="163" y="5"/>
                  </a:lnTo>
                  <a:lnTo>
                    <a:pt x="178" y="5"/>
                  </a:lnTo>
                  <a:lnTo>
                    <a:pt x="178" y="4"/>
                  </a:lnTo>
                  <a:lnTo>
                    <a:pt x="207" y="4"/>
                  </a:lnTo>
                  <a:lnTo>
                    <a:pt x="207" y="3"/>
                  </a:lnTo>
                  <a:lnTo>
                    <a:pt x="222" y="3"/>
                  </a:lnTo>
                  <a:lnTo>
                    <a:pt x="222" y="3"/>
                  </a:lnTo>
                  <a:lnTo>
                    <a:pt x="237" y="3"/>
                  </a:lnTo>
                  <a:lnTo>
                    <a:pt x="237" y="2"/>
                  </a:lnTo>
                  <a:lnTo>
                    <a:pt x="266" y="2"/>
                  </a:lnTo>
                  <a:lnTo>
                    <a:pt x="266" y="2"/>
                  </a:lnTo>
                  <a:lnTo>
                    <a:pt x="281" y="2"/>
                  </a:lnTo>
                  <a:lnTo>
                    <a:pt x="281" y="0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518" y="0"/>
                  </a:lnTo>
                  <a:lnTo>
                    <a:pt x="518" y="0"/>
                  </a:lnTo>
                </a:path>
              </a:pathLst>
            </a:custGeom>
            <a:noFill/>
            <a:ln w="38100" cap="flat" cmpd="sng">
              <a:solidFill>
                <a:srgbClr val="4C8DC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39313" name="Rectangle 27"/>
            <p:cNvSpPr>
              <a:spLocks noChangeArrowheads="1"/>
            </p:cNvSpPr>
            <p:nvPr/>
          </p:nvSpPr>
          <p:spPr bwMode="auto">
            <a:xfrm>
              <a:off x="813" y="2973"/>
              <a:ext cx="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FFFFFF"/>
                  </a:solidFill>
                </a:rPr>
                <a:t>0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39314" name="Rectangle 28"/>
            <p:cNvSpPr>
              <a:spLocks noChangeArrowheads="1"/>
            </p:cNvSpPr>
            <p:nvPr/>
          </p:nvSpPr>
          <p:spPr bwMode="auto">
            <a:xfrm>
              <a:off x="813" y="2321"/>
              <a:ext cx="7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FFFFFF"/>
                  </a:solidFill>
                </a:rPr>
                <a:t>5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39315" name="Rectangle 29"/>
            <p:cNvSpPr>
              <a:spLocks noChangeArrowheads="1"/>
            </p:cNvSpPr>
            <p:nvPr/>
          </p:nvSpPr>
          <p:spPr bwMode="auto">
            <a:xfrm>
              <a:off x="722" y="1660"/>
              <a:ext cx="15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FFFFFF"/>
                  </a:solidFill>
                </a:rPr>
                <a:t>10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39316" name="Rectangle 30"/>
            <p:cNvSpPr>
              <a:spLocks noChangeArrowheads="1"/>
            </p:cNvSpPr>
            <p:nvPr/>
          </p:nvSpPr>
          <p:spPr bwMode="auto">
            <a:xfrm>
              <a:off x="722" y="1008"/>
              <a:ext cx="15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FFFFFF"/>
                  </a:solidFill>
                </a:rPr>
                <a:t>15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39317" name="Rectangle 31"/>
            <p:cNvSpPr>
              <a:spLocks noChangeArrowheads="1"/>
            </p:cNvSpPr>
            <p:nvPr/>
          </p:nvSpPr>
          <p:spPr bwMode="auto">
            <a:xfrm>
              <a:off x="988" y="3230"/>
              <a:ext cx="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FFFFFF"/>
                  </a:solidFill>
                </a:rPr>
                <a:t>0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39318" name="Rectangle 32"/>
            <p:cNvSpPr>
              <a:spLocks noChangeArrowheads="1"/>
            </p:cNvSpPr>
            <p:nvPr/>
          </p:nvSpPr>
          <p:spPr bwMode="auto">
            <a:xfrm>
              <a:off x="1549" y="3230"/>
              <a:ext cx="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FFFFFF"/>
                  </a:solidFill>
                </a:rPr>
                <a:t>5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39319" name="Rectangle 33"/>
            <p:cNvSpPr>
              <a:spLocks noChangeArrowheads="1"/>
            </p:cNvSpPr>
            <p:nvPr/>
          </p:nvSpPr>
          <p:spPr bwMode="auto">
            <a:xfrm>
              <a:off x="2065" y="3230"/>
              <a:ext cx="15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FFFFFF"/>
                  </a:solidFill>
                </a:rPr>
                <a:t>10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39320" name="Rectangle 34"/>
            <p:cNvSpPr>
              <a:spLocks noChangeArrowheads="1"/>
            </p:cNvSpPr>
            <p:nvPr/>
          </p:nvSpPr>
          <p:spPr bwMode="auto">
            <a:xfrm>
              <a:off x="2626" y="3230"/>
              <a:ext cx="15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FFFFFF"/>
                  </a:solidFill>
                </a:rPr>
                <a:t>15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39321" name="Rectangle 35"/>
            <p:cNvSpPr>
              <a:spLocks noChangeArrowheads="1"/>
            </p:cNvSpPr>
            <p:nvPr/>
          </p:nvSpPr>
          <p:spPr bwMode="auto">
            <a:xfrm>
              <a:off x="3187" y="3230"/>
              <a:ext cx="15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FFFFFF"/>
                  </a:solidFill>
                </a:rPr>
                <a:t>20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39322" name="Rectangle 36"/>
            <p:cNvSpPr>
              <a:spLocks noChangeArrowheads="1"/>
            </p:cNvSpPr>
            <p:nvPr/>
          </p:nvSpPr>
          <p:spPr bwMode="auto">
            <a:xfrm>
              <a:off x="3749" y="3230"/>
              <a:ext cx="15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FFFFFF"/>
                  </a:solidFill>
                </a:rPr>
                <a:t>25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39323" name="Rectangle 37"/>
            <p:cNvSpPr>
              <a:spLocks noChangeArrowheads="1"/>
            </p:cNvSpPr>
            <p:nvPr/>
          </p:nvSpPr>
          <p:spPr bwMode="auto">
            <a:xfrm>
              <a:off x="4310" y="3230"/>
              <a:ext cx="15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FFFFFF"/>
                  </a:solidFill>
                </a:rPr>
                <a:t>30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39324" name="Rectangle 38"/>
            <p:cNvSpPr>
              <a:spLocks noChangeArrowheads="1"/>
            </p:cNvSpPr>
            <p:nvPr/>
          </p:nvSpPr>
          <p:spPr bwMode="auto">
            <a:xfrm>
              <a:off x="4871" y="3230"/>
              <a:ext cx="15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FFFFFF"/>
                  </a:solidFill>
                </a:rPr>
                <a:t>35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39269" name="Rectangle 39"/>
          <p:cNvSpPr>
            <a:spLocks noChangeArrowheads="1"/>
          </p:cNvSpPr>
          <p:nvPr/>
        </p:nvSpPr>
        <p:spPr bwMode="auto">
          <a:xfrm rot="-5400000">
            <a:off x="267494" y="3213894"/>
            <a:ext cx="15255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FFFF"/>
                </a:solidFill>
              </a:rPr>
              <a:t>Cumulative Events (%)</a:t>
            </a:r>
          </a:p>
        </p:txBody>
      </p:sp>
      <p:sp>
        <p:nvSpPr>
          <p:cNvPr id="139270" name="Rectangle 40"/>
          <p:cNvSpPr>
            <a:spLocks noChangeArrowheads="1"/>
          </p:cNvSpPr>
          <p:nvPr/>
        </p:nvSpPr>
        <p:spPr bwMode="auto">
          <a:xfrm>
            <a:off x="3457575" y="5511800"/>
            <a:ext cx="300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FFFF"/>
                </a:solidFill>
              </a:rPr>
              <a:t>Days from Randomization</a:t>
            </a: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39271" name="Rectangle 41"/>
          <p:cNvSpPr>
            <a:spLocks noChangeArrowheads="1"/>
          </p:cNvSpPr>
          <p:nvPr/>
        </p:nvSpPr>
        <p:spPr bwMode="auto">
          <a:xfrm>
            <a:off x="5984875" y="2601913"/>
            <a:ext cx="4572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27432" rIns="27432" bIns="27432"/>
          <a:lstStyle/>
          <a:p>
            <a:pPr algn="ctr">
              <a:spcBef>
                <a:spcPct val="20000"/>
              </a:spcBef>
              <a:buSzPct val="90000"/>
              <a:buFont typeface="Wingdings" pitchFamily="2" charset="2"/>
              <a:buNone/>
            </a:pPr>
            <a:endParaRPr lang="nl-NL" sz="1400">
              <a:solidFill>
                <a:srgbClr val="000000"/>
              </a:solidFill>
            </a:endParaRPr>
          </a:p>
        </p:txBody>
      </p:sp>
      <p:sp>
        <p:nvSpPr>
          <p:cNvPr id="139272" name="Rectangle 42"/>
          <p:cNvSpPr>
            <a:spLocks noChangeArrowheads="1"/>
          </p:cNvSpPr>
          <p:nvPr/>
        </p:nvSpPr>
        <p:spPr bwMode="auto">
          <a:xfrm>
            <a:off x="5984875" y="2368550"/>
            <a:ext cx="4572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27432" rIns="27432" bIns="27432"/>
          <a:lstStyle/>
          <a:p>
            <a:pPr algn="ctr"/>
            <a:endParaRPr lang="nl-NL" sz="1400">
              <a:solidFill>
                <a:srgbClr val="FFCC66"/>
              </a:solidFill>
            </a:endParaRPr>
          </a:p>
        </p:txBody>
      </p:sp>
      <p:sp>
        <p:nvSpPr>
          <p:cNvPr id="139273" name="Rectangle 43"/>
          <p:cNvSpPr>
            <a:spLocks noChangeArrowheads="1"/>
          </p:cNvSpPr>
          <p:nvPr/>
        </p:nvSpPr>
        <p:spPr bwMode="auto">
          <a:xfrm>
            <a:off x="6724650" y="2054225"/>
            <a:ext cx="609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27432" rIns="27432" bIns="27432"/>
          <a:lstStyle/>
          <a:p>
            <a:pPr algn="ctr">
              <a:spcBef>
                <a:spcPct val="20000"/>
              </a:spcBef>
              <a:buSzPct val="90000"/>
              <a:buFont typeface="Wingdings" pitchFamily="2" charset="2"/>
              <a:buNone/>
            </a:pPr>
            <a:endParaRPr lang="nl-NL" sz="1400">
              <a:solidFill>
                <a:srgbClr val="000000"/>
              </a:solidFill>
            </a:endParaRPr>
          </a:p>
        </p:txBody>
      </p:sp>
      <p:sp>
        <p:nvSpPr>
          <p:cNvPr id="139274" name="Rectangle 44"/>
          <p:cNvSpPr>
            <a:spLocks noChangeArrowheads="1"/>
          </p:cNvSpPr>
          <p:nvPr/>
        </p:nvSpPr>
        <p:spPr bwMode="auto">
          <a:xfrm>
            <a:off x="5810250" y="1908175"/>
            <a:ext cx="9144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27432" rIns="27432" bIns="27432"/>
          <a:lstStyle/>
          <a:p>
            <a:pPr algn="ctr"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1400">
                <a:solidFill>
                  <a:srgbClr val="000000"/>
                </a:solidFill>
              </a:rPr>
              <a:t>Estimate</a:t>
            </a:r>
          </a:p>
        </p:txBody>
      </p:sp>
      <p:sp>
        <p:nvSpPr>
          <p:cNvPr id="139275" name="Rectangle 45"/>
          <p:cNvSpPr>
            <a:spLocks noChangeArrowheads="1"/>
          </p:cNvSpPr>
          <p:nvPr/>
        </p:nvSpPr>
        <p:spPr bwMode="auto">
          <a:xfrm>
            <a:off x="6640513" y="1900238"/>
            <a:ext cx="6953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27432" rIns="27432" bIns="27432"/>
          <a:lstStyle/>
          <a:p>
            <a:pPr algn="ctr"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1600">
                <a:solidFill>
                  <a:srgbClr val="000000"/>
                </a:solidFill>
              </a:rPr>
              <a:t>P</a:t>
            </a:r>
          </a:p>
          <a:p>
            <a:pPr algn="ctr"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800">
                <a:solidFill>
                  <a:srgbClr val="000000"/>
                </a:solidFill>
              </a:rPr>
              <a:t>(log rank)</a:t>
            </a:r>
            <a:endParaRPr lang="en-US" sz="800" baseline="-25000">
              <a:solidFill>
                <a:srgbClr val="000000"/>
              </a:solidFill>
            </a:endParaRPr>
          </a:p>
        </p:txBody>
      </p:sp>
      <p:grpSp>
        <p:nvGrpSpPr>
          <p:cNvPr id="139276" name="Group 46"/>
          <p:cNvGrpSpPr>
            <a:grpSpLocks/>
          </p:cNvGrpSpPr>
          <p:nvPr/>
        </p:nvGrpSpPr>
        <p:grpSpPr bwMode="auto">
          <a:xfrm>
            <a:off x="2484438" y="2176463"/>
            <a:ext cx="4064000" cy="268287"/>
            <a:chOff x="1841" y="1371"/>
            <a:chExt cx="2560" cy="169"/>
          </a:xfrm>
        </p:grpSpPr>
        <p:sp>
          <p:nvSpPr>
            <p:cNvPr id="139288" name="Rectangle 47"/>
            <p:cNvSpPr>
              <a:spLocks noChangeArrowheads="1"/>
            </p:cNvSpPr>
            <p:nvPr/>
          </p:nvSpPr>
          <p:spPr bwMode="auto">
            <a:xfrm>
              <a:off x="4112" y="1372"/>
              <a:ext cx="289" cy="1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27432" tIns="27432" rIns="27432" bIns="27432">
              <a:spAutoFit/>
            </a:bodyPr>
            <a:lstStyle/>
            <a:p>
              <a:pPr algn="r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en-US" sz="1400">
                  <a:solidFill>
                    <a:srgbClr val="000000"/>
                  </a:solidFill>
                </a:rPr>
                <a:t>5.7%</a:t>
              </a:r>
            </a:p>
          </p:txBody>
        </p:sp>
        <p:sp>
          <p:nvSpPr>
            <p:cNvPr id="139289" name="Rectangle 48"/>
            <p:cNvSpPr>
              <a:spLocks noChangeArrowheads="1"/>
            </p:cNvSpPr>
            <p:nvPr/>
          </p:nvSpPr>
          <p:spPr bwMode="auto">
            <a:xfrm>
              <a:off x="1841" y="1371"/>
              <a:ext cx="1845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27432" bIns="27432">
              <a:spAutoFit/>
            </a:bodyPr>
            <a:lstStyle/>
            <a:p>
              <a:pPr algn="r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en-US" sz="1400">
                  <a:solidFill>
                    <a:srgbClr val="000000"/>
                  </a:solidFill>
                </a:rPr>
                <a:t>UFH/Enoxaparin + IIb/IIIa (N=4603)</a:t>
              </a:r>
            </a:p>
          </p:txBody>
        </p:sp>
        <p:sp>
          <p:nvSpPr>
            <p:cNvPr id="1194033" name="Line 49"/>
            <p:cNvSpPr>
              <a:spLocks noChangeShapeType="1"/>
            </p:cNvSpPr>
            <p:nvPr/>
          </p:nvSpPr>
          <p:spPr bwMode="auto">
            <a:xfrm flipH="1">
              <a:off x="3739" y="1456"/>
              <a:ext cx="240" cy="0"/>
            </a:xfrm>
            <a:prstGeom prst="line">
              <a:avLst/>
            </a:prstGeom>
            <a:noFill/>
            <a:ln w="38100">
              <a:solidFill>
                <a:srgbClr val="4C8DC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39277" name="Rectangle 50"/>
          <p:cNvSpPr>
            <a:spLocks noChangeArrowheads="1"/>
          </p:cNvSpPr>
          <p:nvPr/>
        </p:nvSpPr>
        <p:spPr bwMode="auto">
          <a:xfrm>
            <a:off x="2947988" y="2441575"/>
            <a:ext cx="24653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27432" bIns="27432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</a:rPr>
              <a:t>Bivalirudin + IIb/IIIa (N=4604)</a:t>
            </a:r>
            <a:endParaRPr lang="en-US" sz="1400">
              <a:solidFill>
                <a:srgbClr val="FFCC66"/>
              </a:solidFill>
            </a:endParaRPr>
          </a:p>
        </p:txBody>
      </p:sp>
      <p:sp>
        <p:nvSpPr>
          <p:cNvPr id="139278" name="Rectangle 51"/>
          <p:cNvSpPr>
            <a:spLocks noChangeArrowheads="1"/>
          </p:cNvSpPr>
          <p:nvPr/>
        </p:nvSpPr>
        <p:spPr bwMode="auto">
          <a:xfrm>
            <a:off x="6750050" y="2432050"/>
            <a:ext cx="449263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7432" tIns="27432" rIns="27432" bIns="27432">
            <a:spAutoFit/>
          </a:bodyPr>
          <a:lstStyle/>
          <a:p>
            <a:pPr algn="ctr"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1600">
                <a:solidFill>
                  <a:srgbClr val="000000"/>
                </a:solidFill>
              </a:rPr>
              <a:t>0.41</a:t>
            </a:r>
          </a:p>
        </p:txBody>
      </p:sp>
      <p:sp>
        <p:nvSpPr>
          <p:cNvPr id="139279" name="Rectangle 52"/>
          <p:cNvSpPr>
            <a:spLocks noChangeArrowheads="1"/>
          </p:cNvSpPr>
          <p:nvPr/>
        </p:nvSpPr>
        <p:spPr bwMode="auto">
          <a:xfrm>
            <a:off x="6089650" y="2441575"/>
            <a:ext cx="4587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7432" tIns="27432" rIns="27432" bIns="27432">
            <a:spAutoFit/>
          </a:bodyPr>
          <a:lstStyle/>
          <a:p>
            <a:pPr algn="r"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1400">
                <a:solidFill>
                  <a:srgbClr val="000000"/>
                </a:solidFill>
              </a:rPr>
              <a:t>5.3%</a:t>
            </a:r>
          </a:p>
        </p:txBody>
      </p:sp>
      <p:sp>
        <p:nvSpPr>
          <p:cNvPr id="1194037" name="Line 53"/>
          <p:cNvSpPr>
            <a:spLocks noChangeShapeType="1"/>
          </p:cNvSpPr>
          <p:nvPr/>
        </p:nvSpPr>
        <p:spPr bwMode="auto">
          <a:xfrm flipH="1">
            <a:off x="5497513" y="2574925"/>
            <a:ext cx="381000" cy="0"/>
          </a:xfrm>
          <a:prstGeom prst="line">
            <a:avLst/>
          </a:prstGeom>
          <a:noFill/>
          <a:ln w="38100">
            <a:solidFill>
              <a:srgbClr val="54C14C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39281" name="Rectangle 54"/>
          <p:cNvSpPr>
            <a:spLocks noChangeArrowheads="1"/>
          </p:cNvSpPr>
          <p:nvPr/>
        </p:nvSpPr>
        <p:spPr bwMode="auto">
          <a:xfrm>
            <a:off x="3140075" y="2703513"/>
            <a:ext cx="2273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27432" bIns="27432">
            <a:spAutoFit/>
          </a:bodyPr>
          <a:lstStyle/>
          <a:p>
            <a:pPr algn="r"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1400">
                <a:solidFill>
                  <a:srgbClr val="000000"/>
                </a:solidFill>
              </a:rPr>
              <a:t>Bivalirudin alone (N=4612)</a:t>
            </a:r>
          </a:p>
        </p:txBody>
      </p:sp>
      <p:sp>
        <p:nvSpPr>
          <p:cNvPr id="139282" name="Rectangle 55"/>
          <p:cNvSpPr>
            <a:spLocks noChangeArrowheads="1"/>
          </p:cNvSpPr>
          <p:nvPr/>
        </p:nvSpPr>
        <p:spPr bwMode="auto">
          <a:xfrm>
            <a:off x="6580188" y="2695575"/>
            <a:ext cx="793750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7432" tIns="27432" rIns="27432" bIns="27432">
            <a:spAutoFit/>
          </a:bodyPr>
          <a:lstStyle/>
          <a:p>
            <a:pPr algn="ctr"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1600">
                <a:solidFill>
                  <a:srgbClr val="000000"/>
                </a:solidFill>
              </a:rPr>
              <a:t>&lt;0.0001</a:t>
            </a:r>
          </a:p>
        </p:txBody>
      </p:sp>
      <p:sp>
        <p:nvSpPr>
          <p:cNvPr id="139283" name="Rectangle 56"/>
          <p:cNvSpPr>
            <a:spLocks noChangeArrowheads="1"/>
          </p:cNvSpPr>
          <p:nvPr/>
        </p:nvSpPr>
        <p:spPr bwMode="auto">
          <a:xfrm>
            <a:off x="6089650" y="2705100"/>
            <a:ext cx="4587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7432" tIns="27432" rIns="27432" bIns="27432">
            <a:spAutoFit/>
          </a:bodyPr>
          <a:lstStyle/>
          <a:p>
            <a:pPr algn="r"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1400">
                <a:solidFill>
                  <a:srgbClr val="000000"/>
                </a:solidFill>
              </a:rPr>
              <a:t>3.0%</a:t>
            </a:r>
          </a:p>
        </p:txBody>
      </p:sp>
      <p:sp>
        <p:nvSpPr>
          <p:cNvPr id="1194041" name="Line 57"/>
          <p:cNvSpPr>
            <a:spLocks noChangeShapeType="1"/>
          </p:cNvSpPr>
          <p:nvPr/>
        </p:nvSpPr>
        <p:spPr bwMode="auto">
          <a:xfrm flipH="1">
            <a:off x="5497513" y="2836863"/>
            <a:ext cx="381000" cy="0"/>
          </a:xfrm>
          <a:prstGeom prst="line">
            <a:avLst/>
          </a:prstGeom>
          <a:noFill/>
          <a:ln w="38100">
            <a:solidFill>
              <a:srgbClr val="C1B74C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39285" name="Rectangle 58"/>
          <p:cNvSpPr>
            <a:spLocks noChangeArrowheads="1"/>
          </p:cNvSpPr>
          <p:nvPr/>
        </p:nvSpPr>
        <p:spPr bwMode="auto">
          <a:xfrm>
            <a:off x="2413000" y="1879600"/>
            <a:ext cx="5021263" cy="113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194043" name="Rectangle 59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9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FFCC66"/>
                </a:solidFill>
              </a:rPr>
              <a:t>UFH/Enoxaparin + GPI </a:t>
            </a:r>
            <a:r>
              <a:rPr lang="en-US" sz="2400" b="0">
                <a:solidFill>
                  <a:srgbClr val="FFFFFF"/>
                </a:solidFill>
              </a:rPr>
              <a:t>vs.</a:t>
            </a:r>
            <a:r>
              <a:rPr lang="en-US" sz="2400" b="0">
                <a:solidFill>
                  <a:srgbClr val="FFCC66"/>
                </a:solidFill>
              </a:rPr>
              <a:t> Bivalirudin + GPI </a:t>
            </a:r>
            <a:r>
              <a:rPr lang="en-US" sz="2400" b="0">
                <a:solidFill>
                  <a:srgbClr val="FFFFFF"/>
                </a:solidFill>
              </a:rPr>
              <a:t>vs.</a:t>
            </a:r>
            <a:r>
              <a:rPr lang="en-US" sz="2400" b="0">
                <a:solidFill>
                  <a:srgbClr val="FFCC66"/>
                </a:solidFill>
              </a:rPr>
              <a:t> Bivalirudin Alone</a:t>
            </a:r>
          </a:p>
        </p:txBody>
      </p:sp>
      <p:sp>
        <p:nvSpPr>
          <p:cNvPr id="139287" name="Tekstvak 59"/>
          <p:cNvSpPr txBox="1">
            <a:spLocks noChangeArrowheads="1"/>
          </p:cNvSpPr>
          <p:nvPr/>
        </p:nvSpPr>
        <p:spPr bwMode="auto">
          <a:xfrm>
            <a:off x="1570038" y="6045200"/>
            <a:ext cx="425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i="1">
                <a:solidFill>
                  <a:srgbClr val="FFFF00"/>
                </a:solidFill>
              </a:rPr>
              <a:t>N Engl J Med.2006 ;355:2203-2216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393700" y="2185988"/>
            <a:ext cx="8391525" cy="4159250"/>
          </a:xfrm>
          <a:prstGeom prst="rect">
            <a:avLst/>
          </a:prstGeom>
          <a:solidFill>
            <a:srgbClr val="05234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0291" name="Rectangle 4"/>
          <p:cNvSpPr>
            <a:spLocks noChangeAspect="1" noChangeArrowheads="1"/>
          </p:cNvSpPr>
          <p:nvPr/>
        </p:nvSpPr>
        <p:spPr bwMode="auto">
          <a:xfrm>
            <a:off x="1536700" y="2459038"/>
            <a:ext cx="6238875" cy="31130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fr-FR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0292" name="Rectangle 3"/>
          <p:cNvSpPr>
            <a:spLocks noChangeAspect="1" noChangeArrowheads="1"/>
          </p:cNvSpPr>
          <p:nvPr/>
        </p:nvSpPr>
        <p:spPr bwMode="auto">
          <a:xfrm>
            <a:off x="1536700" y="2459038"/>
            <a:ext cx="6238875" cy="3113087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0293" name="Rounded Rectangle 83"/>
          <p:cNvSpPr>
            <a:spLocks noChangeArrowheads="1"/>
          </p:cNvSpPr>
          <p:nvPr/>
        </p:nvSpPr>
        <p:spPr bwMode="auto">
          <a:xfrm>
            <a:off x="2493963" y="1309688"/>
            <a:ext cx="4154487" cy="13430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0294" name="Rectangle 29"/>
          <p:cNvSpPr>
            <a:spLocks noChangeArrowheads="1"/>
          </p:cNvSpPr>
          <p:nvPr/>
        </p:nvSpPr>
        <p:spPr bwMode="auto">
          <a:xfrm rot="-5400000">
            <a:off x="-3969" y="3864769"/>
            <a:ext cx="15255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FF66"/>
                </a:solidFill>
                <a:ea typeface="ＭＳ Ｐゴシック" pitchFamily="34" charset="-128"/>
              </a:rPr>
              <a:t>Mortality (%)</a:t>
            </a:r>
          </a:p>
        </p:txBody>
      </p:sp>
      <p:sp>
        <p:nvSpPr>
          <p:cNvPr id="140295" name="Rectangle 47"/>
          <p:cNvSpPr>
            <a:spLocks noChangeArrowheads="1"/>
          </p:cNvSpPr>
          <p:nvPr/>
        </p:nvSpPr>
        <p:spPr bwMode="auto">
          <a:xfrm>
            <a:off x="3095625" y="5942013"/>
            <a:ext cx="300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FF66"/>
                </a:solidFill>
                <a:ea typeface="ＭＳ Ｐゴシック" pitchFamily="34" charset="-128"/>
              </a:rPr>
              <a:t>Days from Randomization</a:t>
            </a:r>
          </a:p>
        </p:txBody>
      </p:sp>
      <p:sp>
        <p:nvSpPr>
          <p:cNvPr id="140296" name="Rectangle 5"/>
          <p:cNvSpPr>
            <a:spLocks noChangeArrowheads="1"/>
          </p:cNvSpPr>
          <p:nvPr/>
        </p:nvSpPr>
        <p:spPr bwMode="auto">
          <a:xfrm>
            <a:off x="1471613" y="569118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  <a:ea typeface="ＭＳ Ｐゴシック" pitchFamily="34" charset="-128"/>
              </a:rPr>
              <a:t>0</a:t>
            </a:r>
            <a:endParaRPr lang="en-US" sz="32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0297" name="Rectangle 6"/>
          <p:cNvSpPr>
            <a:spLocks noChangeArrowheads="1"/>
          </p:cNvSpPr>
          <p:nvPr/>
        </p:nvSpPr>
        <p:spPr bwMode="auto">
          <a:xfrm>
            <a:off x="1884363" y="5691188"/>
            <a:ext cx="1984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  <a:ea typeface="ＭＳ Ｐゴシック" pitchFamily="34" charset="-128"/>
              </a:rPr>
              <a:t>30</a:t>
            </a:r>
            <a:endParaRPr lang="en-US" sz="32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0298" name="Rectangle 7"/>
          <p:cNvSpPr>
            <a:spLocks noChangeArrowheads="1"/>
          </p:cNvSpPr>
          <p:nvPr/>
        </p:nvSpPr>
        <p:spPr bwMode="auto">
          <a:xfrm>
            <a:off x="2359025" y="5691188"/>
            <a:ext cx="1984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  <a:ea typeface="ＭＳ Ｐゴシック" pitchFamily="34" charset="-128"/>
              </a:rPr>
              <a:t>60</a:t>
            </a:r>
            <a:endParaRPr lang="en-US" sz="32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0299" name="Rectangle 8"/>
          <p:cNvSpPr>
            <a:spLocks noChangeArrowheads="1"/>
          </p:cNvSpPr>
          <p:nvPr/>
        </p:nvSpPr>
        <p:spPr bwMode="auto">
          <a:xfrm>
            <a:off x="2825750" y="5691188"/>
            <a:ext cx="1984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  <a:ea typeface="ＭＳ Ｐゴシック" pitchFamily="34" charset="-128"/>
              </a:rPr>
              <a:t>90</a:t>
            </a:r>
            <a:endParaRPr lang="en-US" sz="32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0300" name="Rectangle 9"/>
          <p:cNvSpPr>
            <a:spLocks noChangeArrowheads="1"/>
          </p:cNvSpPr>
          <p:nvPr/>
        </p:nvSpPr>
        <p:spPr bwMode="auto">
          <a:xfrm>
            <a:off x="3251200" y="5691188"/>
            <a:ext cx="296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  <a:ea typeface="ＭＳ Ｐゴシック" pitchFamily="34" charset="-128"/>
              </a:rPr>
              <a:t>120</a:t>
            </a:r>
            <a:endParaRPr lang="en-US" sz="32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0301" name="Rectangle 10"/>
          <p:cNvSpPr>
            <a:spLocks noChangeArrowheads="1"/>
          </p:cNvSpPr>
          <p:nvPr/>
        </p:nvSpPr>
        <p:spPr bwMode="auto">
          <a:xfrm>
            <a:off x="3717925" y="5691188"/>
            <a:ext cx="296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  <a:ea typeface="ＭＳ Ｐゴシック" pitchFamily="34" charset="-128"/>
              </a:rPr>
              <a:t>150</a:t>
            </a:r>
            <a:endParaRPr lang="en-US" sz="32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0302" name="Rectangle 11"/>
          <p:cNvSpPr>
            <a:spLocks noChangeArrowheads="1"/>
          </p:cNvSpPr>
          <p:nvPr/>
        </p:nvSpPr>
        <p:spPr bwMode="auto">
          <a:xfrm>
            <a:off x="4194175" y="5691188"/>
            <a:ext cx="296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  <a:ea typeface="ＭＳ Ｐゴシック" pitchFamily="34" charset="-128"/>
              </a:rPr>
              <a:t>180</a:t>
            </a:r>
            <a:endParaRPr lang="en-US" sz="32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0303" name="Rectangle 12"/>
          <p:cNvSpPr>
            <a:spLocks noChangeArrowheads="1"/>
          </p:cNvSpPr>
          <p:nvPr/>
        </p:nvSpPr>
        <p:spPr bwMode="auto">
          <a:xfrm>
            <a:off x="4659313" y="5691188"/>
            <a:ext cx="2968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  <a:ea typeface="ＭＳ Ｐゴシック" pitchFamily="34" charset="-128"/>
              </a:rPr>
              <a:t>210</a:t>
            </a:r>
            <a:endParaRPr lang="en-US" sz="32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0304" name="Rectangle 13"/>
          <p:cNvSpPr>
            <a:spLocks noChangeArrowheads="1"/>
          </p:cNvSpPr>
          <p:nvPr/>
        </p:nvSpPr>
        <p:spPr bwMode="auto">
          <a:xfrm>
            <a:off x="5126038" y="5691188"/>
            <a:ext cx="2968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  <a:ea typeface="ＭＳ Ｐゴシック" pitchFamily="34" charset="-128"/>
              </a:rPr>
              <a:t>240</a:t>
            </a:r>
            <a:endParaRPr lang="en-US" sz="32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0305" name="Rectangle 14"/>
          <p:cNvSpPr>
            <a:spLocks noChangeArrowheads="1"/>
          </p:cNvSpPr>
          <p:nvPr/>
        </p:nvSpPr>
        <p:spPr bwMode="auto">
          <a:xfrm>
            <a:off x="5592763" y="5691188"/>
            <a:ext cx="2968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  <a:ea typeface="ＭＳ Ｐゴシック" pitchFamily="34" charset="-128"/>
              </a:rPr>
              <a:t>270</a:t>
            </a:r>
            <a:endParaRPr lang="en-US" sz="32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0306" name="Rectangle 15"/>
          <p:cNvSpPr>
            <a:spLocks noChangeArrowheads="1"/>
          </p:cNvSpPr>
          <p:nvPr/>
        </p:nvSpPr>
        <p:spPr bwMode="auto">
          <a:xfrm>
            <a:off x="6069013" y="5691188"/>
            <a:ext cx="2968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  <a:ea typeface="ＭＳ Ｐゴシック" pitchFamily="34" charset="-128"/>
              </a:rPr>
              <a:t>300</a:t>
            </a:r>
            <a:endParaRPr lang="en-US" sz="32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0307" name="Rectangle 16"/>
          <p:cNvSpPr>
            <a:spLocks noChangeArrowheads="1"/>
          </p:cNvSpPr>
          <p:nvPr/>
        </p:nvSpPr>
        <p:spPr bwMode="auto">
          <a:xfrm>
            <a:off x="6535738" y="5691188"/>
            <a:ext cx="2968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  <a:ea typeface="ＭＳ Ｐゴシック" pitchFamily="34" charset="-128"/>
              </a:rPr>
              <a:t>330</a:t>
            </a:r>
            <a:endParaRPr lang="en-US" sz="32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0308" name="Rectangle 17"/>
          <p:cNvSpPr>
            <a:spLocks noChangeArrowheads="1"/>
          </p:cNvSpPr>
          <p:nvPr/>
        </p:nvSpPr>
        <p:spPr bwMode="auto">
          <a:xfrm>
            <a:off x="7000875" y="5691188"/>
            <a:ext cx="296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  <a:ea typeface="ＭＳ Ｐゴシック" pitchFamily="34" charset="-128"/>
              </a:rPr>
              <a:t>360</a:t>
            </a:r>
            <a:endParaRPr lang="en-US" sz="32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0309" name="Rectangle 18"/>
          <p:cNvSpPr>
            <a:spLocks noChangeArrowheads="1"/>
          </p:cNvSpPr>
          <p:nvPr/>
        </p:nvSpPr>
        <p:spPr bwMode="auto">
          <a:xfrm>
            <a:off x="7477125" y="5691188"/>
            <a:ext cx="296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  <a:ea typeface="ＭＳ Ｐゴシック" pitchFamily="34" charset="-128"/>
              </a:rPr>
              <a:t>390</a:t>
            </a:r>
            <a:endParaRPr lang="en-US" sz="32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381270" name="Line 19"/>
          <p:cNvSpPr>
            <a:spLocks noChangeAspect="1" noChangeShapeType="1"/>
          </p:cNvSpPr>
          <p:nvPr/>
        </p:nvSpPr>
        <p:spPr bwMode="auto">
          <a:xfrm>
            <a:off x="1452563" y="4527550"/>
            <a:ext cx="84137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71" name="Line 20"/>
          <p:cNvSpPr>
            <a:spLocks noChangeAspect="1" noChangeShapeType="1"/>
          </p:cNvSpPr>
          <p:nvPr/>
        </p:nvSpPr>
        <p:spPr bwMode="auto">
          <a:xfrm>
            <a:off x="1452563" y="2974975"/>
            <a:ext cx="84137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72" name="Line 21"/>
          <p:cNvSpPr>
            <a:spLocks noChangeAspect="1" noChangeShapeType="1"/>
          </p:cNvSpPr>
          <p:nvPr/>
        </p:nvSpPr>
        <p:spPr bwMode="auto">
          <a:xfrm>
            <a:off x="1474788" y="2414588"/>
            <a:ext cx="84137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40313" name="Rectangle 22"/>
          <p:cNvSpPr>
            <a:spLocks noChangeAspect="1" noChangeArrowheads="1"/>
          </p:cNvSpPr>
          <p:nvPr/>
        </p:nvSpPr>
        <p:spPr bwMode="auto">
          <a:xfrm>
            <a:off x="1187450" y="543242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FFFFFF"/>
                </a:solidFill>
                <a:ea typeface="ＭＳ Ｐゴシック" pitchFamily="34" charset="-128"/>
              </a:rPr>
              <a:t>0</a:t>
            </a:r>
            <a:endParaRPr lang="en-US" sz="18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0314" name="Rectangle 23"/>
          <p:cNvSpPr>
            <a:spLocks noChangeAspect="1" noChangeArrowheads="1"/>
          </p:cNvSpPr>
          <p:nvPr/>
        </p:nvSpPr>
        <p:spPr bwMode="auto">
          <a:xfrm>
            <a:off x="1187450" y="4913313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FFFFFF"/>
                </a:solidFill>
                <a:ea typeface="ＭＳ Ｐゴシック" pitchFamily="34" charset="-128"/>
              </a:rPr>
              <a:t>5</a:t>
            </a:r>
            <a:endParaRPr lang="en-US" sz="18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0315" name="Rectangle 24"/>
          <p:cNvSpPr>
            <a:spLocks noChangeAspect="1" noChangeArrowheads="1"/>
          </p:cNvSpPr>
          <p:nvPr/>
        </p:nvSpPr>
        <p:spPr bwMode="auto">
          <a:xfrm>
            <a:off x="1066800" y="3875088"/>
            <a:ext cx="2397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FFFFFF"/>
                </a:solidFill>
                <a:ea typeface="ＭＳ Ｐゴシック" pitchFamily="34" charset="-128"/>
              </a:rPr>
              <a:t>15</a:t>
            </a:r>
            <a:endParaRPr lang="en-US" sz="18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0316" name="Rectangle 25"/>
          <p:cNvSpPr>
            <a:spLocks noChangeAspect="1" noChangeArrowheads="1"/>
          </p:cNvSpPr>
          <p:nvPr/>
        </p:nvSpPr>
        <p:spPr bwMode="auto">
          <a:xfrm>
            <a:off x="1089025" y="2273300"/>
            <a:ext cx="2397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FFFFFF"/>
                </a:solidFill>
                <a:ea typeface="ＭＳ Ｐゴシック" pitchFamily="34" charset="-128"/>
              </a:rPr>
              <a:t>30</a:t>
            </a:r>
            <a:endParaRPr lang="en-US" sz="18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381277" name="Line 27"/>
          <p:cNvSpPr>
            <a:spLocks noChangeAspect="1" noChangeShapeType="1"/>
          </p:cNvSpPr>
          <p:nvPr/>
        </p:nvSpPr>
        <p:spPr bwMode="auto">
          <a:xfrm>
            <a:off x="1536700" y="5045075"/>
            <a:ext cx="623887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78" name="Line 28"/>
          <p:cNvSpPr>
            <a:spLocks noChangeAspect="1" noChangeShapeType="1"/>
          </p:cNvSpPr>
          <p:nvPr/>
        </p:nvSpPr>
        <p:spPr bwMode="auto">
          <a:xfrm>
            <a:off x="1536700" y="3492500"/>
            <a:ext cx="623887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79" name="Line 29"/>
          <p:cNvSpPr>
            <a:spLocks noChangeAspect="1" noChangeShapeType="1"/>
          </p:cNvSpPr>
          <p:nvPr/>
        </p:nvSpPr>
        <p:spPr bwMode="auto">
          <a:xfrm flipV="1">
            <a:off x="1536700" y="5572125"/>
            <a:ext cx="1588" cy="904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80" name="Line 30"/>
          <p:cNvSpPr>
            <a:spLocks noChangeAspect="1" noChangeShapeType="1"/>
          </p:cNvSpPr>
          <p:nvPr/>
        </p:nvSpPr>
        <p:spPr bwMode="auto">
          <a:xfrm flipV="1">
            <a:off x="7613650" y="5572125"/>
            <a:ext cx="1588" cy="904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81" name="Line 31"/>
          <p:cNvSpPr>
            <a:spLocks noChangeAspect="1" noChangeShapeType="1"/>
          </p:cNvSpPr>
          <p:nvPr/>
        </p:nvSpPr>
        <p:spPr bwMode="auto">
          <a:xfrm flipV="1">
            <a:off x="7145338" y="5572125"/>
            <a:ext cx="1587" cy="904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82" name="Line 32"/>
          <p:cNvSpPr>
            <a:spLocks noChangeAspect="1" noChangeShapeType="1"/>
          </p:cNvSpPr>
          <p:nvPr/>
        </p:nvSpPr>
        <p:spPr bwMode="auto">
          <a:xfrm flipV="1">
            <a:off x="6678613" y="5572125"/>
            <a:ext cx="1587" cy="904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83" name="Line 33"/>
          <p:cNvSpPr>
            <a:spLocks noChangeAspect="1" noChangeShapeType="1"/>
          </p:cNvSpPr>
          <p:nvPr/>
        </p:nvSpPr>
        <p:spPr bwMode="auto">
          <a:xfrm flipV="1">
            <a:off x="6210300" y="5572125"/>
            <a:ext cx="1588" cy="904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84" name="Line 34"/>
          <p:cNvSpPr>
            <a:spLocks noChangeAspect="1" noChangeShapeType="1"/>
          </p:cNvSpPr>
          <p:nvPr/>
        </p:nvSpPr>
        <p:spPr bwMode="auto">
          <a:xfrm flipV="1">
            <a:off x="5743575" y="5572125"/>
            <a:ext cx="1588" cy="904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85" name="Line 35"/>
          <p:cNvSpPr>
            <a:spLocks noChangeAspect="1" noChangeShapeType="1"/>
          </p:cNvSpPr>
          <p:nvPr/>
        </p:nvSpPr>
        <p:spPr bwMode="auto">
          <a:xfrm flipV="1">
            <a:off x="5275263" y="5572125"/>
            <a:ext cx="1587" cy="904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86" name="Line 36"/>
          <p:cNvSpPr>
            <a:spLocks noChangeAspect="1" noChangeShapeType="1"/>
          </p:cNvSpPr>
          <p:nvPr/>
        </p:nvSpPr>
        <p:spPr bwMode="auto">
          <a:xfrm flipV="1">
            <a:off x="4808538" y="5572125"/>
            <a:ext cx="1587" cy="904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87" name="Line 37"/>
          <p:cNvSpPr>
            <a:spLocks noChangeAspect="1" noChangeShapeType="1"/>
          </p:cNvSpPr>
          <p:nvPr/>
        </p:nvSpPr>
        <p:spPr bwMode="auto">
          <a:xfrm flipV="1">
            <a:off x="4340225" y="5572125"/>
            <a:ext cx="1588" cy="904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88" name="Line 38"/>
          <p:cNvSpPr>
            <a:spLocks noChangeAspect="1" noChangeShapeType="1"/>
          </p:cNvSpPr>
          <p:nvPr/>
        </p:nvSpPr>
        <p:spPr bwMode="auto">
          <a:xfrm flipV="1">
            <a:off x="3873500" y="5572125"/>
            <a:ext cx="1588" cy="904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89" name="Line 39"/>
          <p:cNvSpPr>
            <a:spLocks noChangeAspect="1" noChangeShapeType="1"/>
          </p:cNvSpPr>
          <p:nvPr/>
        </p:nvSpPr>
        <p:spPr bwMode="auto">
          <a:xfrm flipV="1">
            <a:off x="3405188" y="5572125"/>
            <a:ext cx="1587" cy="904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90" name="Line 40"/>
          <p:cNvSpPr>
            <a:spLocks noChangeAspect="1" noChangeShapeType="1"/>
          </p:cNvSpPr>
          <p:nvPr/>
        </p:nvSpPr>
        <p:spPr bwMode="auto">
          <a:xfrm flipV="1">
            <a:off x="2938463" y="5572125"/>
            <a:ext cx="1587" cy="904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91" name="Line 41"/>
          <p:cNvSpPr>
            <a:spLocks noChangeAspect="1" noChangeShapeType="1"/>
          </p:cNvSpPr>
          <p:nvPr/>
        </p:nvSpPr>
        <p:spPr bwMode="auto">
          <a:xfrm flipV="1">
            <a:off x="2470150" y="5572125"/>
            <a:ext cx="1588" cy="904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92" name="Line 42"/>
          <p:cNvSpPr>
            <a:spLocks noChangeAspect="1" noChangeShapeType="1"/>
          </p:cNvSpPr>
          <p:nvPr/>
        </p:nvSpPr>
        <p:spPr bwMode="auto">
          <a:xfrm flipV="1">
            <a:off x="2003425" y="5572125"/>
            <a:ext cx="1588" cy="904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93" name="Line 43"/>
          <p:cNvSpPr>
            <a:spLocks noChangeAspect="1" noChangeShapeType="1"/>
          </p:cNvSpPr>
          <p:nvPr/>
        </p:nvSpPr>
        <p:spPr bwMode="auto">
          <a:xfrm>
            <a:off x="1452563" y="5562600"/>
            <a:ext cx="84137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40334" name="Rectangle 45"/>
          <p:cNvSpPr>
            <a:spLocks noChangeAspect="1" noChangeArrowheads="1"/>
          </p:cNvSpPr>
          <p:nvPr/>
        </p:nvSpPr>
        <p:spPr bwMode="auto">
          <a:xfrm>
            <a:off x="1066800" y="4394200"/>
            <a:ext cx="2397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FFFFFF"/>
                </a:solidFill>
                <a:ea typeface="ＭＳ Ｐゴシック" pitchFamily="34" charset="-128"/>
              </a:rPr>
              <a:t>10</a:t>
            </a:r>
            <a:endParaRPr lang="en-US" sz="18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0335" name="Rectangle 46"/>
          <p:cNvSpPr>
            <a:spLocks noChangeAspect="1" noChangeArrowheads="1"/>
          </p:cNvSpPr>
          <p:nvPr/>
        </p:nvSpPr>
        <p:spPr bwMode="auto">
          <a:xfrm>
            <a:off x="1066800" y="2836863"/>
            <a:ext cx="2397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FFFFFF"/>
                </a:solidFill>
                <a:ea typeface="ＭＳ Ｐゴシック" pitchFamily="34" charset="-128"/>
              </a:rPr>
              <a:t>25</a:t>
            </a:r>
            <a:endParaRPr lang="en-US" sz="18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381296" name="Line 47"/>
          <p:cNvSpPr>
            <a:spLocks noChangeAspect="1" noChangeShapeType="1"/>
          </p:cNvSpPr>
          <p:nvPr/>
        </p:nvSpPr>
        <p:spPr bwMode="auto">
          <a:xfrm>
            <a:off x="1452563" y="5045075"/>
            <a:ext cx="84137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97" name="Line 48"/>
          <p:cNvSpPr>
            <a:spLocks noChangeAspect="1" noChangeShapeType="1"/>
          </p:cNvSpPr>
          <p:nvPr/>
        </p:nvSpPr>
        <p:spPr bwMode="auto">
          <a:xfrm>
            <a:off x="1452563" y="4010025"/>
            <a:ext cx="84137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98" name="Line 49"/>
          <p:cNvSpPr>
            <a:spLocks noChangeAspect="1" noChangeShapeType="1"/>
          </p:cNvSpPr>
          <p:nvPr/>
        </p:nvSpPr>
        <p:spPr bwMode="auto">
          <a:xfrm>
            <a:off x="1536700" y="2974975"/>
            <a:ext cx="623887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299" name="Line 50"/>
          <p:cNvSpPr>
            <a:spLocks noChangeAspect="1" noChangeShapeType="1"/>
          </p:cNvSpPr>
          <p:nvPr/>
        </p:nvSpPr>
        <p:spPr bwMode="auto">
          <a:xfrm>
            <a:off x="1536700" y="4010025"/>
            <a:ext cx="623887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81300" name="Line 52"/>
          <p:cNvSpPr>
            <a:spLocks noChangeAspect="1" noChangeShapeType="1"/>
          </p:cNvSpPr>
          <p:nvPr/>
        </p:nvSpPr>
        <p:spPr bwMode="auto">
          <a:xfrm>
            <a:off x="1452563" y="3492500"/>
            <a:ext cx="84137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40341" name="Rectangle 53"/>
          <p:cNvSpPr>
            <a:spLocks noChangeAspect="1" noChangeArrowheads="1"/>
          </p:cNvSpPr>
          <p:nvPr/>
        </p:nvSpPr>
        <p:spPr bwMode="auto">
          <a:xfrm>
            <a:off x="1066800" y="3355975"/>
            <a:ext cx="2397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FFFFFF"/>
                </a:solidFill>
                <a:ea typeface="ＭＳ Ｐゴシック" pitchFamily="34" charset="-128"/>
              </a:rPr>
              <a:t>20</a:t>
            </a:r>
            <a:endParaRPr lang="en-US" sz="18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381302" name="Line 54"/>
          <p:cNvSpPr>
            <a:spLocks noChangeAspect="1" noChangeShapeType="1"/>
          </p:cNvSpPr>
          <p:nvPr/>
        </p:nvSpPr>
        <p:spPr bwMode="auto">
          <a:xfrm>
            <a:off x="1536700" y="4527550"/>
            <a:ext cx="623887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962039" name="Freeform 55"/>
          <p:cNvSpPr>
            <a:spLocks/>
          </p:cNvSpPr>
          <p:nvPr/>
        </p:nvSpPr>
        <p:spPr bwMode="auto">
          <a:xfrm>
            <a:off x="1536700" y="4283075"/>
            <a:ext cx="6157913" cy="1296988"/>
          </a:xfrm>
          <a:custGeom>
            <a:avLst/>
            <a:gdLst>
              <a:gd name="T0" fmla="*/ 95472 w 645"/>
              <a:gd name="T1" fmla="*/ 1144401 h 136"/>
              <a:gd name="T2" fmla="*/ 200490 w 645"/>
              <a:gd name="T3" fmla="*/ 1010888 h 136"/>
              <a:gd name="T4" fmla="*/ 295962 w 645"/>
              <a:gd name="T5" fmla="*/ 925058 h 136"/>
              <a:gd name="T6" fmla="*/ 400980 w 645"/>
              <a:gd name="T7" fmla="*/ 791544 h 136"/>
              <a:gd name="T8" fmla="*/ 496452 w 645"/>
              <a:gd name="T9" fmla="*/ 715251 h 136"/>
              <a:gd name="T10" fmla="*/ 611018 w 645"/>
              <a:gd name="T11" fmla="*/ 696177 h 136"/>
              <a:gd name="T12" fmla="*/ 696942 w 645"/>
              <a:gd name="T13" fmla="*/ 619884 h 136"/>
              <a:gd name="T14" fmla="*/ 811508 w 645"/>
              <a:gd name="T15" fmla="*/ 581737 h 136"/>
              <a:gd name="T16" fmla="*/ 906979 w 645"/>
              <a:gd name="T17" fmla="*/ 543591 h 136"/>
              <a:gd name="T18" fmla="*/ 1011998 w 645"/>
              <a:gd name="T19" fmla="*/ 486371 h 136"/>
              <a:gd name="T20" fmla="*/ 1107470 w 645"/>
              <a:gd name="T21" fmla="*/ 486371 h 136"/>
              <a:gd name="T22" fmla="*/ 1212488 w 645"/>
              <a:gd name="T23" fmla="*/ 467297 h 136"/>
              <a:gd name="T24" fmla="*/ 1307960 w 645"/>
              <a:gd name="T25" fmla="*/ 467297 h 136"/>
              <a:gd name="T26" fmla="*/ 1422526 w 645"/>
              <a:gd name="T27" fmla="*/ 467297 h 136"/>
              <a:gd name="T28" fmla="*/ 1508450 w 645"/>
              <a:gd name="T29" fmla="*/ 410077 h 136"/>
              <a:gd name="T30" fmla="*/ 1623016 w 645"/>
              <a:gd name="T31" fmla="*/ 391004 h 136"/>
              <a:gd name="T32" fmla="*/ 1718487 w 645"/>
              <a:gd name="T33" fmla="*/ 391004 h 136"/>
              <a:gd name="T34" fmla="*/ 1823506 w 645"/>
              <a:gd name="T35" fmla="*/ 371930 h 136"/>
              <a:gd name="T36" fmla="*/ 1918978 w 645"/>
              <a:gd name="T37" fmla="*/ 352857 h 136"/>
              <a:gd name="T38" fmla="*/ 2023996 w 645"/>
              <a:gd name="T39" fmla="*/ 352857 h 136"/>
              <a:gd name="T40" fmla="*/ 2119468 w 645"/>
              <a:gd name="T41" fmla="*/ 333784 h 136"/>
              <a:gd name="T42" fmla="*/ 2224486 w 645"/>
              <a:gd name="T43" fmla="*/ 333784 h 136"/>
              <a:gd name="T44" fmla="*/ 2319958 w 645"/>
              <a:gd name="T45" fmla="*/ 314710 h 136"/>
              <a:gd name="T46" fmla="*/ 2434524 w 645"/>
              <a:gd name="T47" fmla="*/ 314710 h 136"/>
              <a:gd name="T48" fmla="*/ 2520448 w 645"/>
              <a:gd name="T49" fmla="*/ 295637 h 136"/>
              <a:gd name="T50" fmla="*/ 2635014 w 645"/>
              <a:gd name="T51" fmla="*/ 276564 h 136"/>
              <a:gd name="T52" fmla="*/ 2730485 w 645"/>
              <a:gd name="T53" fmla="*/ 257490 h 136"/>
              <a:gd name="T54" fmla="*/ 2835504 w 645"/>
              <a:gd name="T55" fmla="*/ 257490 h 136"/>
              <a:gd name="T56" fmla="*/ 2930976 w 645"/>
              <a:gd name="T57" fmla="*/ 257490 h 136"/>
              <a:gd name="T58" fmla="*/ 3035994 w 645"/>
              <a:gd name="T59" fmla="*/ 257490 h 136"/>
              <a:gd name="T60" fmla="*/ 3131466 w 645"/>
              <a:gd name="T61" fmla="*/ 238417 h 136"/>
              <a:gd name="T62" fmla="*/ 3246032 w 645"/>
              <a:gd name="T63" fmla="*/ 238417 h 136"/>
              <a:gd name="T64" fmla="*/ 3331956 w 645"/>
              <a:gd name="T65" fmla="*/ 238417 h 136"/>
              <a:gd name="T66" fmla="*/ 3446522 w 645"/>
              <a:gd name="T67" fmla="*/ 162124 h 136"/>
              <a:gd name="T68" fmla="*/ 3541993 w 645"/>
              <a:gd name="T69" fmla="*/ 143050 h 136"/>
              <a:gd name="T70" fmla="*/ 3647012 w 645"/>
              <a:gd name="T71" fmla="*/ 143050 h 136"/>
              <a:gd name="T72" fmla="*/ 3742484 w 645"/>
              <a:gd name="T73" fmla="*/ 143050 h 136"/>
              <a:gd name="T74" fmla="*/ 3847502 w 645"/>
              <a:gd name="T75" fmla="*/ 143050 h 136"/>
              <a:gd name="T76" fmla="*/ 3942974 w 645"/>
              <a:gd name="T77" fmla="*/ 123977 h 136"/>
              <a:gd name="T78" fmla="*/ 4047992 w 645"/>
              <a:gd name="T79" fmla="*/ 104903 h 136"/>
              <a:gd name="T80" fmla="*/ 4143464 w 645"/>
              <a:gd name="T81" fmla="*/ 104903 h 136"/>
              <a:gd name="T82" fmla="*/ 4258030 w 645"/>
              <a:gd name="T83" fmla="*/ 104903 h 136"/>
              <a:gd name="T84" fmla="*/ 4343954 w 645"/>
              <a:gd name="T85" fmla="*/ 104903 h 136"/>
              <a:gd name="T86" fmla="*/ 4458520 w 645"/>
              <a:gd name="T87" fmla="*/ 104903 h 136"/>
              <a:gd name="T88" fmla="*/ 4553991 w 645"/>
              <a:gd name="T89" fmla="*/ 104903 h 136"/>
              <a:gd name="T90" fmla="*/ 4659010 w 645"/>
              <a:gd name="T91" fmla="*/ 104903 h 136"/>
              <a:gd name="T92" fmla="*/ 4754482 w 645"/>
              <a:gd name="T93" fmla="*/ 104903 h 136"/>
              <a:gd name="T94" fmla="*/ 4859500 w 645"/>
              <a:gd name="T95" fmla="*/ 85830 h 136"/>
              <a:gd name="T96" fmla="*/ 4954972 w 645"/>
              <a:gd name="T97" fmla="*/ 85830 h 136"/>
              <a:gd name="T98" fmla="*/ 5069538 w 645"/>
              <a:gd name="T99" fmla="*/ 85830 h 136"/>
              <a:gd name="T100" fmla="*/ 5155462 w 645"/>
              <a:gd name="T101" fmla="*/ 47683 h 136"/>
              <a:gd name="T102" fmla="*/ 5270028 w 645"/>
              <a:gd name="T103" fmla="*/ 47683 h 136"/>
              <a:gd name="T104" fmla="*/ 5365499 w 645"/>
              <a:gd name="T105" fmla="*/ 28610 h 136"/>
              <a:gd name="T106" fmla="*/ 5470518 w 645"/>
              <a:gd name="T107" fmla="*/ 0 h 136"/>
              <a:gd name="T108" fmla="*/ 5565990 w 645"/>
              <a:gd name="T109" fmla="*/ 0 h 136"/>
              <a:gd name="T110" fmla="*/ 5671008 w 645"/>
              <a:gd name="T111" fmla="*/ 0 h 136"/>
              <a:gd name="T112" fmla="*/ 5766480 w 645"/>
              <a:gd name="T113" fmla="*/ 0 h 136"/>
              <a:gd name="T114" fmla="*/ 5871498 w 645"/>
              <a:gd name="T115" fmla="*/ 0 h 136"/>
              <a:gd name="T116" fmla="*/ 5966970 w 645"/>
              <a:gd name="T117" fmla="*/ 0 h 136"/>
              <a:gd name="T118" fmla="*/ 6081536 w 645"/>
              <a:gd name="T119" fmla="*/ 0 h 1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45"/>
              <a:gd name="T181" fmla="*/ 0 h 136"/>
              <a:gd name="T182" fmla="*/ 645 w 645"/>
              <a:gd name="T183" fmla="*/ 136 h 1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45" h="136">
                <a:moveTo>
                  <a:pt x="0" y="136"/>
                </a:moveTo>
                <a:lnTo>
                  <a:pt x="2" y="136"/>
                </a:lnTo>
                <a:lnTo>
                  <a:pt x="2" y="134"/>
                </a:lnTo>
                <a:lnTo>
                  <a:pt x="3" y="134"/>
                </a:lnTo>
                <a:lnTo>
                  <a:pt x="3" y="132"/>
                </a:lnTo>
                <a:lnTo>
                  <a:pt x="5" y="132"/>
                </a:lnTo>
                <a:lnTo>
                  <a:pt x="5" y="128"/>
                </a:lnTo>
                <a:lnTo>
                  <a:pt x="7" y="128"/>
                </a:lnTo>
                <a:lnTo>
                  <a:pt x="7" y="124"/>
                </a:lnTo>
                <a:lnTo>
                  <a:pt x="8" y="124"/>
                </a:lnTo>
                <a:lnTo>
                  <a:pt x="8" y="122"/>
                </a:lnTo>
                <a:lnTo>
                  <a:pt x="10" y="122"/>
                </a:lnTo>
                <a:lnTo>
                  <a:pt x="10" y="120"/>
                </a:lnTo>
                <a:lnTo>
                  <a:pt x="11" y="120"/>
                </a:lnTo>
                <a:lnTo>
                  <a:pt x="11" y="118"/>
                </a:lnTo>
                <a:lnTo>
                  <a:pt x="13" y="118"/>
                </a:lnTo>
                <a:lnTo>
                  <a:pt x="13" y="116"/>
                </a:lnTo>
                <a:lnTo>
                  <a:pt x="15" y="116"/>
                </a:lnTo>
                <a:lnTo>
                  <a:pt x="15" y="112"/>
                </a:lnTo>
                <a:lnTo>
                  <a:pt x="16" y="112"/>
                </a:lnTo>
                <a:lnTo>
                  <a:pt x="18" y="112"/>
                </a:lnTo>
                <a:lnTo>
                  <a:pt x="18" y="110"/>
                </a:lnTo>
                <a:lnTo>
                  <a:pt x="20" y="110"/>
                </a:lnTo>
                <a:lnTo>
                  <a:pt x="20" y="106"/>
                </a:lnTo>
                <a:lnTo>
                  <a:pt x="21" y="106"/>
                </a:lnTo>
                <a:lnTo>
                  <a:pt x="23" y="106"/>
                </a:lnTo>
                <a:lnTo>
                  <a:pt x="23" y="104"/>
                </a:lnTo>
                <a:lnTo>
                  <a:pt x="24" y="104"/>
                </a:lnTo>
                <a:lnTo>
                  <a:pt x="24" y="100"/>
                </a:lnTo>
                <a:lnTo>
                  <a:pt x="26" y="100"/>
                </a:lnTo>
                <a:lnTo>
                  <a:pt x="28" y="100"/>
                </a:lnTo>
                <a:lnTo>
                  <a:pt x="29" y="100"/>
                </a:lnTo>
                <a:lnTo>
                  <a:pt x="31" y="100"/>
                </a:lnTo>
                <a:lnTo>
                  <a:pt x="31" y="97"/>
                </a:lnTo>
                <a:lnTo>
                  <a:pt x="33" y="97"/>
                </a:lnTo>
                <a:lnTo>
                  <a:pt x="34" y="97"/>
                </a:lnTo>
                <a:lnTo>
                  <a:pt x="34" y="95"/>
                </a:lnTo>
                <a:lnTo>
                  <a:pt x="36" y="95"/>
                </a:lnTo>
                <a:lnTo>
                  <a:pt x="36" y="91"/>
                </a:lnTo>
                <a:lnTo>
                  <a:pt x="38" y="91"/>
                </a:lnTo>
                <a:lnTo>
                  <a:pt x="38" y="85"/>
                </a:lnTo>
                <a:lnTo>
                  <a:pt x="39" y="85"/>
                </a:lnTo>
                <a:lnTo>
                  <a:pt x="39" y="83"/>
                </a:lnTo>
                <a:lnTo>
                  <a:pt x="41" y="83"/>
                </a:lnTo>
                <a:lnTo>
                  <a:pt x="42" y="83"/>
                </a:lnTo>
                <a:lnTo>
                  <a:pt x="42" y="81"/>
                </a:lnTo>
                <a:lnTo>
                  <a:pt x="44" y="81"/>
                </a:lnTo>
                <a:lnTo>
                  <a:pt x="46" y="81"/>
                </a:lnTo>
                <a:lnTo>
                  <a:pt x="47" y="81"/>
                </a:lnTo>
                <a:lnTo>
                  <a:pt x="47" y="79"/>
                </a:lnTo>
                <a:lnTo>
                  <a:pt x="49" y="79"/>
                </a:lnTo>
                <a:lnTo>
                  <a:pt x="51" y="79"/>
                </a:lnTo>
                <a:lnTo>
                  <a:pt x="51" y="75"/>
                </a:lnTo>
                <a:lnTo>
                  <a:pt x="52" y="75"/>
                </a:lnTo>
                <a:lnTo>
                  <a:pt x="54" y="75"/>
                </a:lnTo>
                <a:lnTo>
                  <a:pt x="54" y="73"/>
                </a:lnTo>
                <a:lnTo>
                  <a:pt x="56" y="73"/>
                </a:lnTo>
                <a:lnTo>
                  <a:pt x="57" y="73"/>
                </a:lnTo>
                <a:lnTo>
                  <a:pt x="59" y="73"/>
                </a:lnTo>
                <a:lnTo>
                  <a:pt x="60" y="73"/>
                </a:lnTo>
                <a:lnTo>
                  <a:pt x="62" y="73"/>
                </a:lnTo>
                <a:lnTo>
                  <a:pt x="64" y="73"/>
                </a:lnTo>
                <a:lnTo>
                  <a:pt x="65" y="73"/>
                </a:lnTo>
                <a:lnTo>
                  <a:pt x="65" y="71"/>
                </a:lnTo>
                <a:lnTo>
                  <a:pt x="67" y="71"/>
                </a:lnTo>
                <a:lnTo>
                  <a:pt x="69" y="71"/>
                </a:lnTo>
                <a:lnTo>
                  <a:pt x="70" y="71"/>
                </a:lnTo>
                <a:lnTo>
                  <a:pt x="72" y="71"/>
                </a:lnTo>
                <a:lnTo>
                  <a:pt x="72" y="65"/>
                </a:lnTo>
                <a:lnTo>
                  <a:pt x="73" y="65"/>
                </a:lnTo>
                <a:lnTo>
                  <a:pt x="75" y="65"/>
                </a:lnTo>
                <a:lnTo>
                  <a:pt x="77" y="65"/>
                </a:lnTo>
                <a:lnTo>
                  <a:pt x="78" y="65"/>
                </a:lnTo>
                <a:lnTo>
                  <a:pt x="80" y="65"/>
                </a:lnTo>
                <a:lnTo>
                  <a:pt x="80" y="63"/>
                </a:lnTo>
                <a:lnTo>
                  <a:pt x="82" y="63"/>
                </a:lnTo>
                <a:lnTo>
                  <a:pt x="83" y="63"/>
                </a:lnTo>
                <a:lnTo>
                  <a:pt x="83" y="61"/>
                </a:lnTo>
                <a:lnTo>
                  <a:pt x="85" y="61"/>
                </a:lnTo>
                <a:lnTo>
                  <a:pt x="85" y="59"/>
                </a:lnTo>
                <a:lnTo>
                  <a:pt x="87" y="59"/>
                </a:lnTo>
                <a:lnTo>
                  <a:pt x="88" y="59"/>
                </a:lnTo>
                <a:lnTo>
                  <a:pt x="90" y="59"/>
                </a:lnTo>
                <a:lnTo>
                  <a:pt x="91" y="59"/>
                </a:lnTo>
                <a:lnTo>
                  <a:pt x="93" y="59"/>
                </a:lnTo>
                <a:lnTo>
                  <a:pt x="93" y="57"/>
                </a:lnTo>
                <a:lnTo>
                  <a:pt x="95" y="57"/>
                </a:lnTo>
                <a:lnTo>
                  <a:pt x="96" y="57"/>
                </a:lnTo>
                <a:lnTo>
                  <a:pt x="98" y="57"/>
                </a:lnTo>
                <a:lnTo>
                  <a:pt x="100" y="57"/>
                </a:lnTo>
                <a:lnTo>
                  <a:pt x="101" y="57"/>
                </a:lnTo>
                <a:lnTo>
                  <a:pt x="101" y="53"/>
                </a:lnTo>
                <a:lnTo>
                  <a:pt x="103" y="53"/>
                </a:lnTo>
                <a:lnTo>
                  <a:pt x="104" y="53"/>
                </a:lnTo>
                <a:lnTo>
                  <a:pt x="104" y="51"/>
                </a:lnTo>
                <a:lnTo>
                  <a:pt x="106" y="51"/>
                </a:lnTo>
                <a:lnTo>
                  <a:pt x="108" y="51"/>
                </a:lnTo>
                <a:lnTo>
                  <a:pt x="109" y="51"/>
                </a:lnTo>
                <a:lnTo>
                  <a:pt x="111" y="51"/>
                </a:lnTo>
                <a:lnTo>
                  <a:pt x="113" y="51"/>
                </a:lnTo>
                <a:lnTo>
                  <a:pt x="114" y="51"/>
                </a:lnTo>
                <a:lnTo>
                  <a:pt x="116" y="51"/>
                </a:lnTo>
                <a:lnTo>
                  <a:pt x="118" y="51"/>
                </a:lnTo>
                <a:lnTo>
                  <a:pt x="119" y="51"/>
                </a:lnTo>
                <a:lnTo>
                  <a:pt x="121" y="51"/>
                </a:lnTo>
                <a:lnTo>
                  <a:pt x="121" y="49"/>
                </a:lnTo>
                <a:lnTo>
                  <a:pt x="122" y="49"/>
                </a:lnTo>
                <a:lnTo>
                  <a:pt x="124" y="49"/>
                </a:lnTo>
                <a:lnTo>
                  <a:pt x="126" y="49"/>
                </a:lnTo>
                <a:lnTo>
                  <a:pt x="127" y="49"/>
                </a:lnTo>
                <a:lnTo>
                  <a:pt x="129" y="49"/>
                </a:lnTo>
                <a:lnTo>
                  <a:pt x="131" y="49"/>
                </a:lnTo>
                <a:lnTo>
                  <a:pt x="132" y="49"/>
                </a:lnTo>
                <a:lnTo>
                  <a:pt x="134" y="49"/>
                </a:lnTo>
                <a:lnTo>
                  <a:pt x="135" y="49"/>
                </a:lnTo>
                <a:lnTo>
                  <a:pt x="137" y="49"/>
                </a:lnTo>
                <a:lnTo>
                  <a:pt x="139" y="49"/>
                </a:lnTo>
                <a:lnTo>
                  <a:pt x="140" y="49"/>
                </a:lnTo>
                <a:lnTo>
                  <a:pt x="142" y="49"/>
                </a:lnTo>
                <a:lnTo>
                  <a:pt x="144" y="49"/>
                </a:lnTo>
                <a:lnTo>
                  <a:pt x="145" y="49"/>
                </a:lnTo>
                <a:lnTo>
                  <a:pt x="147" y="49"/>
                </a:lnTo>
                <a:lnTo>
                  <a:pt x="149" y="49"/>
                </a:lnTo>
                <a:lnTo>
                  <a:pt x="150" y="49"/>
                </a:lnTo>
                <a:lnTo>
                  <a:pt x="150" y="47"/>
                </a:lnTo>
                <a:lnTo>
                  <a:pt x="152" y="47"/>
                </a:lnTo>
                <a:lnTo>
                  <a:pt x="153" y="47"/>
                </a:lnTo>
                <a:lnTo>
                  <a:pt x="153" y="45"/>
                </a:lnTo>
                <a:lnTo>
                  <a:pt x="155" y="45"/>
                </a:lnTo>
                <a:lnTo>
                  <a:pt x="157" y="45"/>
                </a:lnTo>
                <a:lnTo>
                  <a:pt x="158" y="45"/>
                </a:lnTo>
                <a:lnTo>
                  <a:pt x="158" y="43"/>
                </a:lnTo>
                <a:lnTo>
                  <a:pt x="160" y="43"/>
                </a:lnTo>
                <a:lnTo>
                  <a:pt x="162" y="43"/>
                </a:lnTo>
                <a:lnTo>
                  <a:pt x="162" y="41"/>
                </a:lnTo>
                <a:lnTo>
                  <a:pt x="163" y="41"/>
                </a:lnTo>
                <a:lnTo>
                  <a:pt x="165" y="41"/>
                </a:lnTo>
                <a:lnTo>
                  <a:pt x="167" y="41"/>
                </a:lnTo>
                <a:lnTo>
                  <a:pt x="168" y="41"/>
                </a:lnTo>
                <a:lnTo>
                  <a:pt x="170" y="41"/>
                </a:lnTo>
                <a:lnTo>
                  <a:pt x="171" y="41"/>
                </a:lnTo>
                <a:lnTo>
                  <a:pt x="173" y="41"/>
                </a:lnTo>
                <a:lnTo>
                  <a:pt x="175" y="41"/>
                </a:lnTo>
                <a:lnTo>
                  <a:pt x="176" y="41"/>
                </a:lnTo>
                <a:lnTo>
                  <a:pt x="178" y="41"/>
                </a:lnTo>
                <a:lnTo>
                  <a:pt x="180" y="41"/>
                </a:lnTo>
                <a:lnTo>
                  <a:pt x="181" y="41"/>
                </a:lnTo>
                <a:lnTo>
                  <a:pt x="183" y="41"/>
                </a:lnTo>
                <a:lnTo>
                  <a:pt x="183" y="39"/>
                </a:lnTo>
                <a:lnTo>
                  <a:pt x="184" y="39"/>
                </a:lnTo>
                <a:lnTo>
                  <a:pt x="186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39"/>
                </a:lnTo>
                <a:lnTo>
                  <a:pt x="193" y="39"/>
                </a:lnTo>
                <a:lnTo>
                  <a:pt x="194" y="39"/>
                </a:lnTo>
                <a:lnTo>
                  <a:pt x="196" y="39"/>
                </a:lnTo>
                <a:lnTo>
                  <a:pt x="196" y="37"/>
                </a:lnTo>
                <a:lnTo>
                  <a:pt x="198" y="37"/>
                </a:lnTo>
                <a:lnTo>
                  <a:pt x="199" y="37"/>
                </a:lnTo>
                <a:lnTo>
                  <a:pt x="201" y="37"/>
                </a:lnTo>
                <a:lnTo>
                  <a:pt x="202" y="37"/>
                </a:lnTo>
                <a:lnTo>
                  <a:pt x="204" y="37"/>
                </a:lnTo>
                <a:lnTo>
                  <a:pt x="206" y="37"/>
                </a:lnTo>
                <a:lnTo>
                  <a:pt x="207" y="37"/>
                </a:lnTo>
                <a:lnTo>
                  <a:pt x="209" y="37"/>
                </a:lnTo>
                <a:lnTo>
                  <a:pt x="211" y="37"/>
                </a:lnTo>
                <a:lnTo>
                  <a:pt x="212" y="37"/>
                </a:lnTo>
                <a:lnTo>
                  <a:pt x="214" y="37"/>
                </a:lnTo>
                <a:lnTo>
                  <a:pt x="215" y="37"/>
                </a:lnTo>
                <a:lnTo>
                  <a:pt x="215" y="35"/>
                </a:lnTo>
                <a:lnTo>
                  <a:pt x="217" y="35"/>
                </a:lnTo>
                <a:lnTo>
                  <a:pt x="219" y="35"/>
                </a:lnTo>
                <a:lnTo>
                  <a:pt x="220" y="35"/>
                </a:lnTo>
                <a:lnTo>
                  <a:pt x="222" y="35"/>
                </a:lnTo>
                <a:lnTo>
                  <a:pt x="224" y="35"/>
                </a:lnTo>
                <a:lnTo>
                  <a:pt x="225" y="35"/>
                </a:lnTo>
                <a:lnTo>
                  <a:pt x="227" y="35"/>
                </a:lnTo>
                <a:lnTo>
                  <a:pt x="229" y="35"/>
                </a:lnTo>
                <a:lnTo>
                  <a:pt x="230" y="35"/>
                </a:lnTo>
                <a:lnTo>
                  <a:pt x="232" y="35"/>
                </a:lnTo>
                <a:lnTo>
                  <a:pt x="233" y="35"/>
                </a:lnTo>
                <a:lnTo>
                  <a:pt x="235" y="35"/>
                </a:lnTo>
                <a:lnTo>
                  <a:pt x="235" y="33"/>
                </a:lnTo>
                <a:lnTo>
                  <a:pt x="237" y="33"/>
                </a:lnTo>
                <a:lnTo>
                  <a:pt x="238" y="33"/>
                </a:lnTo>
                <a:lnTo>
                  <a:pt x="240" y="33"/>
                </a:lnTo>
                <a:lnTo>
                  <a:pt x="242" y="33"/>
                </a:lnTo>
                <a:lnTo>
                  <a:pt x="243" y="33"/>
                </a:lnTo>
                <a:lnTo>
                  <a:pt x="245" y="33"/>
                </a:lnTo>
                <a:lnTo>
                  <a:pt x="247" y="33"/>
                </a:lnTo>
                <a:lnTo>
                  <a:pt x="248" y="33"/>
                </a:lnTo>
                <a:lnTo>
                  <a:pt x="250" y="33"/>
                </a:lnTo>
                <a:lnTo>
                  <a:pt x="251" y="33"/>
                </a:lnTo>
                <a:lnTo>
                  <a:pt x="253" y="33"/>
                </a:lnTo>
                <a:lnTo>
                  <a:pt x="255" y="33"/>
                </a:lnTo>
                <a:lnTo>
                  <a:pt x="256" y="33"/>
                </a:lnTo>
                <a:lnTo>
                  <a:pt x="256" y="31"/>
                </a:lnTo>
                <a:lnTo>
                  <a:pt x="258" y="31"/>
                </a:lnTo>
                <a:lnTo>
                  <a:pt x="260" y="31"/>
                </a:lnTo>
                <a:lnTo>
                  <a:pt x="261" y="31"/>
                </a:lnTo>
                <a:lnTo>
                  <a:pt x="263" y="31"/>
                </a:lnTo>
                <a:lnTo>
                  <a:pt x="264" y="31"/>
                </a:lnTo>
                <a:lnTo>
                  <a:pt x="266" y="31"/>
                </a:lnTo>
                <a:lnTo>
                  <a:pt x="268" y="31"/>
                </a:lnTo>
                <a:lnTo>
                  <a:pt x="269" y="31"/>
                </a:lnTo>
                <a:lnTo>
                  <a:pt x="269" y="29"/>
                </a:lnTo>
                <a:lnTo>
                  <a:pt x="271" y="29"/>
                </a:lnTo>
                <a:lnTo>
                  <a:pt x="273" y="29"/>
                </a:lnTo>
                <a:lnTo>
                  <a:pt x="274" y="29"/>
                </a:lnTo>
                <a:lnTo>
                  <a:pt x="276" y="29"/>
                </a:lnTo>
                <a:lnTo>
                  <a:pt x="278" y="29"/>
                </a:lnTo>
                <a:lnTo>
                  <a:pt x="279" y="29"/>
                </a:lnTo>
                <a:lnTo>
                  <a:pt x="279" y="27"/>
                </a:lnTo>
                <a:lnTo>
                  <a:pt x="281" y="27"/>
                </a:lnTo>
                <a:lnTo>
                  <a:pt x="282" y="27"/>
                </a:lnTo>
                <a:lnTo>
                  <a:pt x="284" y="27"/>
                </a:lnTo>
                <a:lnTo>
                  <a:pt x="286" y="27"/>
                </a:lnTo>
                <a:lnTo>
                  <a:pt x="287" y="27"/>
                </a:lnTo>
                <a:lnTo>
                  <a:pt x="289" y="27"/>
                </a:lnTo>
                <a:lnTo>
                  <a:pt x="291" y="27"/>
                </a:lnTo>
                <a:lnTo>
                  <a:pt x="292" y="27"/>
                </a:lnTo>
                <a:lnTo>
                  <a:pt x="294" y="27"/>
                </a:lnTo>
                <a:lnTo>
                  <a:pt x="295" y="27"/>
                </a:lnTo>
                <a:lnTo>
                  <a:pt x="297" y="27"/>
                </a:lnTo>
                <a:lnTo>
                  <a:pt x="299" y="27"/>
                </a:lnTo>
                <a:lnTo>
                  <a:pt x="300" y="27"/>
                </a:lnTo>
                <a:lnTo>
                  <a:pt x="302" y="27"/>
                </a:lnTo>
                <a:lnTo>
                  <a:pt x="304" y="27"/>
                </a:lnTo>
                <a:lnTo>
                  <a:pt x="305" y="27"/>
                </a:lnTo>
                <a:lnTo>
                  <a:pt x="307" y="27"/>
                </a:lnTo>
                <a:lnTo>
                  <a:pt x="309" y="27"/>
                </a:lnTo>
                <a:lnTo>
                  <a:pt x="310" y="27"/>
                </a:lnTo>
                <a:lnTo>
                  <a:pt x="312" y="27"/>
                </a:lnTo>
                <a:lnTo>
                  <a:pt x="313" y="27"/>
                </a:lnTo>
                <a:lnTo>
                  <a:pt x="315" y="27"/>
                </a:lnTo>
                <a:lnTo>
                  <a:pt x="317" y="27"/>
                </a:lnTo>
                <a:lnTo>
                  <a:pt x="318" y="27"/>
                </a:lnTo>
                <a:lnTo>
                  <a:pt x="320" y="27"/>
                </a:lnTo>
                <a:lnTo>
                  <a:pt x="322" y="27"/>
                </a:lnTo>
                <a:lnTo>
                  <a:pt x="323" y="27"/>
                </a:lnTo>
                <a:lnTo>
                  <a:pt x="325" y="27"/>
                </a:lnTo>
                <a:lnTo>
                  <a:pt x="327" y="27"/>
                </a:lnTo>
                <a:lnTo>
                  <a:pt x="327" y="25"/>
                </a:lnTo>
                <a:lnTo>
                  <a:pt x="328" y="25"/>
                </a:lnTo>
                <a:lnTo>
                  <a:pt x="330" y="25"/>
                </a:lnTo>
                <a:lnTo>
                  <a:pt x="331" y="25"/>
                </a:lnTo>
                <a:lnTo>
                  <a:pt x="333" y="25"/>
                </a:lnTo>
                <a:lnTo>
                  <a:pt x="335" y="25"/>
                </a:lnTo>
                <a:lnTo>
                  <a:pt x="336" y="25"/>
                </a:lnTo>
                <a:lnTo>
                  <a:pt x="338" y="25"/>
                </a:lnTo>
                <a:lnTo>
                  <a:pt x="340" y="25"/>
                </a:lnTo>
                <a:lnTo>
                  <a:pt x="341" y="25"/>
                </a:lnTo>
                <a:lnTo>
                  <a:pt x="343" y="25"/>
                </a:lnTo>
                <a:lnTo>
                  <a:pt x="344" y="25"/>
                </a:lnTo>
                <a:lnTo>
                  <a:pt x="346" y="25"/>
                </a:lnTo>
                <a:lnTo>
                  <a:pt x="348" y="25"/>
                </a:lnTo>
                <a:lnTo>
                  <a:pt x="349" y="25"/>
                </a:lnTo>
                <a:lnTo>
                  <a:pt x="351" y="25"/>
                </a:lnTo>
                <a:lnTo>
                  <a:pt x="353" y="25"/>
                </a:lnTo>
                <a:lnTo>
                  <a:pt x="353" y="23"/>
                </a:lnTo>
                <a:lnTo>
                  <a:pt x="354" y="23"/>
                </a:lnTo>
                <a:lnTo>
                  <a:pt x="354" y="21"/>
                </a:lnTo>
                <a:lnTo>
                  <a:pt x="356" y="21"/>
                </a:lnTo>
                <a:lnTo>
                  <a:pt x="358" y="21"/>
                </a:lnTo>
                <a:lnTo>
                  <a:pt x="358" y="17"/>
                </a:lnTo>
                <a:lnTo>
                  <a:pt x="359" y="17"/>
                </a:lnTo>
                <a:lnTo>
                  <a:pt x="361" y="17"/>
                </a:lnTo>
                <a:lnTo>
                  <a:pt x="362" y="17"/>
                </a:lnTo>
                <a:lnTo>
                  <a:pt x="364" y="17"/>
                </a:lnTo>
                <a:lnTo>
                  <a:pt x="366" y="17"/>
                </a:lnTo>
                <a:lnTo>
                  <a:pt x="367" y="17"/>
                </a:lnTo>
                <a:lnTo>
                  <a:pt x="367" y="15"/>
                </a:lnTo>
                <a:lnTo>
                  <a:pt x="369" y="15"/>
                </a:lnTo>
                <a:lnTo>
                  <a:pt x="371" y="15"/>
                </a:lnTo>
                <a:lnTo>
                  <a:pt x="372" y="15"/>
                </a:lnTo>
                <a:lnTo>
                  <a:pt x="374" y="15"/>
                </a:lnTo>
                <a:lnTo>
                  <a:pt x="375" y="15"/>
                </a:lnTo>
                <a:lnTo>
                  <a:pt x="377" y="15"/>
                </a:lnTo>
                <a:lnTo>
                  <a:pt x="379" y="15"/>
                </a:lnTo>
                <a:lnTo>
                  <a:pt x="380" y="15"/>
                </a:lnTo>
                <a:lnTo>
                  <a:pt x="382" y="15"/>
                </a:lnTo>
                <a:lnTo>
                  <a:pt x="384" y="15"/>
                </a:lnTo>
                <a:lnTo>
                  <a:pt x="385" y="15"/>
                </a:lnTo>
                <a:lnTo>
                  <a:pt x="387" y="15"/>
                </a:lnTo>
                <a:lnTo>
                  <a:pt x="389" y="15"/>
                </a:lnTo>
                <a:lnTo>
                  <a:pt x="390" y="15"/>
                </a:lnTo>
                <a:lnTo>
                  <a:pt x="392" y="15"/>
                </a:lnTo>
                <a:lnTo>
                  <a:pt x="393" y="15"/>
                </a:lnTo>
                <a:lnTo>
                  <a:pt x="395" y="15"/>
                </a:lnTo>
                <a:lnTo>
                  <a:pt x="397" y="15"/>
                </a:lnTo>
                <a:lnTo>
                  <a:pt x="398" y="15"/>
                </a:lnTo>
                <a:lnTo>
                  <a:pt x="400" y="15"/>
                </a:lnTo>
                <a:lnTo>
                  <a:pt x="402" y="15"/>
                </a:lnTo>
                <a:lnTo>
                  <a:pt x="403" y="15"/>
                </a:lnTo>
                <a:lnTo>
                  <a:pt x="405" y="15"/>
                </a:lnTo>
                <a:lnTo>
                  <a:pt x="406" y="15"/>
                </a:lnTo>
                <a:lnTo>
                  <a:pt x="408" y="15"/>
                </a:lnTo>
                <a:lnTo>
                  <a:pt x="408" y="13"/>
                </a:lnTo>
                <a:lnTo>
                  <a:pt x="410" y="13"/>
                </a:lnTo>
                <a:lnTo>
                  <a:pt x="411" y="13"/>
                </a:lnTo>
                <a:lnTo>
                  <a:pt x="413" y="13"/>
                </a:lnTo>
                <a:lnTo>
                  <a:pt x="415" y="13"/>
                </a:lnTo>
                <a:lnTo>
                  <a:pt x="416" y="13"/>
                </a:lnTo>
                <a:lnTo>
                  <a:pt x="418" y="13"/>
                </a:lnTo>
                <a:lnTo>
                  <a:pt x="420" y="13"/>
                </a:lnTo>
                <a:lnTo>
                  <a:pt x="421" y="13"/>
                </a:lnTo>
                <a:lnTo>
                  <a:pt x="423" y="13"/>
                </a:lnTo>
                <a:lnTo>
                  <a:pt x="423" y="11"/>
                </a:lnTo>
                <a:lnTo>
                  <a:pt x="424" y="11"/>
                </a:lnTo>
                <a:lnTo>
                  <a:pt x="426" y="11"/>
                </a:lnTo>
                <a:lnTo>
                  <a:pt x="428" y="11"/>
                </a:lnTo>
                <a:lnTo>
                  <a:pt x="429" y="11"/>
                </a:lnTo>
                <a:lnTo>
                  <a:pt x="431" y="11"/>
                </a:lnTo>
                <a:lnTo>
                  <a:pt x="433" y="11"/>
                </a:lnTo>
                <a:lnTo>
                  <a:pt x="434" y="11"/>
                </a:lnTo>
                <a:lnTo>
                  <a:pt x="436" y="11"/>
                </a:lnTo>
                <a:lnTo>
                  <a:pt x="438" y="11"/>
                </a:lnTo>
                <a:lnTo>
                  <a:pt x="439" y="11"/>
                </a:lnTo>
                <a:lnTo>
                  <a:pt x="441" y="11"/>
                </a:lnTo>
                <a:lnTo>
                  <a:pt x="442" y="11"/>
                </a:lnTo>
                <a:lnTo>
                  <a:pt x="444" y="11"/>
                </a:lnTo>
                <a:lnTo>
                  <a:pt x="446" y="11"/>
                </a:lnTo>
                <a:lnTo>
                  <a:pt x="447" y="11"/>
                </a:lnTo>
                <a:lnTo>
                  <a:pt x="449" y="11"/>
                </a:lnTo>
                <a:lnTo>
                  <a:pt x="451" y="11"/>
                </a:lnTo>
                <a:lnTo>
                  <a:pt x="452" y="11"/>
                </a:lnTo>
                <a:lnTo>
                  <a:pt x="454" y="11"/>
                </a:lnTo>
                <a:lnTo>
                  <a:pt x="455" y="11"/>
                </a:lnTo>
                <a:lnTo>
                  <a:pt x="457" y="11"/>
                </a:lnTo>
                <a:lnTo>
                  <a:pt x="459" y="11"/>
                </a:lnTo>
                <a:lnTo>
                  <a:pt x="460" y="11"/>
                </a:lnTo>
                <a:lnTo>
                  <a:pt x="462" y="11"/>
                </a:lnTo>
                <a:lnTo>
                  <a:pt x="464" y="11"/>
                </a:lnTo>
                <a:lnTo>
                  <a:pt x="465" y="11"/>
                </a:lnTo>
                <a:lnTo>
                  <a:pt x="467" y="11"/>
                </a:lnTo>
                <a:lnTo>
                  <a:pt x="469" y="11"/>
                </a:lnTo>
                <a:lnTo>
                  <a:pt x="470" y="11"/>
                </a:lnTo>
                <a:lnTo>
                  <a:pt x="472" y="11"/>
                </a:lnTo>
                <a:lnTo>
                  <a:pt x="473" y="11"/>
                </a:lnTo>
                <a:lnTo>
                  <a:pt x="475" y="11"/>
                </a:lnTo>
                <a:lnTo>
                  <a:pt x="477" y="11"/>
                </a:lnTo>
                <a:lnTo>
                  <a:pt x="478" y="11"/>
                </a:lnTo>
                <a:lnTo>
                  <a:pt x="480" y="11"/>
                </a:lnTo>
                <a:lnTo>
                  <a:pt x="482" y="11"/>
                </a:lnTo>
                <a:lnTo>
                  <a:pt x="483" y="11"/>
                </a:lnTo>
                <a:lnTo>
                  <a:pt x="485" y="11"/>
                </a:lnTo>
                <a:lnTo>
                  <a:pt x="486" y="11"/>
                </a:lnTo>
                <a:lnTo>
                  <a:pt x="488" y="11"/>
                </a:lnTo>
                <a:lnTo>
                  <a:pt x="490" y="11"/>
                </a:lnTo>
                <a:lnTo>
                  <a:pt x="491" y="11"/>
                </a:lnTo>
                <a:lnTo>
                  <a:pt x="493" y="11"/>
                </a:lnTo>
                <a:lnTo>
                  <a:pt x="495" y="11"/>
                </a:lnTo>
                <a:lnTo>
                  <a:pt x="496" y="11"/>
                </a:lnTo>
                <a:lnTo>
                  <a:pt x="498" y="11"/>
                </a:lnTo>
                <a:lnTo>
                  <a:pt x="500" y="11"/>
                </a:lnTo>
                <a:lnTo>
                  <a:pt x="500" y="9"/>
                </a:lnTo>
                <a:lnTo>
                  <a:pt x="501" y="9"/>
                </a:lnTo>
                <a:lnTo>
                  <a:pt x="503" y="9"/>
                </a:lnTo>
                <a:lnTo>
                  <a:pt x="504" y="9"/>
                </a:lnTo>
                <a:lnTo>
                  <a:pt x="506" y="9"/>
                </a:lnTo>
                <a:lnTo>
                  <a:pt x="508" y="9"/>
                </a:lnTo>
                <a:lnTo>
                  <a:pt x="509" y="9"/>
                </a:lnTo>
                <a:lnTo>
                  <a:pt x="511" y="9"/>
                </a:lnTo>
                <a:lnTo>
                  <a:pt x="513" y="9"/>
                </a:lnTo>
                <a:lnTo>
                  <a:pt x="514" y="9"/>
                </a:lnTo>
                <a:lnTo>
                  <a:pt x="516" y="9"/>
                </a:lnTo>
                <a:lnTo>
                  <a:pt x="518" y="9"/>
                </a:lnTo>
                <a:lnTo>
                  <a:pt x="519" y="9"/>
                </a:lnTo>
                <a:lnTo>
                  <a:pt x="521" y="9"/>
                </a:lnTo>
                <a:lnTo>
                  <a:pt x="522" y="9"/>
                </a:lnTo>
                <a:lnTo>
                  <a:pt x="524" y="9"/>
                </a:lnTo>
                <a:lnTo>
                  <a:pt x="526" y="9"/>
                </a:lnTo>
                <a:lnTo>
                  <a:pt x="527" y="9"/>
                </a:lnTo>
                <a:lnTo>
                  <a:pt x="529" y="9"/>
                </a:lnTo>
                <a:lnTo>
                  <a:pt x="531" y="9"/>
                </a:lnTo>
                <a:lnTo>
                  <a:pt x="531" y="7"/>
                </a:lnTo>
                <a:lnTo>
                  <a:pt x="532" y="7"/>
                </a:lnTo>
                <a:lnTo>
                  <a:pt x="534" y="7"/>
                </a:lnTo>
                <a:lnTo>
                  <a:pt x="535" y="7"/>
                </a:lnTo>
                <a:lnTo>
                  <a:pt x="537" y="7"/>
                </a:lnTo>
                <a:lnTo>
                  <a:pt x="539" y="7"/>
                </a:lnTo>
                <a:lnTo>
                  <a:pt x="540" y="7"/>
                </a:lnTo>
                <a:lnTo>
                  <a:pt x="540" y="5"/>
                </a:lnTo>
                <a:lnTo>
                  <a:pt x="542" y="5"/>
                </a:lnTo>
                <a:lnTo>
                  <a:pt x="544" y="5"/>
                </a:lnTo>
                <a:lnTo>
                  <a:pt x="545" y="5"/>
                </a:lnTo>
                <a:lnTo>
                  <a:pt x="547" y="5"/>
                </a:lnTo>
                <a:lnTo>
                  <a:pt x="549" y="5"/>
                </a:lnTo>
                <a:lnTo>
                  <a:pt x="550" y="5"/>
                </a:lnTo>
                <a:lnTo>
                  <a:pt x="552" y="5"/>
                </a:lnTo>
                <a:lnTo>
                  <a:pt x="553" y="5"/>
                </a:lnTo>
                <a:lnTo>
                  <a:pt x="555" y="5"/>
                </a:lnTo>
                <a:lnTo>
                  <a:pt x="557" y="5"/>
                </a:lnTo>
                <a:lnTo>
                  <a:pt x="557" y="3"/>
                </a:lnTo>
                <a:lnTo>
                  <a:pt x="558" y="3"/>
                </a:lnTo>
                <a:lnTo>
                  <a:pt x="560" y="3"/>
                </a:lnTo>
                <a:lnTo>
                  <a:pt x="562" y="3"/>
                </a:lnTo>
                <a:lnTo>
                  <a:pt x="563" y="3"/>
                </a:lnTo>
                <a:lnTo>
                  <a:pt x="563" y="0"/>
                </a:lnTo>
                <a:lnTo>
                  <a:pt x="565" y="0"/>
                </a:lnTo>
                <a:lnTo>
                  <a:pt x="566" y="0"/>
                </a:lnTo>
                <a:lnTo>
                  <a:pt x="568" y="0"/>
                </a:lnTo>
                <a:lnTo>
                  <a:pt x="570" y="0"/>
                </a:lnTo>
                <a:lnTo>
                  <a:pt x="571" y="0"/>
                </a:lnTo>
                <a:lnTo>
                  <a:pt x="573" y="0"/>
                </a:lnTo>
                <a:lnTo>
                  <a:pt x="575" y="0"/>
                </a:lnTo>
                <a:lnTo>
                  <a:pt x="576" y="0"/>
                </a:lnTo>
                <a:lnTo>
                  <a:pt x="578" y="0"/>
                </a:lnTo>
                <a:lnTo>
                  <a:pt x="580" y="0"/>
                </a:lnTo>
                <a:lnTo>
                  <a:pt x="581" y="0"/>
                </a:lnTo>
                <a:lnTo>
                  <a:pt x="583" y="0"/>
                </a:lnTo>
                <a:lnTo>
                  <a:pt x="584" y="0"/>
                </a:lnTo>
                <a:lnTo>
                  <a:pt x="586" y="0"/>
                </a:lnTo>
                <a:lnTo>
                  <a:pt x="588" y="0"/>
                </a:lnTo>
                <a:lnTo>
                  <a:pt x="589" y="0"/>
                </a:lnTo>
                <a:lnTo>
                  <a:pt x="591" y="0"/>
                </a:lnTo>
                <a:lnTo>
                  <a:pt x="593" y="0"/>
                </a:lnTo>
                <a:lnTo>
                  <a:pt x="594" y="0"/>
                </a:lnTo>
                <a:lnTo>
                  <a:pt x="596" y="0"/>
                </a:lnTo>
                <a:lnTo>
                  <a:pt x="597" y="0"/>
                </a:lnTo>
                <a:lnTo>
                  <a:pt x="599" y="0"/>
                </a:lnTo>
                <a:lnTo>
                  <a:pt x="601" y="0"/>
                </a:lnTo>
                <a:lnTo>
                  <a:pt x="602" y="0"/>
                </a:lnTo>
                <a:lnTo>
                  <a:pt x="604" y="0"/>
                </a:lnTo>
                <a:lnTo>
                  <a:pt x="606" y="0"/>
                </a:lnTo>
                <a:lnTo>
                  <a:pt x="607" y="0"/>
                </a:lnTo>
                <a:lnTo>
                  <a:pt x="609" y="0"/>
                </a:lnTo>
                <a:lnTo>
                  <a:pt x="611" y="0"/>
                </a:lnTo>
                <a:lnTo>
                  <a:pt x="612" y="0"/>
                </a:lnTo>
                <a:lnTo>
                  <a:pt x="614" y="0"/>
                </a:lnTo>
                <a:lnTo>
                  <a:pt x="615" y="0"/>
                </a:lnTo>
                <a:lnTo>
                  <a:pt x="617" y="0"/>
                </a:lnTo>
                <a:lnTo>
                  <a:pt x="619" y="0"/>
                </a:lnTo>
                <a:lnTo>
                  <a:pt x="620" y="0"/>
                </a:lnTo>
                <a:lnTo>
                  <a:pt x="622" y="0"/>
                </a:lnTo>
                <a:lnTo>
                  <a:pt x="624" y="0"/>
                </a:lnTo>
                <a:lnTo>
                  <a:pt x="625" y="0"/>
                </a:lnTo>
                <a:lnTo>
                  <a:pt x="627" y="0"/>
                </a:lnTo>
                <a:lnTo>
                  <a:pt x="629" y="0"/>
                </a:lnTo>
                <a:lnTo>
                  <a:pt x="630" y="0"/>
                </a:lnTo>
                <a:lnTo>
                  <a:pt x="632" y="0"/>
                </a:lnTo>
                <a:lnTo>
                  <a:pt x="633" y="0"/>
                </a:lnTo>
                <a:lnTo>
                  <a:pt x="635" y="0"/>
                </a:lnTo>
                <a:lnTo>
                  <a:pt x="637" y="0"/>
                </a:lnTo>
                <a:lnTo>
                  <a:pt x="638" y="0"/>
                </a:lnTo>
                <a:lnTo>
                  <a:pt x="640" y="0"/>
                </a:lnTo>
                <a:lnTo>
                  <a:pt x="642" y="0"/>
                </a:lnTo>
                <a:lnTo>
                  <a:pt x="643" y="0"/>
                </a:lnTo>
                <a:lnTo>
                  <a:pt x="645" y="0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nl-NL" sz="2400">
              <a:solidFill>
                <a:srgbClr val="000000"/>
              </a:solidFill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962040" name="Freeform 56"/>
          <p:cNvSpPr>
            <a:spLocks/>
          </p:cNvSpPr>
          <p:nvPr/>
        </p:nvSpPr>
        <p:spPr bwMode="auto">
          <a:xfrm>
            <a:off x="1536700" y="4683125"/>
            <a:ext cx="6157913" cy="896938"/>
          </a:xfrm>
          <a:custGeom>
            <a:avLst/>
            <a:gdLst>
              <a:gd name="T0" fmla="*/ 95472 w 645"/>
              <a:gd name="T1" fmla="*/ 629765 h 94"/>
              <a:gd name="T2" fmla="*/ 200490 w 645"/>
              <a:gd name="T3" fmla="*/ 524804 h 94"/>
              <a:gd name="T4" fmla="*/ 295962 w 645"/>
              <a:gd name="T5" fmla="*/ 391218 h 94"/>
              <a:gd name="T6" fmla="*/ 400980 w 645"/>
              <a:gd name="T7" fmla="*/ 353050 h 94"/>
              <a:gd name="T8" fmla="*/ 496452 w 645"/>
              <a:gd name="T9" fmla="*/ 314882 h 94"/>
              <a:gd name="T10" fmla="*/ 611018 w 645"/>
              <a:gd name="T11" fmla="*/ 286257 h 94"/>
              <a:gd name="T12" fmla="*/ 696942 w 645"/>
              <a:gd name="T13" fmla="*/ 286257 h 94"/>
              <a:gd name="T14" fmla="*/ 811508 w 645"/>
              <a:gd name="T15" fmla="*/ 286257 h 94"/>
              <a:gd name="T16" fmla="*/ 906979 w 645"/>
              <a:gd name="T17" fmla="*/ 286257 h 94"/>
              <a:gd name="T18" fmla="*/ 1011998 w 645"/>
              <a:gd name="T19" fmla="*/ 286257 h 94"/>
              <a:gd name="T20" fmla="*/ 1107470 w 645"/>
              <a:gd name="T21" fmla="*/ 286257 h 94"/>
              <a:gd name="T22" fmla="*/ 1212488 w 645"/>
              <a:gd name="T23" fmla="*/ 248089 h 94"/>
              <a:gd name="T24" fmla="*/ 1307960 w 645"/>
              <a:gd name="T25" fmla="*/ 248089 h 94"/>
              <a:gd name="T26" fmla="*/ 1422526 w 645"/>
              <a:gd name="T27" fmla="*/ 248089 h 94"/>
              <a:gd name="T28" fmla="*/ 1508450 w 645"/>
              <a:gd name="T29" fmla="*/ 248089 h 94"/>
              <a:gd name="T30" fmla="*/ 1623016 w 645"/>
              <a:gd name="T31" fmla="*/ 229005 h 94"/>
              <a:gd name="T32" fmla="*/ 1718487 w 645"/>
              <a:gd name="T33" fmla="*/ 219464 h 94"/>
              <a:gd name="T34" fmla="*/ 1823506 w 645"/>
              <a:gd name="T35" fmla="*/ 219464 h 94"/>
              <a:gd name="T36" fmla="*/ 1918978 w 645"/>
              <a:gd name="T37" fmla="*/ 162212 h 94"/>
              <a:gd name="T38" fmla="*/ 2023996 w 645"/>
              <a:gd name="T39" fmla="*/ 162212 h 94"/>
              <a:gd name="T40" fmla="*/ 2119468 w 645"/>
              <a:gd name="T41" fmla="*/ 143128 h 94"/>
              <a:gd name="T42" fmla="*/ 2224486 w 645"/>
              <a:gd name="T43" fmla="*/ 143128 h 94"/>
              <a:gd name="T44" fmla="*/ 2319958 w 645"/>
              <a:gd name="T45" fmla="*/ 143128 h 94"/>
              <a:gd name="T46" fmla="*/ 2434524 w 645"/>
              <a:gd name="T47" fmla="*/ 143128 h 94"/>
              <a:gd name="T48" fmla="*/ 2520448 w 645"/>
              <a:gd name="T49" fmla="*/ 143128 h 94"/>
              <a:gd name="T50" fmla="*/ 2635014 w 645"/>
              <a:gd name="T51" fmla="*/ 143128 h 94"/>
              <a:gd name="T52" fmla="*/ 2730485 w 645"/>
              <a:gd name="T53" fmla="*/ 143128 h 94"/>
              <a:gd name="T54" fmla="*/ 2835504 w 645"/>
              <a:gd name="T55" fmla="*/ 143128 h 94"/>
              <a:gd name="T56" fmla="*/ 2930976 w 645"/>
              <a:gd name="T57" fmla="*/ 124045 h 94"/>
              <a:gd name="T58" fmla="*/ 3035994 w 645"/>
              <a:gd name="T59" fmla="*/ 124045 h 94"/>
              <a:gd name="T60" fmla="*/ 3131466 w 645"/>
              <a:gd name="T61" fmla="*/ 124045 h 94"/>
              <a:gd name="T62" fmla="*/ 3246032 w 645"/>
              <a:gd name="T63" fmla="*/ 124045 h 94"/>
              <a:gd name="T64" fmla="*/ 3331956 w 645"/>
              <a:gd name="T65" fmla="*/ 124045 h 94"/>
              <a:gd name="T66" fmla="*/ 3446522 w 645"/>
              <a:gd name="T67" fmla="*/ 124045 h 94"/>
              <a:gd name="T68" fmla="*/ 3541993 w 645"/>
              <a:gd name="T69" fmla="*/ 124045 h 94"/>
              <a:gd name="T70" fmla="*/ 3647012 w 645"/>
              <a:gd name="T71" fmla="*/ 114503 h 94"/>
              <a:gd name="T72" fmla="*/ 3742484 w 645"/>
              <a:gd name="T73" fmla="*/ 95419 h 94"/>
              <a:gd name="T74" fmla="*/ 3847502 w 645"/>
              <a:gd name="T75" fmla="*/ 76335 h 94"/>
              <a:gd name="T76" fmla="*/ 3942974 w 645"/>
              <a:gd name="T77" fmla="*/ 38168 h 94"/>
              <a:gd name="T78" fmla="*/ 4047992 w 645"/>
              <a:gd name="T79" fmla="*/ 38168 h 94"/>
              <a:gd name="T80" fmla="*/ 4143464 w 645"/>
              <a:gd name="T81" fmla="*/ 19084 h 94"/>
              <a:gd name="T82" fmla="*/ 4258030 w 645"/>
              <a:gd name="T83" fmla="*/ 19084 h 94"/>
              <a:gd name="T84" fmla="*/ 4343954 w 645"/>
              <a:gd name="T85" fmla="*/ 19084 h 94"/>
              <a:gd name="T86" fmla="*/ 4458520 w 645"/>
              <a:gd name="T87" fmla="*/ 19084 h 94"/>
              <a:gd name="T88" fmla="*/ 4553991 w 645"/>
              <a:gd name="T89" fmla="*/ 19084 h 94"/>
              <a:gd name="T90" fmla="*/ 4659010 w 645"/>
              <a:gd name="T91" fmla="*/ 19084 h 94"/>
              <a:gd name="T92" fmla="*/ 4754482 w 645"/>
              <a:gd name="T93" fmla="*/ 19084 h 94"/>
              <a:gd name="T94" fmla="*/ 4859500 w 645"/>
              <a:gd name="T95" fmla="*/ 19084 h 94"/>
              <a:gd name="T96" fmla="*/ 4954972 w 645"/>
              <a:gd name="T97" fmla="*/ 19084 h 94"/>
              <a:gd name="T98" fmla="*/ 5069538 w 645"/>
              <a:gd name="T99" fmla="*/ 19084 h 94"/>
              <a:gd name="T100" fmla="*/ 5155462 w 645"/>
              <a:gd name="T101" fmla="*/ 19084 h 94"/>
              <a:gd name="T102" fmla="*/ 5270028 w 645"/>
              <a:gd name="T103" fmla="*/ 19084 h 94"/>
              <a:gd name="T104" fmla="*/ 5365499 w 645"/>
              <a:gd name="T105" fmla="*/ 19084 h 94"/>
              <a:gd name="T106" fmla="*/ 5470518 w 645"/>
              <a:gd name="T107" fmla="*/ 19084 h 94"/>
              <a:gd name="T108" fmla="*/ 5565990 w 645"/>
              <a:gd name="T109" fmla="*/ 0 h 94"/>
              <a:gd name="T110" fmla="*/ 5671008 w 645"/>
              <a:gd name="T111" fmla="*/ 0 h 94"/>
              <a:gd name="T112" fmla="*/ 5766480 w 645"/>
              <a:gd name="T113" fmla="*/ 0 h 94"/>
              <a:gd name="T114" fmla="*/ 5871498 w 645"/>
              <a:gd name="T115" fmla="*/ 0 h 94"/>
              <a:gd name="T116" fmla="*/ 5966970 w 645"/>
              <a:gd name="T117" fmla="*/ 0 h 94"/>
              <a:gd name="T118" fmla="*/ 6081536 w 645"/>
              <a:gd name="T119" fmla="*/ 0 h 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45"/>
              <a:gd name="T181" fmla="*/ 0 h 94"/>
              <a:gd name="T182" fmla="*/ 645 w 645"/>
              <a:gd name="T183" fmla="*/ 94 h 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45" h="94">
                <a:moveTo>
                  <a:pt x="0" y="94"/>
                </a:moveTo>
                <a:lnTo>
                  <a:pt x="2" y="94"/>
                </a:lnTo>
                <a:lnTo>
                  <a:pt x="2" y="92"/>
                </a:lnTo>
                <a:lnTo>
                  <a:pt x="3" y="92"/>
                </a:lnTo>
                <a:lnTo>
                  <a:pt x="3" y="87"/>
                </a:lnTo>
                <a:lnTo>
                  <a:pt x="5" y="87"/>
                </a:lnTo>
                <a:lnTo>
                  <a:pt x="5" y="74"/>
                </a:lnTo>
                <a:lnTo>
                  <a:pt x="7" y="74"/>
                </a:lnTo>
                <a:lnTo>
                  <a:pt x="7" y="71"/>
                </a:lnTo>
                <a:lnTo>
                  <a:pt x="8" y="71"/>
                </a:lnTo>
                <a:lnTo>
                  <a:pt x="8" y="67"/>
                </a:lnTo>
                <a:lnTo>
                  <a:pt x="10" y="67"/>
                </a:lnTo>
                <a:lnTo>
                  <a:pt x="10" y="66"/>
                </a:lnTo>
                <a:lnTo>
                  <a:pt x="11" y="66"/>
                </a:lnTo>
                <a:lnTo>
                  <a:pt x="11" y="64"/>
                </a:lnTo>
                <a:lnTo>
                  <a:pt x="13" y="64"/>
                </a:lnTo>
                <a:lnTo>
                  <a:pt x="13" y="62"/>
                </a:lnTo>
                <a:lnTo>
                  <a:pt x="15" y="62"/>
                </a:lnTo>
                <a:lnTo>
                  <a:pt x="15" y="58"/>
                </a:lnTo>
                <a:lnTo>
                  <a:pt x="16" y="58"/>
                </a:lnTo>
                <a:lnTo>
                  <a:pt x="16" y="55"/>
                </a:lnTo>
                <a:lnTo>
                  <a:pt x="18" y="55"/>
                </a:lnTo>
                <a:lnTo>
                  <a:pt x="20" y="55"/>
                </a:lnTo>
                <a:lnTo>
                  <a:pt x="21" y="55"/>
                </a:lnTo>
                <a:lnTo>
                  <a:pt x="21" y="50"/>
                </a:lnTo>
                <a:lnTo>
                  <a:pt x="23" y="50"/>
                </a:lnTo>
                <a:lnTo>
                  <a:pt x="24" y="50"/>
                </a:lnTo>
                <a:lnTo>
                  <a:pt x="24" y="46"/>
                </a:lnTo>
                <a:lnTo>
                  <a:pt x="26" y="46"/>
                </a:lnTo>
                <a:lnTo>
                  <a:pt x="26" y="44"/>
                </a:lnTo>
                <a:lnTo>
                  <a:pt x="28" y="44"/>
                </a:lnTo>
                <a:lnTo>
                  <a:pt x="29" y="44"/>
                </a:lnTo>
                <a:lnTo>
                  <a:pt x="29" y="42"/>
                </a:lnTo>
                <a:lnTo>
                  <a:pt x="31" y="42"/>
                </a:lnTo>
                <a:lnTo>
                  <a:pt x="31" y="41"/>
                </a:lnTo>
                <a:lnTo>
                  <a:pt x="33" y="41"/>
                </a:lnTo>
                <a:lnTo>
                  <a:pt x="34" y="41"/>
                </a:lnTo>
                <a:lnTo>
                  <a:pt x="34" y="39"/>
                </a:lnTo>
                <a:lnTo>
                  <a:pt x="36" y="39"/>
                </a:lnTo>
                <a:lnTo>
                  <a:pt x="38" y="39"/>
                </a:lnTo>
                <a:lnTo>
                  <a:pt x="39" y="39"/>
                </a:lnTo>
                <a:lnTo>
                  <a:pt x="41" y="39"/>
                </a:lnTo>
                <a:lnTo>
                  <a:pt x="41" y="37"/>
                </a:lnTo>
                <a:lnTo>
                  <a:pt x="42" y="37"/>
                </a:lnTo>
                <a:lnTo>
                  <a:pt x="42" y="35"/>
                </a:lnTo>
                <a:lnTo>
                  <a:pt x="44" y="35"/>
                </a:lnTo>
                <a:lnTo>
                  <a:pt x="46" y="35"/>
                </a:lnTo>
                <a:lnTo>
                  <a:pt x="47" y="35"/>
                </a:lnTo>
                <a:lnTo>
                  <a:pt x="49" y="35"/>
                </a:lnTo>
                <a:lnTo>
                  <a:pt x="49" y="33"/>
                </a:lnTo>
                <a:lnTo>
                  <a:pt x="51" y="33"/>
                </a:lnTo>
                <a:lnTo>
                  <a:pt x="52" y="33"/>
                </a:lnTo>
                <a:lnTo>
                  <a:pt x="54" y="33"/>
                </a:lnTo>
                <a:lnTo>
                  <a:pt x="56" y="33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0"/>
                </a:lnTo>
                <a:lnTo>
                  <a:pt x="62" y="30"/>
                </a:lnTo>
                <a:lnTo>
                  <a:pt x="64" y="30"/>
                </a:lnTo>
                <a:lnTo>
                  <a:pt x="65" y="30"/>
                </a:lnTo>
                <a:lnTo>
                  <a:pt x="67" y="30"/>
                </a:lnTo>
                <a:lnTo>
                  <a:pt x="69" y="30"/>
                </a:lnTo>
                <a:lnTo>
                  <a:pt x="70" y="30"/>
                </a:lnTo>
                <a:lnTo>
                  <a:pt x="72" y="30"/>
                </a:lnTo>
                <a:lnTo>
                  <a:pt x="73" y="30"/>
                </a:lnTo>
                <a:lnTo>
                  <a:pt x="75" y="30"/>
                </a:lnTo>
                <a:lnTo>
                  <a:pt x="77" y="30"/>
                </a:lnTo>
                <a:lnTo>
                  <a:pt x="78" y="30"/>
                </a:lnTo>
                <a:lnTo>
                  <a:pt x="80" y="30"/>
                </a:lnTo>
                <a:lnTo>
                  <a:pt x="82" y="30"/>
                </a:lnTo>
                <a:lnTo>
                  <a:pt x="83" y="30"/>
                </a:lnTo>
                <a:lnTo>
                  <a:pt x="85" y="30"/>
                </a:lnTo>
                <a:lnTo>
                  <a:pt x="87" y="30"/>
                </a:lnTo>
                <a:lnTo>
                  <a:pt x="88" y="30"/>
                </a:lnTo>
                <a:lnTo>
                  <a:pt x="90" y="30"/>
                </a:lnTo>
                <a:lnTo>
                  <a:pt x="91" y="30"/>
                </a:lnTo>
                <a:lnTo>
                  <a:pt x="93" y="30"/>
                </a:lnTo>
                <a:lnTo>
                  <a:pt x="95" y="30"/>
                </a:lnTo>
                <a:lnTo>
                  <a:pt x="96" y="30"/>
                </a:lnTo>
                <a:lnTo>
                  <a:pt x="98" y="30"/>
                </a:lnTo>
                <a:lnTo>
                  <a:pt x="100" y="30"/>
                </a:lnTo>
                <a:lnTo>
                  <a:pt x="101" y="30"/>
                </a:lnTo>
                <a:lnTo>
                  <a:pt x="103" y="30"/>
                </a:lnTo>
                <a:lnTo>
                  <a:pt x="104" y="30"/>
                </a:lnTo>
                <a:lnTo>
                  <a:pt x="106" y="30"/>
                </a:lnTo>
                <a:lnTo>
                  <a:pt x="108" y="30"/>
                </a:lnTo>
                <a:lnTo>
                  <a:pt x="109" y="30"/>
                </a:lnTo>
                <a:lnTo>
                  <a:pt x="111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30"/>
                </a:lnTo>
                <a:lnTo>
                  <a:pt x="118" y="30"/>
                </a:lnTo>
                <a:lnTo>
                  <a:pt x="119" y="30"/>
                </a:lnTo>
                <a:lnTo>
                  <a:pt x="121" y="30"/>
                </a:lnTo>
                <a:lnTo>
                  <a:pt x="122" y="30"/>
                </a:lnTo>
                <a:lnTo>
                  <a:pt x="124" y="30"/>
                </a:lnTo>
                <a:lnTo>
                  <a:pt x="126" y="30"/>
                </a:lnTo>
                <a:lnTo>
                  <a:pt x="126" y="26"/>
                </a:lnTo>
                <a:lnTo>
                  <a:pt x="127" y="26"/>
                </a:lnTo>
                <a:lnTo>
                  <a:pt x="129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6"/>
                </a:lnTo>
                <a:lnTo>
                  <a:pt x="135" y="26"/>
                </a:lnTo>
                <a:lnTo>
                  <a:pt x="137" y="26"/>
                </a:lnTo>
                <a:lnTo>
                  <a:pt x="139" y="26"/>
                </a:lnTo>
                <a:lnTo>
                  <a:pt x="140" y="26"/>
                </a:lnTo>
                <a:lnTo>
                  <a:pt x="142" y="26"/>
                </a:lnTo>
                <a:lnTo>
                  <a:pt x="144" y="26"/>
                </a:lnTo>
                <a:lnTo>
                  <a:pt x="145" y="26"/>
                </a:lnTo>
                <a:lnTo>
                  <a:pt x="147" y="26"/>
                </a:lnTo>
                <a:lnTo>
                  <a:pt x="149" y="26"/>
                </a:lnTo>
                <a:lnTo>
                  <a:pt x="150" y="26"/>
                </a:lnTo>
                <a:lnTo>
                  <a:pt x="152" y="26"/>
                </a:lnTo>
                <a:lnTo>
                  <a:pt x="153" y="26"/>
                </a:lnTo>
                <a:lnTo>
                  <a:pt x="155" y="26"/>
                </a:lnTo>
                <a:lnTo>
                  <a:pt x="157" y="26"/>
                </a:lnTo>
                <a:lnTo>
                  <a:pt x="158" y="26"/>
                </a:lnTo>
                <a:lnTo>
                  <a:pt x="160" y="26"/>
                </a:lnTo>
                <a:lnTo>
                  <a:pt x="162" y="26"/>
                </a:lnTo>
                <a:lnTo>
                  <a:pt x="162" y="24"/>
                </a:lnTo>
                <a:lnTo>
                  <a:pt x="163" y="24"/>
                </a:lnTo>
                <a:lnTo>
                  <a:pt x="165" y="24"/>
                </a:lnTo>
                <a:lnTo>
                  <a:pt x="167" y="24"/>
                </a:lnTo>
                <a:lnTo>
                  <a:pt x="168" y="24"/>
                </a:lnTo>
                <a:lnTo>
                  <a:pt x="170" y="24"/>
                </a:lnTo>
                <a:lnTo>
                  <a:pt x="170" y="23"/>
                </a:lnTo>
                <a:lnTo>
                  <a:pt x="171" y="23"/>
                </a:lnTo>
                <a:lnTo>
                  <a:pt x="173" y="23"/>
                </a:lnTo>
                <a:lnTo>
                  <a:pt x="175" y="23"/>
                </a:lnTo>
                <a:lnTo>
                  <a:pt x="176" y="23"/>
                </a:lnTo>
                <a:lnTo>
                  <a:pt x="178" y="23"/>
                </a:lnTo>
                <a:lnTo>
                  <a:pt x="180" y="23"/>
                </a:lnTo>
                <a:lnTo>
                  <a:pt x="181" y="23"/>
                </a:lnTo>
                <a:lnTo>
                  <a:pt x="183" y="23"/>
                </a:lnTo>
                <a:lnTo>
                  <a:pt x="184" y="23"/>
                </a:lnTo>
                <a:lnTo>
                  <a:pt x="186" y="23"/>
                </a:lnTo>
                <a:lnTo>
                  <a:pt x="188" y="23"/>
                </a:lnTo>
                <a:lnTo>
                  <a:pt x="189" y="23"/>
                </a:lnTo>
                <a:lnTo>
                  <a:pt x="191" y="23"/>
                </a:lnTo>
                <a:lnTo>
                  <a:pt x="193" y="23"/>
                </a:lnTo>
                <a:lnTo>
                  <a:pt x="194" y="23"/>
                </a:lnTo>
                <a:lnTo>
                  <a:pt x="194" y="21"/>
                </a:lnTo>
                <a:lnTo>
                  <a:pt x="196" y="21"/>
                </a:lnTo>
                <a:lnTo>
                  <a:pt x="198" y="21"/>
                </a:lnTo>
                <a:lnTo>
                  <a:pt x="198" y="19"/>
                </a:lnTo>
                <a:lnTo>
                  <a:pt x="199" y="19"/>
                </a:lnTo>
                <a:lnTo>
                  <a:pt x="201" y="19"/>
                </a:lnTo>
                <a:lnTo>
                  <a:pt x="201" y="17"/>
                </a:lnTo>
                <a:lnTo>
                  <a:pt x="202" y="17"/>
                </a:lnTo>
                <a:lnTo>
                  <a:pt x="204" y="17"/>
                </a:lnTo>
                <a:lnTo>
                  <a:pt x="206" y="17"/>
                </a:lnTo>
                <a:lnTo>
                  <a:pt x="207" y="17"/>
                </a:lnTo>
                <a:lnTo>
                  <a:pt x="209" y="17"/>
                </a:lnTo>
                <a:lnTo>
                  <a:pt x="211" y="17"/>
                </a:lnTo>
                <a:lnTo>
                  <a:pt x="212" y="17"/>
                </a:lnTo>
                <a:lnTo>
                  <a:pt x="214" y="17"/>
                </a:lnTo>
                <a:lnTo>
                  <a:pt x="215" y="17"/>
                </a:lnTo>
                <a:lnTo>
                  <a:pt x="215" y="15"/>
                </a:lnTo>
                <a:lnTo>
                  <a:pt x="217" y="15"/>
                </a:lnTo>
                <a:lnTo>
                  <a:pt x="219" y="15"/>
                </a:lnTo>
                <a:lnTo>
                  <a:pt x="220" y="15"/>
                </a:lnTo>
                <a:lnTo>
                  <a:pt x="222" y="15"/>
                </a:lnTo>
                <a:lnTo>
                  <a:pt x="224" y="15"/>
                </a:lnTo>
                <a:lnTo>
                  <a:pt x="225" y="15"/>
                </a:lnTo>
                <a:lnTo>
                  <a:pt x="227" y="15"/>
                </a:lnTo>
                <a:lnTo>
                  <a:pt x="229" y="15"/>
                </a:lnTo>
                <a:lnTo>
                  <a:pt x="230" y="15"/>
                </a:lnTo>
                <a:lnTo>
                  <a:pt x="232" y="15"/>
                </a:lnTo>
                <a:lnTo>
                  <a:pt x="233" y="15"/>
                </a:lnTo>
                <a:lnTo>
                  <a:pt x="235" y="15"/>
                </a:lnTo>
                <a:lnTo>
                  <a:pt x="237" y="15"/>
                </a:lnTo>
                <a:lnTo>
                  <a:pt x="238" y="15"/>
                </a:lnTo>
                <a:lnTo>
                  <a:pt x="240" y="15"/>
                </a:lnTo>
                <a:lnTo>
                  <a:pt x="242" y="15"/>
                </a:lnTo>
                <a:lnTo>
                  <a:pt x="243" y="15"/>
                </a:lnTo>
                <a:lnTo>
                  <a:pt x="245" y="15"/>
                </a:lnTo>
                <a:lnTo>
                  <a:pt x="247" y="15"/>
                </a:lnTo>
                <a:lnTo>
                  <a:pt x="248" y="15"/>
                </a:lnTo>
                <a:lnTo>
                  <a:pt x="250" y="15"/>
                </a:lnTo>
                <a:lnTo>
                  <a:pt x="251" y="15"/>
                </a:lnTo>
                <a:lnTo>
                  <a:pt x="253" y="15"/>
                </a:lnTo>
                <a:lnTo>
                  <a:pt x="255" y="15"/>
                </a:lnTo>
                <a:lnTo>
                  <a:pt x="256" y="15"/>
                </a:lnTo>
                <a:lnTo>
                  <a:pt x="258" y="15"/>
                </a:lnTo>
                <a:lnTo>
                  <a:pt x="260" y="15"/>
                </a:lnTo>
                <a:lnTo>
                  <a:pt x="261" y="15"/>
                </a:lnTo>
                <a:lnTo>
                  <a:pt x="263" y="15"/>
                </a:lnTo>
                <a:lnTo>
                  <a:pt x="264" y="15"/>
                </a:lnTo>
                <a:lnTo>
                  <a:pt x="266" y="15"/>
                </a:lnTo>
                <a:lnTo>
                  <a:pt x="268" y="15"/>
                </a:lnTo>
                <a:lnTo>
                  <a:pt x="269" y="15"/>
                </a:lnTo>
                <a:lnTo>
                  <a:pt x="271" y="15"/>
                </a:lnTo>
                <a:lnTo>
                  <a:pt x="273" y="15"/>
                </a:lnTo>
                <a:lnTo>
                  <a:pt x="274" y="15"/>
                </a:lnTo>
                <a:lnTo>
                  <a:pt x="276" y="15"/>
                </a:lnTo>
                <a:lnTo>
                  <a:pt x="278" y="15"/>
                </a:lnTo>
                <a:lnTo>
                  <a:pt x="279" y="15"/>
                </a:lnTo>
                <a:lnTo>
                  <a:pt x="281" y="15"/>
                </a:lnTo>
                <a:lnTo>
                  <a:pt x="282" y="15"/>
                </a:lnTo>
                <a:lnTo>
                  <a:pt x="284" y="15"/>
                </a:lnTo>
                <a:lnTo>
                  <a:pt x="286" y="15"/>
                </a:lnTo>
                <a:lnTo>
                  <a:pt x="287" y="15"/>
                </a:lnTo>
                <a:lnTo>
                  <a:pt x="289" y="15"/>
                </a:lnTo>
                <a:lnTo>
                  <a:pt x="291" y="15"/>
                </a:lnTo>
                <a:lnTo>
                  <a:pt x="292" y="15"/>
                </a:lnTo>
                <a:lnTo>
                  <a:pt x="294" y="15"/>
                </a:lnTo>
                <a:lnTo>
                  <a:pt x="295" y="15"/>
                </a:lnTo>
                <a:lnTo>
                  <a:pt x="297" y="15"/>
                </a:lnTo>
                <a:lnTo>
                  <a:pt x="299" y="15"/>
                </a:lnTo>
                <a:lnTo>
                  <a:pt x="300" y="15"/>
                </a:lnTo>
                <a:lnTo>
                  <a:pt x="302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7" y="13"/>
                </a:lnTo>
                <a:lnTo>
                  <a:pt x="309" y="13"/>
                </a:lnTo>
                <a:lnTo>
                  <a:pt x="310" y="13"/>
                </a:lnTo>
                <a:lnTo>
                  <a:pt x="312" y="13"/>
                </a:lnTo>
                <a:lnTo>
                  <a:pt x="313" y="13"/>
                </a:lnTo>
                <a:lnTo>
                  <a:pt x="315" y="13"/>
                </a:lnTo>
                <a:lnTo>
                  <a:pt x="317" y="13"/>
                </a:lnTo>
                <a:lnTo>
                  <a:pt x="318" y="13"/>
                </a:lnTo>
                <a:lnTo>
                  <a:pt x="320" y="13"/>
                </a:lnTo>
                <a:lnTo>
                  <a:pt x="322" y="13"/>
                </a:lnTo>
                <a:lnTo>
                  <a:pt x="323" y="13"/>
                </a:lnTo>
                <a:lnTo>
                  <a:pt x="325" y="13"/>
                </a:lnTo>
                <a:lnTo>
                  <a:pt x="327" y="13"/>
                </a:lnTo>
                <a:lnTo>
                  <a:pt x="328" y="13"/>
                </a:lnTo>
                <a:lnTo>
                  <a:pt x="330" y="13"/>
                </a:lnTo>
                <a:lnTo>
                  <a:pt x="331" y="13"/>
                </a:lnTo>
                <a:lnTo>
                  <a:pt x="333" y="13"/>
                </a:lnTo>
                <a:lnTo>
                  <a:pt x="335" y="13"/>
                </a:lnTo>
                <a:lnTo>
                  <a:pt x="336" y="13"/>
                </a:lnTo>
                <a:lnTo>
                  <a:pt x="338" y="13"/>
                </a:lnTo>
                <a:lnTo>
                  <a:pt x="340" y="13"/>
                </a:lnTo>
                <a:lnTo>
                  <a:pt x="341" y="13"/>
                </a:lnTo>
                <a:lnTo>
                  <a:pt x="343" y="13"/>
                </a:lnTo>
                <a:lnTo>
                  <a:pt x="344" y="13"/>
                </a:lnTo>
                <a:lnTo>
                  <a:pt x="346" y="13"/>
                </a:lnTo>
                <a:lnTo>
                  <a:pt x="348" y="13"/>
                </a:lnTo>
                <a:lnTo>
                  <a:pt x="349" y="13"/>
                </a:lnTo>
                <a:lnTo>
                  <a:pt x="351" y="13"/>
                </a:lnTo>
                <a:lnTo>
                  <a:pt x="353" y="13"/>
                </a:lnTo>
                <a:lnTo>
                  <a:pt x="354" y="13"/>
                </a:lnTo>
                <a:lnTo>
                  <a:pt x="356" y="13"/>
                </a:lnTo>
                <a:lnTo>
                  <a:pt x="358" y="13"/>
                </a:lnTo>
                <a:lnTo>
                  <a:pt x="359" y="13"/>
                </a:lnTo>
                <a:lnTo>
                  <a:pt x="361" y="13"/>
                </a:lnTo>
                <a:lnTo>
                  <a:pt x="362" y="13"/>
                </a:lnTo>
                <a:lnTo>
                  <a:pt x="364" y="13"/>
                </a:lnTo>
                <a:lnTo>
                  <a:pt x="366" y="13"/>
                </a:lnTo>
                <a:lnTo>
                  <a:pt x="367" y="13"/>
                </a:lnTo>
                <a:lnTo>
                  <a:pt x="369" y="13"/>
                </a:lnTo>
                <a:lnTo>
                  <a:pt x="371" y="13"/>
                </a:lnTo>
                <a:lnTo>
                  <a:pt x="372" y="13"/>
                </a:lnTo>
                <a:lnTo>
                  <a:pt x="374" y="13"/>
                </a:lnTo>
                <a:lnTo>
                  <a:pt x="374" y="12"/>
                </a:lnTo>
                <a:lnTo>
                  <a:pt x="375" y="12"/>
                </a:lnTo>
                <a:lnTo>
                  <a:pt x="377" y="12"/>
                </a:lnTo>
                <a:lnTo>
                  <a:pt x="379" y="12"/>
                </a:lnTo>
                <a:lnTo>
                  <a:pt x="380" y="12"/>
                </a:lnTo>
                <a:lnTo>
                  <a:pt x="382" y="12"/>
                </a:lnTo>
                <a:lnTo>
                  <a:pt x="384" y="12"/>
                </a:lnTo>
                <a:lnTo>
                  <a:pt x="385" y="12"/>
                </a:lnTo>
                <a:lnTo>
                  <a:pt x="387" y="12"/>
                </a:lnTo>
                <a:lnTo>
                  <a:pt x="387" y="10"/>
                </a:lnTo>
                <a:lnTo>
                  <a:pt x="389" y="10"/>
                </a:lnTo>
                <a:lnTo>
                  <a:pt x="390" y="10"/>
                </a:lnTo>
                <a:lnTo>
                  <a:pt x="392" y="10"/>
                </a:lnTo>
                <a:lnTo>
                  <a:pt x="393" y="10"/>
                </a:lnTo>
                <a:lnTo>
                  <a:pt x="393" y="8"/>
                </a:lnTo>
                <a:lnTo>
                  <a:pt x="395" y="8"/>
                </a:lnTo>
                <a:lnTo>
                  <a:pt x="397" y="8"/>
                </a:lnTo>
                <a:lnTo>
                  <a:pt x="398" y="8"/>
                </a:lnTo>
                <a:lnTo>
                  <a:pt x="400" y="8"/>
                </a:lnTo>
                <a:lnTo>
                  <a:pt x="402" y="8"/>
                </a:lnTo>
                <a:lnTo>
                  <a:pt x="403" y="8"/>
                </a:lnTo>
                <a:lnTo>
                  <a:pt x="405" y="8"/>
                </a:lnTo>
                <a:lnTo>
                  <a:pt x="405" y="6"/>
                </a:lnTo>
                <a:lnTo>
                  <a:pt x="406" y="6"/>
                </a:lnTo>
                <a:lnTo>
                  <a:pt x="408" y="6"/>
                </a:lnTo>
                <a:lnTo>
                  <a:pt x="410" y="6"/>
                </a:lnTo>
                <a:lnTo>
                  <a:pt x="411" y="6"/>
                </a:lnTo>
                <a:lnTo>
                  <a:pt x="413" y="6"/>
                </a:lnTo>
                <a:lnTo>
                  <a:pt x="413" y="4"/>
                </a:lnTo>
                <a:lnTo>
                  <a:pt x="415" y="4"/>
                </a:lnTo>
                <a:lnTo>
                  <a:pt x="416" y="4"/>
                </a:lnTo>
                <a:lnTo>
                  <a:pt x="418" y="4"/>
                </a:lnTo>
                <a:lnTo>
                  <a:pt x="420" y="4"/>
                </a:lnTo>
                <a:lnTo>
                  <a:pt x="421" y="4"/>
                </a:lnTo>
                <a:lnTo>
                  <a:pt x="423" y="4"/>
                </a:lnTo>
                <a:lnTo>
                  <a:pt x="424" y="4"/>
                </a:lnTo>
                <a:lnTo>
                  <a:pt x="426" y="4"/>
                </a:lnTo>
                <a:lnTo>
                  <a:pt x="428" y="4"/>
                </a:lnTo>
                <a:lnTo>
                  <a:pt x="428" y="2"/>
                </a:lnTo>
                <a:lnTo>
                  <a:pt x="429" y="2"/>
                </a:lnTo>
                <a:lnTo>
                  <a:pt x="431" y="2"/>
                </a:lnTo>
                <a:lnTo>
                  <a:pt x="433" y="2"/>
                </a:lnTo>
                <a:lnTo>
                  <a:pt x="434" y="2"/>
                </a:lnTo>
                <a:lnTo>
                  <a:pt x="436" y="2"/>
                </a:lnTo>
                <a:lnTo>
                  <a:pt x="438" y="2"/>
                </a:lnTo>
                <a:lnTo>
                  <a:pt x="439" y="2"/>
                </a:lnTo>
                <a:lnTo>
                  <a:pt x="441" y="2"/>
                </a:lnTo>
                <a:lnTo>
                  <a:pt x="442" y="2"/>
                </a:lnTo>
                <a:lnTo>
                  <a:pt x="444" y="2"/>
                </a:lnTo>
                <a:lnTo>
                  <a:pt x="446" y="2"/>
                </a:lnTo>
                <a:lnTo>
                  <a:pt x="447" y="2"/>
                </a:lnTo>
                <a:lnTo>
                  <a:pt x="449" y="2"/>
                </a:lnTo>
                <a:lnTo>
                  <a:pt x="451" y="2"/>
                </a:lnTo>
                <a:lnTo>
                  <a:pt x="452" y="2"/>
                </a:lnTo>
                <a:lnTo>
                  <a:pt x="454" y="2"/>
                </a:lnTo>
                <a:lnTo>
                  <a:pt x="455" y="2"/>
                </a:lnTo>
                <a:lnTo>
                  <a:pt x="457" y="2"/>
                </a:lnTo>
                <a:lnTo>
                  <a:pt x="459" y="2"/>
                </a:lnTo>
                <a:lnTo>
                  <a:pt x="460" y="2"/>
                </a:lnTo>
                <a:lnTo>
                  <a:pt x="462" y="2"/>
                </a:lnTo>
                <a:lnTo>
                  <a:pt x="464" y="2"/>
                </a:lnTo>
                <a:lnTo>
                  <a:pt x="465" y="2"/>
                </a:lnTo>
                <a:lnTo>
                  <a:pt x="467" y="2"/>
                </a:lnTo>
                <a:lnTo>
                  <a:pt x="469" y="2"/>
                </a:lnTo>
                <a:lnTo>
                  <a:pt x="470" y="2"/>
                </a:lnTo>
                <a:lnTo>
                  <a:pt x="472" y="2"/>
                </a:lnTo>
                <a:lnTo>
                  <a:pt x="473" y="2"/>
                </a:lnTo>
                <a:lnTo>
                  <a:pt x="475" y="2"/>
                </a:lnTo>
                <a:lnTo>
                  <a:pt x="477" y="2"/>
                </a:lnTo>
                <a:lnTo>
                  <a:pt x="478" y="2"/>
                </a:lnTo>
                <a:lnTo>
                  <a:pt x="480" y="2"/>
                </a:lnTo>
                <a:lnTo>
                  <a:pt x="482" y="2"/>
                </a:lnTo>
                <a:lnTo>
                  <a:pt x="483" y="2"/>
                </a:lnTo>
                <a:lnTo>
                  <a:pt x="485" y="2"/>
                </a:lnTo>
                <a:lnTo>
                  <a:pt x="486" y="2"/>
                </a:lnTo>
                <a:lnTo>
                  <a:pt x="488" y="2"/>
                </a:lnTo>
                <a:lnTo>
                  <a:pt x="490" y="2"/>
                </a:lnTo>
                <a:lnTo>
                  <a:pt x="491" y="2"/>
                </a:lnTo>
                <a:lnTo>
                  <a:pt x="493" y="2"/>
                </a:lnTo>
                <a:lnTo>
                  <a:pt x="495" y="2"/>
                </a:lnTo>
                <a:lnTo>
                  <a:pt x="496" y="2"/>
                </a:lnTo>
                <a:lnTo>
                  <a:pt x="498" y="2"/>
                </a:lnTo>
                <a:lnTo>
                  <a:pt x="500" y="2"/>
                </a:lnTo>
                <a:lnTo>
                  <a:pt x="501" y="2"/>
                </a:lnTo>
                <a:lnTo>
                  <a:pt x="503" y="2"/>
                </a:lnTo>
                <a:lnTo>
                  <a:pt x="504" y="2"/>
                </a:lnTo>
                <a:lnTo>
                  <a:pt x="506" y="2"/>
                </a:lnTo>
                <a:lnTo>
                  <a:pt x="508" y="2"/>
                </a:lnTo>
                <a:lnTo>
                  <a:pt x="509" y="2"/>
                </a:lnTo>
                <a:lnTo>
                  <a:pt x="511" y="2"/>
                </a:lnTo>
                <a:lnTo>
                  <a:pt x="513" y="2"/>
                </a:lnTo>
                <a:lnTo>
                  <a:pt x="514" y="2"/>
                </a:lnTo>
                <a:lnTo>
                  <a:pt x="516" y="2"/>
                </a:lnTo>
                <a:lnTo>
                  <a:pt x="518" y="2"/>
                </a:lnTo>
                <a:lnTo>
                  <a:pt x="519" y="2"/>
                </a:lnTo>
                <a:lnTo>
                  <a:pt x="521" y="2"/>
                </a:lnTo>
                <a:lnTo>
                  <a:pt x="522" y="2"/>
                </a:lnTo>
                <a:lnTo>
                  <a:pt x="524" y="2"/>
                </a:lnTo>
                <a:lnTo>
                  <a:pt x="526" y="2"/>
                </a:lnTo>
                <a:lnTo>
                  <a:pt x="527" y="2"/>
                </a:lnTo>
                <a:lnTo>
                  <a:pt x="529" y="2"/>
                </a:lnTo>
                <a:lnTo>
                  <a:pt x="531" y="2"/>
                </a:lnTo>
                <a:lnTo>
                  <a:pt x="532" y="2"/>
                </a:lnTo>
                <a:lnTo>
                  <a:pt x="534" y="2"/>
                </a:lnTo>
                <a:lnTo>
                  <a:pt x="535" y="2"/>
                </a:lnTo>
                <a:lnTo>
                  <a:pt x="537" y="2"/>
                </a:lnTo>
                <a:lnTo>
                  <a:pt x="539" y="2"/>
                </a:lnTo>
                <a:lnTo>
                  <a:pt x="540" y="2"/>
                </a:lnTo>
                <a:lnTo>
                  <a:pt x="542" y="2"/>
                </a:lnTo>
                <a:lnTo>
                  <a:pt x="544" y="2"/>
                </a:lnTo>
                <a:lnTo>
                  <a:pt x="545" y="2"/>
                </a:lnTo>
                <a:lnTo>
                  <a:pt x="547" y="2"/>
                </a:lnTo>
                <a:lnTo>
                  <a:pt x="549" y="2"/>
                </a:lnTo>
                <a:lnTo>
                  <a:pt x="550" y="2"/>
                </a:lnTo>
                <a:lnTo>
                  <a:pt x="552" y="2"/>
                </a:lnTo>
                <a:lnTo>
                  <a:pt x="553" y="2"/>
                </a:lnTo>
                <a:lnTo>
                  <a:pt x="555" y="2"/>
                </a:lnTo>
                <a:lnTo>
                  <a:pt x="557" y="2"/>
                </a:lnTo>
                <a:lnTo>
                  <a:pt x="558" y="2"/>
                </a:lnTo>
                <a:lnTo>
                  <a:pt x="560" y="2"/>
                </a:lnTo>
                <a:lnTo>
                  <a:pt x="562" y="2"/>
                </a:lnTo>
                <a:lnTo>
                  <a:pt x="563" y="2"/>
                </a:lnTo>
                <a:lnTo>
                  <a:pt x="565" y="2"/>
                </a:lnTo>
                <a:lnTo>
                  <a:pt x="566" y="2"/>
                </a:lnTo>
                <a:lnTo>
                  <a:pt x="568" y="2"/>
                </a:lnTo>
                <a:lnTo>
                  <a:pt x="570" y="2"/>
                </a:lnTo>
                <a:lnTo>
                  <a:pt x="571" y="2"/>
                </a:lnTo>
                <a:lnTo>
                  <a:pt x="573" y="2"/>
                </a:lnTo>
                <a:lnTo>
                  <a:pt x="575" y="2"/>
                </a:lnTo>
                <a:lnTo>
                  <a:pt x="576" y="2"/>
                </a:lnTo>
                <a:lnTo>
                  <a:pt x="576" y="0"/>
                </a:lnTo>
                <a:lnTo>
                  <a:pt x="578" y="0"/>
                </a:lnTo>
                <a:lnTo>
                  <a:pt x="580" y="0"/>
                </a:lnTo>
                <a:lnTo>
                  <a:pt x="581" y="0"/>
                </a:lnTo>
                <a:lnTo>
                  <a:pt x="583" y="0"/>
                </a:lnTo>
                <a:lnTo>
                  <a:pt x="584" y="0"/>
                </a:lnTo>
                <a:lnTo>
                  <a:pt x="586" y="0"/>
                </a:lnTo>
                <a:lnTo>
                  <a:pt x="588" y="0"/>
                </a:lnTo>
                <a:lnTo>
                  <a:pt x="589" y="0"/>
                </a:lnTo>
                <a:lnTo>
                  <a:pt x="591" y="0"/>
                </a:lnTo>
                <a:lnTo>
                  <a:pt x="593" y="0"/>
                </a:lnTo>
                <a:lnTo>
                  <a:pt x="594" y="0"/>
                </a:lnTo>
                <a:lnTo>
                  <a:pt x="596" y="0"/>
                </a:lnTo>
                <a:lnTo>
                  <a:pt x="597" y="0"/>
                </a:lnTo>
                <a:lnTo>
                  <a:pt x="599" y="0"/>
                </a:lnTo>
                <a:lnTo>
                  <a:pt x="601" y="0"/>
                </a:lnTo>
                <a:lnTo>
                  <a:pt x="602" y="0"/>
                </a:lnTo>
                <a:lnTo>
                  <a:pt x="604" y="0"/>
                </a:lnTo>
                <a:lnTo>
                  <a:pt x="606" y="0"/>
                </a:lnTo>
                <a:lnTo>
                  <a:pt x="607" y="0"/>
                </a:lnTo>
                <a:lnTo>
                  <a:pt x="609" y="0"/>
                </a:lnTo>
                <a:lnTo>
                  <a:pt x="611" y="0"/>
                </a:lnTo>
                <a:lnTo>
                  <a:pt x="612" y="0"/>
                </a:lnTo>
                <a:lnTo>
                  <a:pt x="614" y="0"/>
                </a:lnTo>
                <a:lnTo>
                  <a:pt x="615" y="0"/>
                </a:lnTo>
                <a:lnTo>
                  <a:pt x="617" y="0"/>
                </a:lnTo>
                <a:lnTo>
                  <a:pt x="619" y="0"/>
                </a:lnTo>
                <a:lnTo>
                  <a:pt x="620" y="0"/>
                </a:lnTo>
                <a:lnTo>
                  <a:pt x="622" y="0"/>
                </a:lnTo>
                <a:lnTo>
                  <a:pt x="624" y="0"/>
                </a:lnTo>
                <a:lnTo>
                  <a:pt x="625" y="0"/>
                </a:lnTo>
                <a:lnTo>
                  <a:pt x="627" y="0"/>
                </a:lnTo>
                <a:lnTo>
                  <a:pt x="629" y="0"/>
                </a:lnTo>
                <a:lnTo>
                  <a:pt x="630" y="0"/>
                </a:lnTo>
                <a:lnTo>
                  <a:pt x="632" y="0"/>
                </a:lnTo>
                <a:lnTo>
                  <a:pt x="633" y="0"/>
                </a:lnTo>
                <a:lnTo>
                  <a:pt x="635" y="0"/>
                </a:lnTo>
                <a:lnTo>
                  <a:pt x="637" y="0"/>
                </a:lnTo>
                <a:lnTo>
                  <a:pt x="638" y="0"/>
                </a:lnTo>
                <a:lnTo>
                  <a:pt x="640" y="0"/>
                </a:lnTo>
                <a:lnTo>
                  <a:pt x="642" y="0"/>
                </a:lnTo>
                <a:lnTo>
                  <a:pt x="643" y="0"/>
                </a:lnTo>
                <a:lnTo>
                  <a:pt x="645" y="0"/>
                </a:lnTo>
              </a:path>
            </a:pathLst>
          </a:custGeom>
          <a:noFill/>
          <a:ln w="38100">
            <a:solidFill>
              <a:srgbClr val="3366CC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nl-NL" sz="2400">
              <a:solidFill>
                <a:srgbClr val="000000"/>
              </a:solidFill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962041" name="Freeform 57"/>
          <p:cNvSpPr>
            <a:spLocks/>
          </p:cNvSpPr>
          <p:nvPr/>
        </p:nvSpPr>
        <p:spPr bwMode="auto">
          <a:xfrm>
            <a:off x="1536700" y="2582863"/>
            <a:ext cx="6157913" cy="2997200"/>
          </a:xfrm>
          <a:custGeom>
            <a:avLst/>
            <a:gdLst>
              <a:gd name="T0" fmla="*/ 95472 w 645"/>
              <a:gd name="T1" fmla="*/ 2119039 h 314"/>
              <a:gd name="T2" fmla="*/ 200490 w 645"/>
              <a:gd name="T3" fmla="*/ 1565417 h 314"/>
              <a:gd name="T4" fmla="*/ 295962 w 645"/>
              <a:gd name="T5" fmla="*/ 1450874 h 314"/>
              <a:gd name="T6" fmla="*/ 400980 w 645"/>
              <a:gd name="T7" fmla="*/ 1450874 h 314"/>
              <a:gd name="T8" fmla="*/ 496452 w 645"/>
              <a:gd name="T9" fmla="*/ 1345876 h 314"/>
              <a:gd name="T10" fmla="*/ 611018 w 645"/>
              <a:gd name="T11" fmla="*/ 1231334 h 314"/>
              <a:gd name="T12" fmla="*/ 696942 w 645"/>
              <a:gd name="T13" fmla="*/ 1116791 h 314"/>
              <a:gd name="T14" fmla="*/ 811508 w 645"/>
              <a:gd name="T15" fmla="*/ 1116791 h 314"/>
              <a:gd name="T16" fmla="*/ 906979 w 645"/>
              <a:gd name="T17" fmla="*/ 1116791 h 314"/>
              <a:gd name="T18" fmla="*/ 1011998 w 645"/>
              <a:gd name="T19" fmla="*/ 1116791 h 314"/>
              <a:gd name="T20" fmla="*/ 1107470 w 645"/>
              <a:gd name="T21" fmla="*/ 1116791 h 314"/>
              <a:gd name="T22" fmla="*/ 1212488 w 645"/>
              <a:gd name="T23" fmla="*/ 1116791 h 314"/>
              <a:gd name="T24" fmla="*/ 1307960 w 645"/>
              <a:gd name="T25" fmla="*/ 1116791 h 314"/>
              <a:gd name="T26" fmla="*/ 1422526 w 645"/>
              <a:gd name="T27" fmla="*/ 1116791 h 314"/>
              <a:gd name="T28" fmla="*/ 1508450 w 645"/>
              <a:gd name="T29" fmla="*/ 1116791 h 314"/>
              <a:gd name="T30" fmla="*/ 1623016 w 645"/>
              <a:gd name="T31" fmla="*/ 1116791 h 314"/>
              <a:gd name="T32" fmla="*/ 1718487 w 645"/>
              <a:gd name="T33" fmla="*/ 1116791 h 314"/>
              <a:gd name="T34" fmla="*/ 1823506 w 645"/>
              <a:gd name="T35" fmla="*/ 1116791 h 314"/>
              <a:gd name="T36" fmla="*/ 1918978 w 645"/>
              <a:gd name="T37" fmla="*/ 1116791 h 314"/>
              <a:gd name="T38" fmla="*/ 2023996 w 645"/>
              <a:gd name="T39" fmla="*/ 992703 h 314"/>
              <a:gd name="T40" fmla="*/ 2119468 w 645"/>
              <a:gd name="T41" fmla="*/ 878161 h 314"/>
              <a:gd name="T42" fmla="*/ 2224486 w 645"/>
              <a:gd name="T43" fmla="*/ 763618 h 314"/>
              <a:gd name="T44" fmla="*/ 2319958 w 645"/>
              <a:gd name="T45" fmla="*/ 763618 h 314"/>
              <a:gd name="T46" fmla="*/ 2434524 w 645"/>
              <a:gd name="T47" fmla="*/ 763618 h 314"/>
              <a:gd name="T48" fmla="*/ 2520448 w 645"/>
              <a:gd name="T49" fmla="*/ 763618 h 314"/>
              <a:gd name="T50" fmla="*/ 2635014 w 645"/>
              <a:gd name="T51" fmla="*/ 763618 h 314"/>
              <a:gd name="T52" fmla="*/ 2730485 w 645"/>
              <a:gd name="T53" fmla="*/ 763618 h 314"/>
              <a:gd name="T54" fmla="*/ 2835504 w 645"/>
              <a:gd name="T55" fmla="*/ 763618 h 314"/>
              <a:gd name="T56" fmla="*/ 2930976 w 645"/>
              <a:gd name="T57" fmla="*/ 763618 h 314"/>
              <a:gd name="T58" fmla="*/ 3035994 w 645"/>
              <a:gd name="T59" fmla="*/ 763618 h 314"/>
              <a:gd name="T60" fmla="*/ 3131466 w 645"/>
              <a:gd name="T61" fmla="*/ 763618 h 314"/>
              <a:gd name="T62" fmla="*/ 3246032 w 645"/>
              <a:gd name="T63" fmla="*/ 763618 h 314"/>
              <a:gd name="T64" fmla="*/ 3331956 w 645"/>
              <a:gd name="T65" fmla="*/ 639530 h 314"/>
              <a:gd name="T66" fmla="*/ 3446522 w 645"/>
              <a:gd name="T67" fmla="*/ 524987 h 314"/>
              <a:gd name="T68" fmla="*/ 3541993 w 645"/>
              <a:gd name="T69" fmla="*/ 400899 h 314"/>
              <a:gd name="T70" fmla="*/ 3647012 w 645"/>
              <a:gd name="T71" fmla="*/ 286357 h 314"/>
              <a:gd name="T72" fmla="*/ 3742484 w 645"/>
              <a:gd name="T73" fmla="*/ 286357 h 314"/>
              <a:gd name="T74" fmla="*/ 3847502 w 645"/>
              <a:gd name="T75" fmla="*/ 286357 h 314"/>
              <a:gd name="T76" fmla="*/ 3942974 w 645"/>
              <a:gd name="T77" fmla="*/ 286357 h 314"/>
              <a:gd name="T78" fmla="*/ 4047992 w 645"/>
              <a:gd name="T79" fmla="*/ 286357 h 314"/>
              <a:gd name="T80" fmla="*/ 4143464 w 645"/>
              <a:gd name="T81" fmla="*/ 286357 h 314"/>
              <a:gd name="T82" fmla="*/ 4258030 w 645"/>
              <a:gd name="T83" fmla="*/ 286357 h 314"/>
              <a:gd name="T84" fmla="*/ 4343954 w 645"/>
              <a:gd name="T85" fmla="*/ 286357 h 314"/>
              <a:gd name="T86" fmla="*/ 4458520 w 645"/>
              <a:gd name="T87" fmla="*/ 286357 h 314"/>
              <a:gd name="T88" fmla="*/ 4553991 w 645"/>
              <a:gd name="T89" fmla="*/ 286357 h 314"/>
              <a:gd name="T90" fmla="*/ 4659010 w 645"/>
              <a:gd name="T91" fmla="*/ 286357 h 314"/>
              <a:gd name="T92" fmla="*/ 4754482 w 645"/>
              <a:gd name="T93" fmla="*/ 286357 h 314"/>
              <a:gd name="T94" fmla="*/ 4859500 w 645"/>
              <a:gd name="T95" fmla="*/ 286357 h 314"/>
              <a:gd name="T96" fmla="*/ 4954972 w 645"/>
              <a:gd name="T97" fmla="*/ 286357 h 314"/>
              <a:gd name="T98" fmla="*/ 5069538 w 645"/>
              <a:gd name="T99" fmla="*/ 286357 h 314"/>
              <a:gd name="T100" fmla="*/ 5155462 w 645"/>
              <a:gd name="T101" fmla="*/ 286357 h 314"/>
              <a:gd name="T102" fmla="*/ 5270028 w 645"/>
              <a:gd name="T103" fmla="*/ 286357 h 314"/>
              <a:gd name="T104" fmla="*/ 5365499 w 645"/>
              <a:gd name="T105" fmla="*/ 286357 h 314"/>
              <a:gd name="T106" fmla="*/ 5470518 w 645"/>
              <a:gd name="T107" fmla="*/ 286357 h 314"/>
              <a:gd name="T108" fmla="*/ 5565990 w 645"/>
              <a:gd name="T109" fmla="*/ 286357 h 314"/>
              <a:gd name="T110" fmla="*/ 5671008 w 645"/>
              <a:gd name="T111" fmla="*/ 286357 h 314"/>
              <a:gd name="T112" fmla="*/ 5766480 w 645"/>
              <a:gd name="T113" fmla="*/ 286357 h 314"/>
              <a:gd name="T114" fmla="*/ 5871498 w 645"/>
              <a:gd name="T115" fmla="*/ 0 h 314"/>
              <a:gd name="T116" fmla="*/ 5966970 w 645"/>
              <a:gd name="T117" fmla="*/ 0 h 314"/>
              <a:gd name="T118" fmla="*/ 6081536 w 645"/>
              <a:gd name="T119" fmla="*/ 0 h 31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45"/>
              <a:gd name="T181" fmla="*/ 0 h 314"/>
              <a:gd name="T182" fmla="*/ 645 w 645"/>
              <a:gd name="T183" fmla="*/ 314 h 31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45" h="314">
                <a:moveTo>
                  <a:pt x="0" y="314"/>
                </a:moveTo>
                <a:lnTo>
                  <a:pt x="2" y="314"/>
                </a:lnTo>
                <a:lnTo>
                  <a:pt x="3" y="314"/>
                </a:lnTo>
                <a:lnTo>
                  <a:pt x="3" y="302"/>
                </a:lnTo>
                <a:lnTo>
                  <a:pt x="5" y="302"/>
                </a:lnTo>
                <a:lnTo>
                  <a:pt x="5" y="279"/>
                </a:lnTo>
                <a:lnTo>
                  <a:pt x="7" y="279"/>
                </a:lnTo>
                <a:lnTo>
                  <a:pt x="7" y="268"/>
                </a:lnTo>
                <a:lnTo>
                  <a:pt x="8" y="268"/>
                </a:lnTo>
                <a:lnTo>
                  <a:pt x="8" y="245"/>
                </a:lnTo>
                <a:lnTo>
                  <a:pt x="10" y="245"/>
                </a:lnTo>
                <a:lnTo>
                  <a:pt x="10" y="222"/>
                </a:lnTo>
                <a:lnTo>
                  <a:pt x="11" y="222"/>
                </a:lnTo>
                <a:lnTo>
                  <a:pt x="13" y="222"/>
                </a:lnTo>
                <a:lnTo>
                  <a:pt x="15" y="222"/>
                </a:lnTo>
                <a:lnTo>
                  <a:pt x="16" y="222"/>
                </a:lnTo>
                <a:lnTo>
                  <a:pt x="16" y="187"/>
                </a:lnTo>
                <a:lnTo>
                  <a:pt x="18" y="187"/>
                </a:lnTo>
                <a:lnTo>
                  <a:pt x="18" y="164"/>
                </a:lnTo>
                <a:lnTo>
                  <a:pt x="20" y="164"/>
                </a:lnTo>
                <a:lnTo>
                  <a:pt x="21" y="164"/>
                </a:lnTo>
                <a:lnTo>
                  <a:pt x="23" y="164"/>
                </a:lnTo>
                <a:lnTo>
                  <a:pt x="24" y="164"/>
                </a:lnTo>
                <a:lnTo>
                  <a:pt x="24" y="152"/>
                </a:lnTo>
                <a:lnTo>
                  <a:pt x="26" y="152"/>
                </a:lnTo>
                <a:lnTo>
                  <a:pt x="28" y="152"/>
                </a:lnTo>
                <a:lnTo>
                  <a:pt x="29" y="152"/>
                </a:lnTo>
                <a:lnTo>
                  <a:pt x="31" y="152"/>
                </a:lnTo>
                <a:lnTo>
                  <a:pt x="33" y="152"/>
                </a:lnTo>
                <a:lnTo>
                  <a:pt x="34" y="152"/>
                </a:lnTo>
                <a:lnTo>
                  <a:pt x="36" y="152"/>
                </a:lnTo>
                <a:lnTo>
                  <a:pt x="38" y="152"/>
                </a:lnTo>
                <a:lnTo>
                  <a:pt x="39" y="152"/>
                </a:lnTo>
                <a:lnTo>
                  <a:pt x="41" y="152"/>
                </a:lnTo>
                <a:lnTo>
                  <a:pt x="42" y="152"/>
                </a:lnTo>
                <a:lnTo>
                  <a:pt x="44" y="152"/>
                </a:lnTo>
                <a:lnTo>
                  <a:pt x="46" y="152"/>
                </a:lnTo>
                <a:lnTo>
                  <a:pt x="47" y="152"/>
                </a:lnTo>
                <a:lnTo>
                  <a:pt x="49" y="152"/>
                </a:lnTo>
                <a:lnTo>
                  <a:pt x="49" y="141"/>
                </a:lnTo>
                <a:lnTo>
                  <a:pt x="51" y="141"/>
                </a:lnTo>
                <a:lnTo>
                  <a:pt x="52" y="141"/>
                </a:lnTo>
                <a:lnTo>
                  <a:pt x="54" y="141"/>
                </a:lnTo>
                <a:lnTo>
                  <a:pt x="56" y="141"/>
                </a:lnTo>
                <a:lnTo>
                  <a:pt x="56" y="129"/>
                </a:lnTo>
                <a:lnTo>
                  <a:pt x="57" y="129"/>
                </a:lnTo>
                <a:lnTo>
                  <a:pt x="59" y="129"/>
                </a:lnTo>
                <a:lnTo>
                  <a:pt x="60" y="129"/>
                </a:lnTo>
                <a:lnTo>
                  <a:pt x="62" y="129"/>
                </a:lnTo>
                <a:lnTo>
                  <a:pt x="64" y="129"/>
                </a:lnTo>
                <a:lnTo>
                  <a:pt x="65" y="129"/>
                </a:lnTo>
                <a:lnTo>
                  <a:pt x="65" y="117"/>
                </a:lnTo>
                <a:lnTo>
                  <a:pt x="67" y="117"/>
                </a:lnTo>
                <a:lnTo>
                  <a:pt x="69" y="117"/>
                </a:lnTo>
                <a:lnTo>
                  <a:pt x="70" y="117"/>
                </a:lnTo>
                <a:lnTo>
                  <a:pt x="72" y="117"/>
                </a:lnTo>
                <a:lnTo>
                  <a:pt x="73" y="117"/>
                </a:lnTo>
                <a:lnTo>
                  <a:pt x="75" y="117"/>
                </a:lnTo>
                <a:lnTo>
                  <a:pt x="77" y="117"/>
                </a:lnTo>
                <a:lnTo>
                  <a:pt x="78" y="117"/>
                </a:lnTo>
                <a:lnTo>
                  <a:pt x="80" y="117"/>
                </a:lnTo>
                <a:lnTo>
                  <a:pt x="82" y="117"/>
                </a:lnTo>
                <a:lnTo>
                  <a:pt x="83" y="117"/>
                </a:lnTo>
                <a:lnTo>
                  <a:pt x="85" y="117"/>
                </a:lnTo>
                <a:lnTo>
                  <a:pt x="87" y="117"/>
                </a:lnTo>
                <a:lnTo>
                  <a:pt x="88" y="117"/>
                </a:lnTo>
                <a:lnTo>
                  <a:pt x="90" y="117"/>
                </a:lnTo>
                <a:lnTo>
                  <a:pt x="91" y="117"/>
                </a:lnTo>
                <a:lnTo>
                  <a:pt x="93" y="117"/>
                </a:lnTo>
                <a:lnTo>
                  <a:pt x="95" y="117"/>
                </a:lnTo>
                <a:lnTo>
                  <a:pt x="96" y="117"/>
                </a:lnTo>
                <a:lnTo>
                  <a:pt x="98" y="117"/>
                </a:lnTo>
                <a:lnTo>
                  <a:pt x="100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6" y="117"/>
                </a:lnTo>
                <a:lnTo>
                  <a:pt x="108" y="117"/>
                </a:lnTo>
                <a:lnTo>
                  <a:pt x="109" y="117"/>
                </a:lnTo>
                <a:lnTo>
                  <a:pt x="111" y="117"/>
                </a:lnTo>
                <a:lnTo>
                  <a:pt x="113" y="117"/>
                </a:lnTo>
                <a:lnTo>
                  <a:pt x="114" y="117"/>
                </a:lnTo>
                <a:lnTo>
                  <a:pt x="116" y="117"/>
                </a:lnTo>
                <a:lnTo>
                  <a:pt x="118" y="117"/>
                </a:lnTo>
                <a:lnTo>
                  <a:pt x="119" y="117"/>
                </a:lnTo>
                <a:lnTo>
                  <a:pt x="121" y="117"/>
                </a:lnTo>
                <a:lnTo>
                  <a:pt x="122" y="117"/>
                </a:lnTo>
                <a:lnTo>
                  <a:pt x="124" y="117"/>
                </a:lnTo>
                <a:lnTo>
                  <a:pt x="126" y="117"/>
                </a:lnTo>
                <a:lnTo>
                  <a:pt x="127" y="117"/>
                </a:lnTo>
                <a:lnTo>
                  <a:pt x="129" y="117"/>
                </a:lnTo>
                <a:lnTo>
                  <a:pt x="131" y="117"/>
                </a:lnTo>
                <a:lnTo>
                  <a:pt x="132" y="117"/>
                </a:lnTo>
                <a:lnTo>
                  <a:pt x="134" y="117"/>
                </a:lnTo>
                <a:lnTo>
                  <a:pt x="135" y="117"/>
                </a:lnTo>
                <a:lnTo>
                  <a:pt x="137" y="117"/>
                </a:lnTo>
                <a:lnTo>
                  <a:pt x="139" y="117"/>
                </a:lnTo>
                <a:lnTo>
                  <a:pt x="140" y="117"/>
                </a:lnTo>
                <a:lnTo>
                  <a:pt x="142" y="117"/>
                </a:lnTo>
                <a:lnTo>
                  <a:pt x="144" y="117"/>
                </a:lnTo>
                <a:lnTo>
                  <a:pt x="145" y="117"/>
                </a:lnTo>
                <a:lnTo>
                  <a:pt x="147" y="117"/>
                </a:lnTo>
                <a:lnTo>
                  <a:pt x="149" y="117"/>
                </a:lnTo>
                <a:lnTo>
                  <a:pt x="150" y="117"/>
                </a:lnTo>
                <a:lnTo>
                  <a:pt x="152" y="117"/>
                </a:lnTo>
                <a:lnTo>
                  <a:pt x="153" y="117"/>
                </a:lnTo>
                <a:lnTo>
                  <a:pt x="155" y="117"/>
                </a:lnTo>
                <a:lnTo>
                  <a:pt x="157" y="117"/>
                </a:lnTo>
                <a:lnTo>
                  <a:pt x="158" y="117"/>
                </a:lnTo>
                <a:lnTo>
                  <a:pt x="160" y="117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70" y="117"/>
                </a:lnTo>
                <a:lnTo>
                  <a:pt x="171" y="117"/>
                </a:lnTo>
                <a:lnTo>
                  <a:pt x="173" y="117"/>
                </a:lnTo>
                <a:lnTo>
                  <a:pt x="175" y="117"/>
                </a:lnTo>
                <a:lnTo>
                  <a:pt x="176" y="117"/>
                </a:lnTo>
                <a:lnTo>
                  <a:pt x="178" y="117"/>
                </a:lnTo>
                <a:lnTo>
                  <a:pt x="180" y="117"/>
                </a:lnTo>
                <a:lnTo>
                  <a:pt x="181" y="117"/>
                </a:lnTo>
                <a:lnTo>
                  <a:pt x="183" y="117"/>
                </a:lnTo>
                <a:lnTo>
                  <a:pt x="184" y="117"/>
                </a:lnTo>
                <a:lnTo>
                  <a:pt x="186" y="117"/>
                </a:lnTo>
                <a:lnTo>
                  <a:pt x="188" y="117"/>
                </a:lnTo>
                <a:lnTo>
                  <a:pt x="189" y="117"/>
                </a:lnTo>
                <a:lnTo>
                  <a:pt x="191" y="117"/>
                </a:lnTo>
                <a:lnTo>
                  <a:pt x="193" y="117"/>
                </a:lnTo>
                <a:lnTo>
                  <a:pt x="194" y="117"/>
                </a:lnTo>
                <a:lnTo>
                  <a:pt x="196" y="117"/>
                </a:lnTo>
                <a:lnTo>
                  <a:pt x="198" y="117"/>
                </a:lnTo>
                <a:lnTo>
                  <a:pt x="199" y="117"/>
                </a:lnTo>
                <a:lnTo>
                  <a:pt x="201" y="117"/>
                </a:lnTo>
                <a:lnTo>
                  <a:pt x="202" y="117"/>
                </a:lnTo>
                <a:lnTo>
                  <a:pt x="204" y="117"/>
                </a:lnTo>
                <a:lnTo>
                  <a:pt x="204" y="104"/>
                </a:lnTo>
                <a:lnTo>
                  <a:pt x="206" y="104"/>
                </a:lnTo>
                <a:lnTo>
                  <a:pt x="207" y="104"/>
                </a:lnTo>
                <a:lnTo>
                  <a:pt x="209" y="104"/>
                </a:lnTo>
                <a:lnTo>
                  <a:pt x="211" y="104"/>
                </a:lnTo>
                <a:lnTo>
                  <a:pt x="212" y="104"/>
                </a:lnTo>
                <a:lnTo>
                  <a:pt x="212" y="92"/>
                </a:lnTo>
                <a:lnTo>
                  <a:pt x="214" y="92"/>
                </a:lnTo>
                <a:lnTo>
                  <a:pt x="215" y="92"/>
                </a:lnTo>
                <a:lnTo>
                  <a:pt x="217" y="92"/>
                </a:lnTo>
                <a:lnTo>
                  <a:pt x="219" y="92"/>
                </a:lnTo>
                <a:lnTo>
                  <a:pt x="220" y="92"/>
                </a:lnTo>
                <a:lnTo>
                  <a:pt x="222" y="92"/>
                </a:lnTo>
                <a:lnTo>
                  <a:pt x="224" y="92"/>
                </a:lnTo>
                <a:lnTo>
                  <a:pt x="225" y="92"/>
                </a:lnTo>
                <a:lnTo>
                  <a:pt x="227" y="92"/>
                </a:lnTo>
                <a:lnTo>
                  <a:pt x="229" y="92"/>
                </a:lnTo>
                <a:lnTo>
                  <a:pt x="230" y="92"/>
                </a:lnTo>
                <a:lnTo>
                  <a:pt x="232" y="92"/>
                </a:lnTo>
                <a:lnTo>
                  <a:pt x="232" y="80"/>
                </a:lnTo>
                <a:lnTo>
                  <a:pt x="233" y="80"/>
                </a:lnTo>
                <a:lnTo>
                  <a:pt x="235" y="80"/>
                </a:lnTo>
                <a:lnTo>
                  <a:pt x="237" y="80"/>
                </a:lnTo>
                <a:lnTo>
                  <a:pt x="238" y="80"/>
                </a:lnTo>
                <a:lnTo>
                  <a:pt x="240" y="80"/>
                </a:lnTo>
                <a:lnTo>
                  <a:pt x="242" y="80"/>
                </a:lnTo>
                <a:lnTo>
                  <a:pt x="243" y="80"/>
                </a:lnTo>
                <a:lnTo>
                  <a:pt x="245" y="80"/>
                </a:lnTo>
                <a:lnTo>
                  <a:pt x="247" y="80"/>
                </a:lnTo>
                <a:lnTo>
                  <a:pt x="248" y="80"/>
                </a:lnTo>
                <a:lnTo>
                  <a:pt x="250" y="80"/>
                </a:lnTo>
                <a:lnTo>
                  <a:pt x="251" y="80"/>
                </a:lnTo>
                <a:lnTo>
                  <a:pt x="253" y="80"/>
                </a:lnTo>
                <a:lnTo>
                  <a:pt x="255" y="80"/>
                </a:lnTo>
                <a:lnTo>
                  <a:pt x="256" y="80"/>
                </a:lnTo>
                <a:lnTo>
                  <a:pt x="258" y="80"/>
                </a:lnTo>
                <a:lnTo>
                  <a:pt x="260" y="80"/>
                </a:lnTo>
                <a:lnTo>
                  <a:pt x="261" y="80"/>
                </a:lnTo>
                <a:lnTo>
                  <a:pt x="263" y="80"/>
                </a:lnTo>
                <a:lnTo>
                  <a:pt x="264" y="80"/>
                </a:lnTo>
                <a:lnTo>
                  <a:pt x="266" y="80"/>
                </a:lnTo>
                <a:lnTo>
                  <a:pt x="268" y="80"/>
                </a:lnTo>
                <a:lnTo>
                  <a:pt x="269" y="80"/>
                </a:lnTo>
                <a:lnTo>
                  <a:pt x="271" y="80"/>
                </a:lnTo>
                <a:lnTo>
                  <a:pt x="273" y="80"/>
                </a:lnTo>
                <a:lnTo>
                  <a:pt x="274" y="80"/>
                </a:lnTo>
                <a:lnTo>
                  <a:pt x="276" y="80"/>
                </a:lnTo>
                <a:lnTo>
                  <a:pt x="278" y="80"/>
                </a:lnTo>
                <a:lnTo>
                  <a:pt x="279" y="80"/>
                </a:lnTo>
                <a:lnTo>
                  <a:pt x="281" y="80"/>
                </a:lnTo>
                <a:lnTo>
                  <a:pt x="282" y="80"/>
                </a:lnTo>
                <a:lnTo>
                  <a:pt x="284" y="80"/>
                </a:lnTo>
                <a:lnTo>
                  <a:pt x="286" y="80"/>
                </a:lnTo>
                <a:lnTo>
                  <a:pt x="287" y="80"/>
                </a:lnTo>
                <a:lnTo>
                  <a:pt x="289" y="80"/>
                </a:lnTo>
                <a:lnTo>
                  <a:pt x="291" y="80"/>
                </a:lnTo>
                <a:lnTo>
                  <a:pt x="292" y="80"/>
                </a:lnTo>
                <a:lnTo>
                  <a:pt x="294" y="80"/>
                </a:lnTo>
                <a:lnTo>
                  <a:pt x="295" y="80"/>
                </a:lnTo>
                <a:lnTo>
                  <a:pt x="297" y="80"/>
                </a:lnTo>
                <a:lnTo>
                  <a:pt x="299" y="80"/>
                </a:lnTo>
                <a:lnTo>
                  <a:pt x="300" y="80"/>
                </a:lnTo>
                <a:lnTo>
                  <a:pt x="302" y="80"/>
                </a:lnTo>
                <a:lnTo>
                  <a:pt x="304" y="80"/>
                </a:lnTo>
                <a:lnTo>
                  <a:pt x="305" y="80"/>
                </a:lnTo>
                <a:lnTo>
                  <a:pt x="307" y="80"/>
                </a:lnTo>
                <a:lnTo>
                  <a:pt x="309" y="80"/>
                </a:lnTo>
                <a:lnTo>
                  <a:pt x="310" y="80"/>
                </a:lnTo>
                <a:lnTo>
                  <a:pt x="312" y="80"/>
                </a:lnTo>
                <a:lnTo>
                  <a:pt x="313" y="80"/>
                </a:lnTo>
                <a:lnTo>
                  <a:pt x="315" y="80"/>
                </a:lnTo>
                <a:lnTo>
                  <a:pt x="317" y="80"/>
                </a:lnTo>
                <a:lnTo>
                  <a:pt x="318" y="80"/>
                </a:lnTo>
                <a:lnTo>
                  <a:pt x="320" y="80"/>
                </a:lnTo>
                <a:lnTo>
                  <a:pt x="322" y="80"/>
                </a:lnTo>
                <a:lnTo>
                  <a:pt x="323" y="80"/>
                </a:lnTo>
                <a:lnTo>
                  <a:pt x="325" y="80"/>
                </a:lnTo>
                <a:lnTo>
                  <a:pt x="327" y="80"/>
                </a:lnTo>
                <a:lnTo>
                  <a:pt x="328" y="80"/>
                </a:lnTo>
                <a:lnTo>
                  <a:pt x="330" y="80"/>
                </a:lnTo>
                <a:lnTo>
                  <a:pt x="331" y="80"/>
                </a:lnTo>
                <a:lnTo>
                  <a:pt x="333" y="80"/>
                </a:lnTo>
                <a:lnTo>
                  <a:pt x="335" y="80"/>
                </a:lnTo>
                <a:lnTo>
                  <a:pt x="336" y="80"/>
                </a:lnTo>
                <a:lnTo>
                  <a:pt x="338" y="80"/>
                </a:lnTo>
                <a:lnTo>
                  <a:pt x="340" y="80"/>
                </a:lnTo>
                <a:lnTo>
                  <a:pt x="341" y="80"/>
                </a:lnTo>
                <a:lnTo>
                  <a:pt x="343" y="80"/>
                </a:lnTo>
                <a:lnTo>
                  <a:pt x="344" y="80"/>
                </a:lnTo>
                <a:lnTo>
                  <a:pt x="346" y="80"/>
                </a:lnTo>
                <a:lnTo>
                  <a:pt x="348" y="80"/>
                </a:lnTo>
                <a:lnTo>
                  <a:pt x="348" y="67"/>
                </a:lnTo>
                <a:lnTo>
                  <a:pt x="349" y="67"/>
                </a:lnTo>
                <a:lnTo>
                  <a:pt x="351" y="67"/>
                </a:lnTo>
                <a:lnTo>
                  <a:pt x="351" y="55"/>
                </a:lnTo>
                <a:lnTo>
                  <a:pt x="353" y="55"/>
                </a:lnTo>
                <a:lnTo>
                  <a:pt x="354" y="55"/>
                </a:lnTo>
                <a:lnTo>
                  <a:pt x="356" y="55"/>
                </a:lnTo>
                <a:lnTo>
                  <a:pt x="358" y="55"/>
                </a:lnTo>
                <a:lnTo>
                  <a:pt x="359" y="55"/>
                </a:lnTo>
                <a:lnTo>
                  <a:pt x="361" y="55"/>
                </a:lnTo>
                <a:lnTo>
                  <a:pt x="362" y="55"/>
                </a:lnTo>
                <a:lnTo>
                  <a:pt x="364" y="55"/>
                </a:lnTo>
                <a:lnTo>
                  <a:pt x="366" y="55"/>
                </a:lnTo>
                <a:lnTo>
                  <a:pt x="367" y="55"/>
                </a:lnTo>
                <a:lnTo>
                  <a:pt x="367" y="42"/>
                </a:lnTo>
                <a:lnTo>
                  <a:pt x="369" y="42"/>
                </a:lnTo>
                <a:lnTo>
                  <a:pt x="371" y="42"/>
                </a:lnTo>
                <a:lnTo>
                  <a:pt x="372" y="42"/>
                </a:lnTo>
                <a:lnTo>
                  <a:pt x="374" y="42"/>
                </a:lnTo>
                <a:lnTo>
                  <a:pt x="375" y="42"/>
                </a:lnTo>
                <a:lnTo>
                  <a:pt x="377" y="42"/>
                </a:lnTo>
                <a:lnTo>
                  <a:pt x="379" y="42"/>
                </a:lnTo>
                <a:lnTo>
                  <a:pt x="379" y="30"/>
                </a:lnTo>
                <a:lnTo>
                  <a:pt x="380" y="30"/>
                </a:lnTo>
                <a:lnTo>
                  <a:pt x="382" y="30"/>
                </a:lnTo>
                <a:lnTo>
                  <a:pt x="384" y="30"/>
                </a:lnTo>
                <a:lnTo>
                  <a:pt x="385" y="30"/>
                </a:lnTo>
                <a:lnTo>
                  <a:pt x="387" y="30"/>
                </a:lnTo>
                <a:lnTo>
                  <a:pt x="389" y="30"/>
                </a:lnTo>
                <a:lnTo>
                  <a:pt x="390" y="30"/>
                </a:lnTo>
                <a:lnTo>
                  <a:pt x="392" y="30"/>
                </a:lnTo>
                <a:lnTo>
                  <a:pt x="393" y="30"/>
                </a:lnTo>
                <a:lnTo>
                  <a:pt x="395" y="30"/>
                </a:lnTo>
                <a:lnTo>
                  <a:pt x="397" y="30"/>
                </a:lnTo>
                <a:lnTo>
                  <a:pt x="398" y="30"/>
                </a:lnTo>
                <a:lnTo>
                  <a:pt x="400" y="30"/>
                </a:lnTo>
                <a:lnTo>
                  <a:pt x="402" y="30"/>
                </a:lnTo>
                <a:lnTo>
                  <a:pt x="403" y="30"/>
                </a:lnTo>
                <a:lnTo>
                  <a:pt x="405" y="30"/>
                </a:lnTo>
                <a:lnTo>
                  <a:pt x="406" y="30"/>
                </a:lnTo>
                <a:lnTo>
                  <a:pt x="408" y="30"/>
                </a:lnTo>
                <a:lnTo>
                  <a:pt x="410" y="30"/>
                </a:lnTo>
                <a:lnTo>
                  <a:pt x="411" y="30"/>
                </a:lnTo>
                <a:lnTo>
                  <a:pt x="413" y="30"/>
                </a:lnTo>
                <a:lnTo>
                  <a:pt x="415" y="30"/>
                </a:lnTo>
                <a:lnTo>
                  <a:pt x="416" y="30"/>
                </a:lnTo>
                <a:lnTo>
                  <a:pt x="418" y="30"/>
                </a:lnTo>
                <a:lnTo>
                  <a:pt x="420" y="30"/>
                </a:lnTo>
                <a:lnTo>
                  <a:pt x="421" y="30"/>
                </a:lnTo>
                <a:lnTo>
                  <a:pt x="423" y="30"/>
                </a:lnTo>
                <a:lnTo>
                  <a:pt x="424" y="30"/>
                </a:lnTo>
                <a:lnTo>
                  <a:pt x="426" y="30"/>
                </a:lnTo>
                <a:lnTo>
                  <a:pt x="428" y="30"/>
                </a:lnTo>
                <a:lnTo>
                  <a:pt x="429" y="30"/>
                </a:lnTo>
                <a:lnTo>
                  <a:pt x="431" y="30"/>
                </a:lnTo>
                <a:lnTo>
                  <a:pt x="433" y="30"/>
                </a:lnTo>
                <a:lnTo>
                  <a:pt x="434" y="30"/>
                </a:lnTo>
                <a:lnTo>
                  <a:pt x="436" y="30"/>
                </a:lnTo>
                <a:lnTo>
                  <a:pt x="438" y="30"/>
                </a:lnTo>
                <a:lnTo>
                  <a:pt x="439" y="30"/>
                </a:lnTo>
                <a:lnTo>
                  <a:pt x="441" y="30"/>
                </a:lnTo>
                <a:lnTo>
                  <a:pt x="442" y="30"/>
                </a:lnTo>
                <a:lnTo>
                  <a:pt x="444" y="30"/>
                </a:lnTo>
                <a:lnTo>
                  <a:pt x="446" y="30"/>
                </a:lnTo>
                <a:lnTo>
                  <a:pt x="447" y="30"/>
                </a:lnTo>
                <a:lnTo>
                  <a:pt x="449" y="30"/>
                </a:lnTo>
                <a:lnTo>
                  <a:pt x="451" y="30"/>
                </a:lnTo>
                <a:lnTo>
                  <a:pt x="452" y="30"/>
                </a:lnTo>
                <a:lnTo>
                  <a:pt x="454" y="30"/>
                </a:lnTo>
                <a:lnTo>
                  <a:pt x="455" y="30"/>
                </a:lnTo>
                <a:lnTo>
                  <a:pt x="457" y="30"/>
                </a:lnTo>
                <a:lnTo>
                  <a:pt x="459" y="30"/>
                </a:lnTo>
                <a:lnTo>
                  <a:pt x="460" y="30"/>
                </a:lnTo>
                <a:lnTo>
                  <a:pt x="462" y="30"/>
                </a:lnTo>
                <a:lnTo>
                  <a:pt x="464" y="30"/>
                </a:lnTo>
                <a:lnTo>
                  <a:pt x="465" y="30"/>
                </a:lnTo>
                <a:lnTo>
                  <a:pt x="467" y="30"/>
                </a:lnTo>
                <a:lnTo>
                  <a:pt x="469" y="30"/>
                </a:lnTo>
                <a:lnTo>
                  <a:pt x="470" y="30"/>
                </a:lnTo>
                <a:lnTo>
                  <a:pt x="472" y="30"/>
                </a:lnTo>
                <a:lnTo>
                  <a:pt x="473" y="30"/>
                </a:lnTo>
                <a:lnTo>
                  <a:pt x="475" y="30"/>
                </a:lnTo>
                <a:lnTo>
                  <a:pt x="477" y="30"/>
                </a:lnTo>
                <a:lnTo>
                  <a:pt x="478" y="30"/>
                </a:lnTo>
                <a:lnTo>
                  <a:pt x="480" y="30"/>
                </a:lnTo>
                <a:lnTo>
                  <a:pt x="482" y="30"/>
                </a:lnTo>
                <a:lnTo>
                  <a:pt x="483" y="30"/>
                </a:lnTo>
                <a:lnTo>
                  <a:pt x="485" y="30"/>
                </a:lnTo>
                <a:lnTo>
                  <a:pt x="486" y="30"/>
                </a:lnTo>
                <a:lnTo>
                  <a:pt x="488" y="30"/>
                </a:lnTo>
                <a:lnTo>
                  <a:pt x="490" y="30"/>
                </a:lnTo>
                <a:lnTo>
                  <a:pt x="491" y="30"/>
                </a:lnTo>
                <a:lnTo>
                  <a:pt x="493" y="30"/>
                </a:lnTo>
                <a:lnTo>
                  <a:pt x="495" y="30"/>
                </a:lnTo>
                <a:lnTo>
                  <a:pt x="496" y="30"/>
                </a:lnTo>
                <a:lnTo>
                  <a:pt x="498" y="30"/>
                </a:lnTo>
                <a:lnTo>
                  <a:pt x="500" y="30"/>
                </a:lnTo>
                <a:lnTo>
                  <a:pt x="501" y="30"/>
                </a:lnTo>
                <a:lnTo>
                  <a:pt x="503" y="30"/>
                </a:lnTo>
                <a:lnTo>
                  <a:pt x="504" y="30"/>
                </a:lnTo>
                <a:lnTo>
                  <a:pt x="506" y="30"/>
                </a:lnTo>
                <a:lnTo>
                  <a:pt x="508" y="30"/>
                </a:lnTo>
                <a:lnTo>
                  <a:pt x="509" y="30"/>
                </a:lnTo>
                <a:lnTo>
                  <a:pt x="511" y="30"/>
                </a:lnTo>
                <a:lnTo>
                  <a:pt x="513" y="30"/>
                </a:lnTo>
                <a:lnTo>
                  <a:pt x="514" y="30"/>
                </a:lnTo>
                <a:lnTo>
                  <a:pt x="516" y="30"/>
                </a:lnTo>
                <a:lnTo>
                  <a:pt x="518" y="30"/>
                </a:lnTo>
                <a:lnTo>
                  <a:pt x="519" y="30"/>
                </a:lnTo>
                <a:lnTo>
                  <a:pt x="521" y="30"/>
                </a:lnTo>
                <a:lnTo>
                  <a:pt x="522" y="30"/>
                </a:lnTo>
                <a:lnTo>
                  <a:pt x="524" y="30"/>
                </a:lnTo>
                <a:lnTo>
                  <a:pt x="526" y="30"/>
                </a:lnTo>
                <a:lnTo>
                  <a:pt x="527" y="30"/>
                </a:lnTo>
                <a:lnTo>
                  <a:pt x="529" y="30"/>
                </a:lnTo>
                <a:lnTo>
                  <a:pt x="531" y="30"/>
                </a:lnTo>
                <a:lnTo>
                  <a:pt x="532" y="30"/>
                </a:lnTo>
                <a:lnTo>
                  <a:pt x="534" y="30"/>
                </a:lnTo>
                <a:lnTo>
                  <a:pt x="535" y="30"/>
                </a:lnTo>
                <a:lnTo>
                  <a:pt x="537" y="30"/>
                </a:lnTo>
                <a:lnTo>
                  <a:pt x="539" y="30"/>
                </a:lnTo>
                <a:lnTo>
                  <a:pt x="540" y="30"/>
                </a:lnTo>
                <a:lnTo>
                  <a:pt x="542" y="30"/>
                </a:lnTo>
                <a:lnTo>
                  <a:pt x="544" y="30"/>
                </a:lnTo>
                <a:lnTo>
                  <a:pt x="545" y="30"/>
                </a:lnTo>
                <a:lnTo>
                  <a:pt x="547" y="30"/>
                </a:lnTo>
                <a:lnTo>
                  <a:pt x="549" y="30"/>
                </a:lnTo>
                <a:lnTo>
                  <a:pt x="550" y="30"/>
                </a:lnTo>
                <a:lnTo>
                  <a:pt x="552" y="30"/>
                </a:lnTo>
                <a:lnTo>
                  <a:pt x="553" y="30"/>
                </a:lnTo>
                <a:lnTo>
                  <a:pt x="555" y="30"/>
                </a:lnTo>
                <a:lnTo>
                  <a:pt x="557" y="30"/>
                </a:lnTo>
                <a:lnTo>
                  <a:pt x="558" y="30"/>
                </a:lnTo>
                <a:lnTo>
                  <a:pt x="560" y="30"/>
                </a:lnTo>
                <a:lnTo>
                  <a:pt x="562" y="30"/>
                </a:lnTo>
                <a:lnTo>
                  <a:pt x="563" y="30"/>
                </a:lnTo>
                <a:lnTo>
                  <a:pt x="565" y="30"/>
                </a:lnTo>
                <a:lnTo>
                  <a:pt x="566" y="30"/>
                </a:lnTo>
                <a:lnTo>
                  <a:pt x="568" y="30"/>
                </a:lnTo>
                <a:lnTo>
                  <a:pt x="570" y="30"/>
                </a:lnTo>
                <a:lnTo>
                  <a:pt x="571" y="30"/>
                </a:lnTo>
                <a:lnTo>
                  <a:pt x="573" y="30"/>
                </a:lnTo>
                <a:lnTo>
                  <a:pt x="575" y="30"/>
                </a:lnTo>
                <a:lnTo>
                  <a:pt x="576" y="30"/>
                </a:lnTo>
                <a:lnTo>
                  <a:pt x="578" y="30"/>
                </a:lnTo>
                <a:lnTo>
                  <a:pt x="580" y="30"/>
                </a:lnTo>
                <a:lnTo>
                  <a:pt x="581" y="30"/>
                </a:lnTo>
                <a:lnTo>
                  <a:pt x="583" y="30"/>
                </a:lnTo>
                <a:lnTo>
                  <a:pt x="584" y="30"/>
                </a:lnTo>
                <a:lnTo>
                  <a:pt x="586" y="30"/>
                </a:lnTo>
                <a:lnTo>
                  <a:pt x="588" y="30"/>
                </a:lnTo>
                <a:lnTo>
                  <a:pt x="589" y="30"/>
                </a:lnTo>
                <a:lnTo>
                  <a:pt x="591" y="30"/>
                </a:lnTo>
                <a:lnTo>
                  <a:pt x="593" y="30"/>
                </a:lnTo>
                <a:lnTo>
                  <a:pt x="594" y="30"/>
                </a:lnTo>
                <a:lnTo>
                  <a:pt x="596" y="30"/>
                </a:lnTo>
                <a:lnTo>
                  <a:pt x="597" y="30"/>
                </a:lnTo>
                <a:lnTo>
                  <a:pt x="599" y="30"/>
                </a:lnTo>
                <a:lnTo>
                  <a:pt x="601" y="30"/>
                </a:lnTo>
                <a:lnTo>
                  <a:pt x="602" y="30"/>
                </a:lnTo>
                <a:lnTo>
                  <a:pt x="604" y="30"/>
                </a:lnTo>
                <a:lnTo>
                  <a:pt x="606" y="30"/>
                </a:lnTo>
                <a:lnTo>
                  <a:pt x="606" y="0"/>
                </a:lnTo>
                <a:lnTo>
                  <a:pt x="607" y="0"/>
                </a:lnTo>
                <a:lnTo>
                  <a:pt x="609" y="0"/>
                </a:lnTo>
                <a:lnTo>
                  <a:pt x="611" y="0"/>
                </a:lnTo>
                <a:lnTo>
                  <a:pt x="612" y="0"/>
                </a:lnTo>
                <a:lnTo>
                  <a:pt x="614" y="0"/>
                </a:lnTo>
                <a:lnTo>
                  <a:pt x="615" y="0"/>
                </a:lnTo>
                <a:lnTo>
                  <a:pt x="617" y="0"/>
                </a:lnTo>
                <a:lnTo>
                  <a:pt x="619" y="0"/>
                </a:lnTo>
                <a:lnTo>
                  <a:pt x="620" y="0"/>
                </a:lnTo>
                <a:lnTo>
                  <a:pt x="622" y="0"/>
                </a:lnTo>
                <a:lnTo>
                  <a:pt x="624" y="0"/>
                </a:lnTo>
                <a:lnTo>
                  <a:pt x="625" y="0"/>
                </a:lnTo>
                <a:lnTo>
                  <a:pt x="627" y="0"/>
                </a:lnTo>
                <a:lnTo>
                  <a:pt x="629" y="0"/>
                </a:lnTo>
                <a:lnTo>
                  <a:pt x="630" y="0"/>
                </a:lnTo>
                <a:lnTo>
                  <a:pt x="632" y="0"/>
                </a:lnTo>
                <a:lnTo>
                  <a:pt x="633" y="0"/>
                </a:lnTo>
                <a:lnTo>
                  <a:pt x="635" y="0"/>
                </a:lnTo>
                <a:lnTo>
                  <a:pt x="637" y="0"/>
                </a:lnTo>
                <a:lnTo>
                  <a:pt x="638" y="0"/>
                </a:lnTo>
                <a:lnTo>
                  <a:pt x="640" y="0"/>
                </a:lnTo>
                <a:lnTo>
                  <a:pt x="642" y="0"/>
                </a:lnTo>
                <a:lnTo>
                  <a:pt x="643" y="0"/>
                </a:lnTo>
                <a:lnTo>
                  <a:pt x="645" y="0"/>
                </a:lnTo>
              </a:path>
            </a:pathLst>
          </a:custGeom>
          <a:noFill/>
          <a:ln w="50800">
            <a:solidFill>
              <a:srgbClr val="800080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nl-NL" sz="2400">
              <a:solidFill>
                <a:srgbClr val="000000"/>
              </a:solidFill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5662" name="Rectangle 62"/>
          <p:cNvSpPr>
            <a:spLocks noChangeArrowheads="1"/>
          </p:cNvSpPr>
          <p:nvPr/>
        </p:nvSpPr>
        <p:spPr bwMode="auto">
          <a:xfrm>
            <a:off x="5781675" y="1335088"/>
            <a:ext cx="9144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27432" rIns="27432" bIns="27432"/>
          <a:lstStyle/>
          <a:p>
            <a:pPr algn="ctr"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1 year</a:t>
            </a:r>
            <a:br>
              <a:rPr lang="en-US" sz="120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Estimate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676525" y="1949450"/>
            <a:ext cx="3843338" cy="236538"/>
            <a:chOff x="2595" y="1737"/>
            <a:chExt cx="2421" cy="149"/>
          </a:xfrm>
        </p:grpSpPr>
        <p:grpSp>
          <p:nvGrpSpPr>
            <p:cNvPr id="140370" name="Group 64"/>
            <p:cNvGrpSpPr>
              <a:grpSpLocks/>
            </p:cNvGrpSpPr>
            <p:nvPr/>
          </p:nvGrpSpPr>
          <p:grpSpPr bwMode="auto">
            <a:xfrm>
              <a:off x="2595" y="1737"/>
              <a:ext cx="2036" cy="149"/>
              <a:chOff x="2595" y="1706"/>
              <a:chExt cx="2036" cy="149"/>
            </a:xfrm>
          </p:grpSpPr>
          <p:sp>
            <p:nvSpPr>
              <p:cNvPr id="140372" name="Rectangle 65"/>
              <p:cNvSpPr>
                <a:spLocks noChangeArrowheads="1"/>
              </p:cNvSpPr>
              <p:nvPr/>
            </p:nvSpPr>
            <p:spPr bwMode="auto">
              <a:xfrm>
                <a:off x="2595" y="1706"/>
                <a:ext cx="174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7432" tIns="27432" rIns="27432" bIns="27432">
                <a:spAutoFit/>
              </a:bodyPr>
              <a:lstStyle/>
              <a:p>
                <a:pPr algn="r">
                  <a:spcBef>
                    <a:spcPct val="20000"/>
                  </a:spcBef>
                  <a:buSzPct val="90000"/>
                  <a:buFont typeface="Wingdings" pitchFamily="2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ea typeface="ＭＳ Ｐゴシック" pitchFamily="34" charset="-128"/>
                  </a:rPr>
                  <a:t>Major Bleed only (without MI) (N=551)</a:t>
                </a:r>
              </a:p>
            </p:txBody>
          </p:sp>
          <p:sp>
            <p:nvSpPr>
              <p:cNvPr id="1962050" name="Line 66"/>
              <p:cNvSpPr>
                <a:spLocks noChangeShapeType="1"/>
              </p:cNvSpPr>
              <p:nvPr/>
            </p:nvSpPr>
            <p:spPr bwMode="auto">
              <a:xfrm flipH="1">
                <a:off x="4391" y="1791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>
                    <a:alpha val="74997"/>
                  </a:schemeClr>
                </a:outerShdw>
              </a:effectLst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buFont typeface="Monotype Sorts" pitchFamily="-65" charset="2"/>
                  <a:buNone/>
                  <a:defRPr/>
                </a:pPr>
                <a:endParaRPr kumimoji="1" lang="nl-NL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65" charset="-128"/>
                </a:endParaRPr>
              </a:p>
            </p:txBody>
          </p:sp>
        </p:grpSp>
        <p:sp>
          <p:nvSpPr>
            <p:cNvPr id="140371" name="Rectangle 67"/>
            <p:cNvSpPr>
              <a:spLocks noChangeArrowheads="1"/>
            </p:cNvSpPr>
            <p:nvPr/>
          </p:nvSpPr>
          <p:spPr bwMode="auto">
            <a:xfrm>
              <a:off x="4710" y="1737"/>
              <a:ext cx="30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27432" bIns="27432">
              <a:spAutoFit/>
            </a:bodyPr>
            <a:lstStyle/>
            <a:p>
              <a:pPr algn="r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en-US" sz="1200">
                  <a:solidFill>
                    <a:srgbClr val="000000"/>
                  </a:solidFill>
                  <a:ea typeface="ＭＳ Ｐゴシック" pitchFamily="34" charset="-128"/>
                </a:rPr>
                <a:t>12.5%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3149600" y="1752600"/>
            <a:ext cx="3370263" cy="236538"/>
            <a:chOff x="2893" y="1984"/>
            <a:chExt cx="2123" cy="149"/>
          </a:xfrm>
        </p:grpSpPr>
        <p:sp>
          <p:nvSpPr>
            <p:cNvPr id="140366" name="Rectangle 69"/>
            <p:cNvSpPr>
              <a:spLocks noChangeArrowheads="1"/>
            </p:cNvSpPr>
            <p:nvPr/>
          </p:nvSpPr>
          <p:spPr bwMode="auto">
            <a:xfrm>
              <a:off x="4710" y="1984"/>
              <a:ext cx="30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27432" bIns="27432">
              <a:spAutoFit/>
            </a:bodyPr>
            <a:lstStyle/>
            <a:p>
              <a:pPr algn="r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en-US" sz="1200">
                  <a:solidFill>
                    <a:srgbClr val="000000"/>
                  </a:solidFill>
                  <a:ea typeface="ＭＳ Ｐゴシック" pitchFamily="34" charset="-128"/>
                </a:rPr>
                <a:t>28.9%</a:t>
              </a:r>
            </a:p>
          </p:txBody>
        </p:sp>
        <p:grpSp>
          <p:nvGrpSpPr>
            <p:cNvPr id="140367" name="Group 70"/>
            <p:cNvGrpSpPr>
              <a:grpSpLocks/>
            </p:cNvGrpSpPr>
            <p:nvPr/>
          </p:nvGrpSpPr>
          <p:grpSpPr bwMode="auto">
            <a:xfrm>
              <a:off x="2893" y="1984"/>
              <a:ext cx="1738" cy="149"/>
              <a:chOff x="2893" y="1959"/>
              <a:chExt cx="1738" cy="149"/>
            </a:xfrm>
          </p:grpSpPr>
          <p:sp>
            <p:nvSpPr>
              <p:cNvPr id="140368" name="Rectangle 71"/>
              <p:cNvSpPr>
                <a:spLocks noChangeArrowheads="1"/>
              </p:cNvSpPr>
              <p:nvPr/>
            </p:nvSpPr>
            <p:spPr bwMode="auto">
              <a:xfrm>
                <a:off x="2893" y="1959"/>
                <a:ext cx="1477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7432" tIns="27432" rIns="27432" bIns="27432">
                <a:spAutoFit/>
              </a:bodyPr>
              <a:lstStyle/>
              <a:p>
                <a:pPr algn="r">
                  <a:spcBef>
                    <a:spcPct val="20000"/>
                  </a:spcBef>
                  <a:buSzPct val="90000"/>
                  <a:buFont typeface="Wingdings" pitchFamily="2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ea typeface="ＭＳ Ｐゴシック" pitchFamily="34" charset="-128"/>
                  </a:rPr>
                  <a:t>Both MI and Major Bleed (N=94)</a:t>
                </a:r>
              </a:p>
            </p:txBody>
          </p:sp>
          <p:sp>
            <p:nvSpPr>
              <p:cNvPr id="1962056" name="Line 72"/>
              <p:cNvSpPr>
                <a:spLocks noChangeShapeType="1"/>
              </p:cNvSpPr>
              <p:nvPr/>
            </p:nvSpPr>
            <p:spPr bwMode="auto">
              <a:xfrm flipH="1">
                <a:off x="4391" y="2043"/>
                <a:ext cx="240" cy="0"/>
              </a:xfrm>
              <a:prstGeom prst="line">
                <a:avLst/>
              </a:prstGeom>
              <a:noFill/>
              <a:ln w="50800">
                <a:solidFill>
                  <a:srgbClr val="800080"/>
                </a:solidFill>
                <a:prstDash val="sysDot"/>
                <a:round/>
                <a:headEnd/>
                <a:tailEnd/>
              </a:ln>
              <a:effectLst>
                <a:outerShdw dist="17961" dir="2700000" algn="ctr" rotWithShape="0">
                  <a:schemeClr val="bg2">
                    <a:alpha val="74997"/>
                  </a:schemeClr>
                </a:outerShdw>
              </a:effectLst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buFont typeface="Monotype Sorts" pitchFamily="-65" charset="2"/>
                  <a:buNone/>
                  <a:defRPr/>
                </a:pPr>
                <a:endParaRPr kumimoji="1" lang="nl-NL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65" charset="-128"/>
                </a:endParaRPr>
              </a:p>
            </p:txBody>
          </p:sp>
        </p:grpSp>
      </p:grp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3065463" y="2339975"/>
            <a:ext cx="3505200" cy="236538"/>
            <a:chOff x="2840" y="2107"/>
            <a:chExt cx="2208" cy="149"/>
          </a:xfrm>
        </p:grpSpPr>
        <p:sp>
          <p:nvSpPr>
            <p:cNvPr id="140362" name="Rectangle 74"/>
            <p:cNvSpPr>
              <a:spLocks noChangeArrowheads="1"/>
            </p:cNvSpPr>
            <p:nvPr/>
          </p:nvSpPr>
          <p:spPr bwMode="auto">
            <a:xfrm>
              <a:off x="4795" y="2107"/>
              <a:ext cx="25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27432" bIns="27432">
              <a:spAutoFit/>
            </a:bodyPr>
            <a:lstStyle/>
            <a:p>
              <a:pPr algn="r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en-US" sz="1200">
                  <a:solidFill>
                    <a:srgbClr val="000000"/>
                  </a:solidFill>
                  <a:ea typeface="ＭＳ Ｐゴシック" pitchFamily="34" charset="-128"/>
                </a:rPr>
                <a:t>3.4%</a:t>
              </a:r>
            </a:p>
          </p:txBody>
        </p:sp>
        <p:grpSp>
          <p:nvGrpSpPr>
            <p:cNvPr id="140363" name="Group 75"/>
            <p:cNvGrpSpPr>
              <a:grpSpLocks/>
            </p:cNvGrpSpPr>
            <p:nvPr/>
          </p:nvGrpSpPr>
          <p:grpSpPr bwMode="auto">
            <a:xfrm>
              <a:off x="2840" y="2107"/>
              <a:ext cx="1791" cy="149"/>
              <a:chOff x="2840" y="1959"/>
              <a:chExt cx="1791" cy="149"/>
            </a:xfrm>
          </p:grpSpPr>
          <p:sp>
            <p:nvSpPr>
              <p:cNvPr id="140364" name="Rectangle 76"/>
              <p:cNvSpPr>
                <a:spLocks noChangeArrowheads="1"/>
              </p:cNvSpPr>
              <p:nvPr/>
            </p:nvSpPr>
            <p:spPr bwMode="auto">
              <a:xfrm>
                <a:off x="2840" y="1959"/>
                <a:ext cx="1498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7432" tIns="27432" rIns="27432" bIns="27432">
                <a:spAutoFit/>
              </a:bodyPr>
              <a:lstStyle/>
              <a:p>
                <a:pPr algn="r">
                  <a:spcBef>
                    <a:spcPct val="20000"/>
                  </a:spcBef>
                  <a:buSzPct val="90000"/>
                  <a:buFont typeface="Wingdings" pitchFamily="2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ea typeface="ＭＳ Ｐゴシック" pitchFamily="34" charset="-128"/>
                  </a:rPr>
                  <a:t>No MI or Major Bleed (N=12,557)</a:t>
                </a:r>
              </a:p>
            </p:txBody>
          </p:sp>
          <p:sp>
            <p:nvSpPr>
              <p:cNvPr id="1962061" name="Line 77"/>
              <p:cNvSpPr>
                <a:spLocks noChangeShapeType="1"/>
              </p:cNvSpPr>
              <p:nvPr/>
            </p:nvSpPr>
            <p:spPr bwMode="auto">
              <a:xfrm flipH="1">
                <a:off x="4391" y="2043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969696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>
                    <a:alpha val="74997"/>
                  </a:schemeClr>
                </a:outerShdw>
              </a:effectLst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buFont typeface="Monotype Sorts" pitchFamily="-65" charset="2"/>
                  <a:buNone/>
                  <a:defRPr/>
                </a:pPr>
                <a:endParaRPr kumimoji="1" lang="nl-NL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65" charset="-128"/>
                </a:endParaRPr>
              </a:p>
            </p:txBody>
          </p:sp>
        </p:grp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2676525" y="2144713"/>
            <a:ext cx="3894138" cy="236537"/>
            <a:chOff x="2595" y="1861"/>
            <a:chExt cx="2453" cy="149"/>
          </a:xfrm>
        </p:grpSpPr>
        <p:grpSp>
          <p:nvGrpSpPr>
            <p:cNvPr id="140358" name="Group 79"/>
            <p:cNvGrpSpPr>
              <a:grpSpLocks/>
            </p:cNvGrpSpPr>
            <p:nvPr/>
          </p:nvGrpSpPr>
          <p:grpSpPr bwMode="auto">
            <a:xfrm>
              <a:off x="2595" y="1861"/>
              <a:ext cx="2036" cy="149"/>
              <a:chOff x="2595" y="1833"/>
              <a:chExt cx="2036" cy="149"/>
            </a:xfrm>
          </p:grpSpPr>
          <p:sp>
            <p:nvSpPr>
              <p:cNvPr id="140360" name="Rectangle 80"/>
              <p:cNvSpPr>
                <a:spLocks noChangeArrowheads="1"/>
              </p:cNvSpPr>
              <p:nvPr/>
            </p:nvSpPr>
            <p:spPr bwMode="auto">
              <a:xfrm>
                <a:off x="2595" y="1833"/>
                <a:ext cx="174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7432" tIns="27432" rIns="27432" bIns="27432">
                <a:spAutoFit/>
              </a:bodyPr>
              <a:lstStyle/>
              <a:p>
                <a:pPr algn="r">
                  <a:spcBef>
                    <a:spcPct val="20000"/>
                  </a:spcBef>
                  <a:buSzPct val="90000"/>
                  <a:buFont typeface="Wingdings" pitchFamily="2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ea typeface="ＭＳ Ｐゴシック" pitchFamily="34" charset="-128"/>
                  </a:rPr>
                  <a:t>MI only (without Major Bleed) (N=611)</a:t>
                </a:r>
              </a:p>
            </p:txBody>
          </p:sp>
          <p:sp>
            <p:nvSpPr>
              <p:cNvPr id="1962065" name="Line 81"/>
              <p:cNvSpPr>
                <a:spLocks noChangeShapeType="1"/>
              </p:cNvSpPr>
              <p:nvPr/>
            </p:nvSpPr>
            <p:spPr bwMode="auto">
              <a:xfrm flipH="1">
                <a:off x="4391" y="1917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>
                    <a:alpha val="74997"/>
                  </a:schemeClr>
                </a:outerShdw>
              </a:effectLst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buFont typeface="Monotype Sorts" pitchFamily="-65" charset="2"/>
                  <a:buNone/>
                  <a:defRPr/>
                </a:pPr>
                <a:endParaRPr kumimoji="1" lang="nl-NL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65" charset="-128"/>
                </a:endParaRPr>
              </a:p>
            </p:txBody>
          </p:sp>
        </p:grpSp>
        <p:sp>
          <p:nvSpPr>
            <p:cNvPr id="140359" name="Rectangle 82"/>
            <p:cNvSpPr>
              <a:spLocks noChangeArrowheads="1"/>
            </p:cNvSpPr>
            <p:nvPr/>
          </p:nvSpPr>
          <p:spPr bwMode="auto">
            <a:xfrm>
              <a:off x="4795" y="1861"/>
              <a:ext cx="25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27432" bIns="27432">
              <a:spAutoFit/>
            </a:bodyPr>
            <a:lstStyle/>
            <a:p>
              <a:pPr algn="r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en-US" sz="1200">
                  <a:solidFill>
                    <a:srgbClr val="000000"/>
                  </a:solidFill>
                  <a:ea typeface="ＭＳ Ｐゴシック" pitchFamily="34" charset="-128"/>
                </a:rPr>
                <a:t>8.6%</a:t>
              </a:r>
            </a:p>
          </p:txBody>
        </p:sp>
      </p:grpSp>
      <p:sp>
        <p:nvSpPr>
          <p:cNvPr id="1962067" name="Freeform 83"/>
          <p:cNvSpPr>
            <a:spLocks/>
          </p:cNvSpPr>
          <p:nvPr/>
        </p:nvSpPr>
        <p:spPr bwMode="auto">
          <a:xfrm>
            <a:off x="1543050" y="5229225"/>
            <a:ext cx="6184900" cy="333375"/>
          </a:xfrm>
          <a:custGeom>
            <a:avLst/>
            <a:gdLst>
              <a:gd name="T0" fmla="*/ 76357 w 648"/>
              <a:gd name="T1" fmla="*/ 288324 h 37"/>
              <a:gd name="T2" fmla="*/ 190892 w 648"/>
              <a:gd name="T3" fmla="*/ 270304 h 37"/>
              <a:gd name="T4" fmla="*/ 286338 w 648"/>
              <a:gd name="T5" fmla="*/ 252284 h 37"/>
              <a:gd name="T6" fmla="*/ 391329 w 648"/>
              <a:gd name="T7" fmla="*/ 243274 h 37"/>
              <a:gd name="T8" fmla="*/ 486775 w 648"/>
              <a:gd name="T9" fmla="*/ 234264 h 37"/>
              <a:gd name="T10" fmla="*/ 591765 w 648"/>
              <a:gd name="T11" fmla="*/ 234264 h 37"/>
              <a:gd name="T12" fmla="*/ 687211 w 648"/>
              <a:gd name="T13" fmla="*/ 225253 h 37"/>
              <a:gd name="T14" fmla="*/ 801746 w 648"/>
              <a:gd name="T15" fmla="*/ 216243 h 37"/>
              <a:gd name="T16" fmla="*/ 887648 w 648"/>
              <a:gd name="T17" fmla="*/ 216243 h 37"/>
              <a:gd name="T18" fmla="*/ 1002183 w 648"/>
              <a:gd name="T19" fmla="*/ 216243 h 37"/>
              <a:gd name="T20" fmla="*/ 1097629 w 648"/>
              <a:gd name="T21" fmla="*/ 207233 h 37"/>
              <a:gd name="T22" fmla="*/ 1202619 w 648"/>
              <a:gd name="T23" fmla="*/ 207233 h 37"/>
              <a:gd name="T24" fmla="*/ 1298065 w 648"/>
              <a:gd name="T25" fmla="*/ 198223 h 37"/>
              <a:gd name="T26" fmla="*/ 1412601 w 648"/>
              <a:gd name="T27" fmla="*/ 198223 h 37"/>
              <a:gd name="T28" fmla="*/ 1498502 w 648"/>
              <a:gd name="T29" fmla="*/ 189213 h 37"/>
              <a:gd name="T30" fmla="*/ 1613037 w 648"/>
              <a:gd name="T31" fmla="*/ 189213 h 37"/>
              <a:gd name="T32" fmla="*/ 1708483 w 648"/>
              <a:gd name="T33" fmla="*/ 180203 h 37"/>
              <a:gd name="T34" fmla="*/ 1813474 w 648"/>
              <a:gd name="T35" fmla="*/ 180203 h 37"/>
              <a:gd name="T36" fmla="*/ 1908920 w 648"/>
              <a:gd name="T37" fmla="*/ 171193 h 37"/>
              <a:gd name="T38" fmla="*/ 2023455 w 648"/>
              <a:gd name="T39" fmla="*/ 171193 h 37"/>
              <a:gd name="T40" fmla="*/ 2109356 w 648"/>
              <a:gd name="T41" fmla="*/ 171193 h 37"/>
              <a:gd name="T42" fmla="*/ 2223892 w 648"/>
              <a:gd name="T43" fmla="*/ 162182 h 37"/>
              <a:gd name="T44" fmla="*/ 2319338 w 648"/>
              <a:gd name="T45" fmla="*/ 162182 h 37"/>
              <a:gd name="T46" fmla="*/ 2424328 w 648"/>
              <a:gd name="T47" fmla="*/ 153172 h 37"/>
              <a:gd name="T48" fmla="*/ 2519774 w 648"/>
              <a:gd name="T49" fmla="*/ 153172 h 37"/>
              <a:gd name="T50" fmla="*/ 2634309 w 648"/>
              <a:gd name="T51" fmla="*/ 153172 h 37"/>
              <a:gd name="T52" fmla="*/ 2720211 w 648"/>
              <a:gd name="T53" fmla="*/ 144162 h 37"/>
              <a:gd name="T54" fmla="*/ 2834746 w 648"/>
              <a:gd name="T55" fmla="*/ 144162 h 37"/>
              <a:gd name="T56" fmla="*/ 2930192 w 648"/>
              <a:gd name="T57" fmla="*/ 135152 h 37"/>
              <a:gd name="T58" fmla="*/ 3035182 w 648"/>
              <a:gd name="T59" fmla="*/ 135152 h 37"/>
              <a:gd name="T60" fmla="*/ 3130628 w 648"/>
              <a:gd name="T61" fmla="*/ 135152 h 37"/>
              <a:gd name="T62" fmla="*/ 3235619 w 648"/>
              <a:gd name="T63" fmla="*/ 126142 h 37"/>
              <a:gd name="T64" fmla="*/ 3331065 w 648"/>
              <a:gd name="T65" fmla="*/ 126142 h 37"/>
              <a:gd name="T66" fmla="*/ 3445600 w 648"/>
              <a:gd name="T67" fmla="*/ 126142 h 37"/>
              <a:gd name="T68" fmla="*/ 3541046 w 648"/>
              <a:gd name="T69" fmla="*/ 117132 h 37"/>
              <a:gd name="T70" fmla="*/ 3646037 w 648"/>
              <a:gd name="T71" fmla="*/ 117132 h 37"/>
              <a:gd name="T72" fmla="*/ 3741483 w 648"/>
              <a:gd name="T73" fmla="*/ 117132 h 37"/>
              <a:gd name="T74" fmla="*/ 3846473 w 648"/>
              <a:gd name="T75" fmla="*/ 108122 h 37"/>
              <a:gd name="T76" fmla="*/ 3941919 w 648"/>
              <a:gd name="T77" fmla="*/ 108122 h 37"/>
              <a:gd name="T78" fmla="*/ 4056454 w 648"/>
              <a:gd name="T79" fmla="*/ 108122 h 37"/>
              <a:gd name="T80" fmla="*/ 4151900 w 648"/>
              <a:gd name="T81" fmla="*/ 99111 h 37"/>
              <a:gd name="T82" fmla="*/ 4256891 w 648"/>
              <a:gd name="T83" fmla="*/ 99111 h 37"/>
              <a:gd name="T84" fmla="*/ 4352337 w 648"/>
              <a:gd name="T85" fmla="*/ 99111 h 37"/>
              <a:gd name="T86" fmla="*/ 4457328 w 648"/>
              <a:gd name="T87" fmla="*/ 90101 h 37"/>
              <a:gd name="T88" fmla="*/ 4552774 w 648"/>
              <a:gd name="T89" fmla="*/ 90101 h 37"/>
              <a:gd name="T90" fmla="*/ 4667309 w 648"/>
              <a:gd name="T91" fmla="*/ 90101 h 37"/>
              <a:gd name="T92" fmla="*/ 4762755 w 648"/>
              <a:gd name="T93" fmla="*/ 81091 h 37"/>
              <a:gd name="T94" fmla="*/ 4867745 w 648"/>
              <a:gd name="T95" fmla="*/ 81091 h 37"/>
              <a:gd name="T96" fmla="*/ 4963191 w 648"/>
              <a:gd name="T97" fmla="*/ 81091 h 37"/>
              <a:gd name="T98" fmla="*/ 5068182 w 648"/>
              <a:gd name="T99" fmla="*/ 72081 h 37"/>
              <a:gd name="T100" fmla="*/ 5163628 w 648"/>
              <a:gd name="T101" fmla="*/ 63071 h 37"/>
              <a:gd name="T102" fmla="*/ 5278163 w 648"/>
              <a:gd name="T103" fmla="*/ 54061 h 37"/>
              <a:gd name="T104" fmla="*/ 5373609 w 648"/>
              <a:gd name="T105" fmla="*/ 54061 h 37"/>
              <a:gd name="T106" fmla="*/ 5478600 w 648"/>
              <a:gd name="T107" fmla="*/ 45051 h 37"/>
              <a:gd name="T108" fmla="*/ 5574046 w 648"/>
              <a:gd name="T109" fmla="*/ 45051 h 37"/>
              <a:gd name="T110" fmla="*/ 5679036 w 648"/>
              <a:gd name="T111" fmla="*/ 36041 h 37"/>
              <a:gd name="T112" fmla="*/ 5774482 w 648"/>
              <a:gd name="T113" fmla="*/ 27030 h 37"/>
              <a:gd name="T114" fmla="*/ 5889017 w 648"/>
              <a:gd name="T115" fmla="*/ 27030 h 37"/>
              <a:gd name="T116" fmla="*/ 5974919 w 648"/>
              <a:gd name="T117" fmla="*/ 18020 h 37"/>
              <a:gd name="T118" fmla="*/ 6089454 w 648"/>
              <a:gd name="T119" fmla="*/ 18020 h 37"/>
              <a:gd name="T120" fmla="*/ 6184900 w 648"/>
              <a:gd name="T121" fmla="*/ 0 h 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48"/>
              <a:gd name="T184" fmla="*/ 0 h 37"/>
              <a:gd name="T185" fmla="*/ 648 w 648"/>
              <a:gd name="T186" fmla="*/ 37 h 3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48" h="37">
                <a:moveTo>
                  <a:pt x="0" y="37"/>
                </a:moveTo>
                <a:lnTo>
                  <a:pt x="0" y="37"/>
                </a:lnTo>
                <a:lnTo>
                  <a:pt x="0" y="36"/>
                </a:lnTo>
                <a:lnTo>
                  <a:pt x="2" y="36"/>
                </a:lnTo>
                <a:lnTo>
                  <a:pt x="2" y="35"/>
                </a:lnTo>
                <a:lnTo>
                  <a:pt x="3" y="35"/>
                </a:lnTo>
                <a:lnTo>
                  <a:pt x="3" y="34"/>
                </a:lnTo>
                <a:lnTo>
                  <a:pt x="5" y="34"/>
                </a:lnTo>
                <a:lnTo>
                  <a:pt x="5" y="33"/>
                </a:lnTo>
                <a:lnTo>
                  <a:pt x="7" y="33"/>
                </a:lnTo>
                <a:lnTo>
                  <a:pt x="7" y="32"/>
                </a:lnTo>
                <a:lnTo>
                  <a:pt x="8" y="32"/>
                </a:lnTo>
                <a:lnTo>
                  <a:pt x="10" y="32"/>
                </a:lnTo>
                <a:lnTo>
                  <a:pt x="10" y="31"/>
                </a:lnTo>
                <a:lnTo>
                  <a:pt x="11" y="31"/>
                </a:lnTo>
                <a:lnTo>
                  <a:pt x="13" y="31"/>
                </a:lnTo>
                <a:lnTo>
                  <a:pt x="13" y="30"/>
                </a:lnTo>
                <a:lnTo>
                  <a:pt x="15" y="30"/>
                </a:lnTo>
                <a:lnTo>
                  <a:pt x="16" y="30"/>
                </a:lnTo>
                <a:lnTo>
                  <a:pt x="18" y="30"/>
                </a:lnTo>
                <a:lnTo>
                  <a:pt x="20" y="30"/>
                </a:lnTo>
                <a:lnTo>
                  <a:pt x="21" y="30"/>
                </a:lnTo>
                <a:lnTo>
                  <a:pt x="21" y="29"/>
                </a:lnTo>
                <a:lnTo>
                  <a:pt x="23" y="29"/>
                </a:lnTo>
                <a:lnTo>
                  <a:pt x="25" y="29"/>
                </a:lnTo>
                <a:lnTo>
                  <a:pt x="26" y="29"/>
                </a:lnTo>
                <a:lnTo>
                  <a:pt x="28" y="29"/>
                </a:lnTo>
                <a:lnTo>
                  <a:pt x="30" y="29"/>
                </a:lnTo>
                <a:lnTo>
                  <a:pt x="30" y="28"/>
                </a:lnTo>
                <a:lnTo>
                  <a:pt x="31" y="28"/>
                </a:lnTo>
                <a:lnTo>
                  <a:pt x="33" y="28"/>
                </a:lnTo>
                <a:lnTo>
                  <a:pt x="34" y="28"/>
                </a:lnTo>
                <a:lnTo>
                  <a:pt x="36" y="28"/>
                </a:lnTo>
                <a:lnTo>
                  <a:pt x="36" y="27"/>
                </a:lnTo>
                <a:lnTo>
                  <a:pt x="38" y="27"/>
                </a:lnTo>
                <a:lnTo>
                  <a:pt x="39" y="27"/>
                </a:lnTo>
                <a:lnTo>
                  <a:pt x="41" y="27"/>
                </a:lnTo>
                <a:lnTo>
                  <a:pt x="43" y="27"/>
                </a:lnTo>
                <a:lnTo>
                  <a:pt x="44" y="27"/>
                </a:lnTo>
                <a:lnTo>
                  <a:pt x="44" y="26"/>
                </a:lnTo>
                <a:lnTo>
                  <a:pt x="46" y="26"/>
                </a:lnTo>
                <a:lnTo>
                  <a:pt x="48" y="26"/>
                </a:lnTo>
                <a:lnTo>
                  <a:pt x="49" y="26"/>
                </a:lnTo>
                <a:lnTo>
                  <a:pt x="51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9" y="26"/>
                </a:lnTo>
                <a:lnTo>
                  <a:pt x="61" y="26"/>
                </a:lnTo>
                <a:lnTo>
                  <a:pt x="62" y="26"/>
                </a:lnTo>
                <a:lnTo>
                  <a:pt x="64" y="26"/>
                </a:lnTo>
                <a:lnTo>
                  <a:pt x="64" y="25"/>
                </a:lnTo>
                <a:lnTo>
                  <a:pt x="66" y="25"/>
                </a:lnTo>
                <a:lnTo>
                  <a:pt x="67" y="25"/>
                </a:lnTo>
                <a:lnTo>
                  <a:pt x="69" y="25"/>
                </a:lnTo>
                <a:lnTo>
                  <a:pt x="71" y="25"/>
                </a:lnTo>
                <a:lnTo>
                  <a:pt x="72" y="25"/>
                </a:lnTo>
                <a:lnTo>
                  <a:pt x="74" y="25"/>
                </a:lnTo>
                <a:lnTo>
                  <a:pt x="75" y="25"/>
                </a:lnTo>
                <a:lnTo>
                  <a:pt x="77" y="25"/>
                </a:lnTo>
                <a:lnTo>
                  <a:pt x="79" y="25"/>
                </a:lnTo>
                <a:lnTo>
                  <a:pt x="80" y="25"/>
                </a:lnTo>
                <a:lnTo>
                  <a:pt x="80" y="24"/>
                </a:lnTo>
                <a:lnTo>
                  <a:pt x="82" y="24"/>
                </a:lnTo>
                <a:lnTo>
                  <a:pt x="84" y="24"/>
                </a:lnTo>
                <a:lnTo>
                  <a:pt x="85" y="24"/>
                </a:lnTo>
                <a:lnTo>
                  <a:pt x="87" y="24"/>
                </a:lnTo>
                <a:lnTo>
                  <a:pt x="89" y="24"/>
                </a:lnTo>
                <a:lnTo>
                  <a:pt x="90" y="24"/>
                </a:lnTo>
                <a:lnTo>
                  <a:pt x="92" y="24"/>
                </a:lnTo>
                <a:lnTo>
                  <a:pt x="93" y="24"/>
                </a:lnTo>
                <a:lnTo>
                  <a:pt x="95" y="24"/>
                </a:lnTo>
                <a:lnTo>
                  <a:pt x="97" y="24"/>
                </a:lnTo>
                <a:lnTo>
                  <a:pt x="98" y="24"/>
                </a:lnTo>
                <a:lnTo>
                  <a:pt x="100" y="24"/>
                </a:lnTo>
                <a:lnTo>
                  <a:pt x="102" y="24"/>
                </a:lnTo>
                <a:lnTo>
                  <a:pt x="103" y="24"/>
                </a:lnTo>
                <a:lnTo>
                  <a:pt x="105" y="24"/>
                </a:lnTo>
                <a:lnTo>
                  <a:pt x="107" y="24"/>
                </a:lnTo>
                <a:lnTo>
                  <a:pt x="107" y="23"/>
                </a:lnTo>
                <a:lnTo>
                  <a:pt x="108" y="23"/>
                </a:lnTo>
                <a:lnTo>
                  <a:pt x="110" y="23"/>
                </a:lnTo>
                <a:lnTo>
                  <a:pt x="112" y="23"/>
                </a:lnTo>
                <a:lnTo>
                  <a:pt x="113" y="23"/>
                </a:lnTo>
                <a:lnTo>
                  <a:pt x="115" y="23"/>
                </a:lnTo>
                <a:lnTo>
                  <a:pt x="116" y="23"/>
                </a:lnTo>
                <a:lnTo>
                  <a:pt x="118" y="23"/>
                </a:lnTo>
                <a:lnTo>
                  <a:pt x="120" y="23"/>
                </a:lnTo>
                <a:lnTo>
                  <a:pt x="121" y="23"/>
                </a:lnTo>
                <a:lnTo>
                  <a:pt x="123" y="23"/>
                </a:lnTo>
                <a:lnTo>
                  <a:pt x="125" y="23"/>
                </a:lnTo>
                <a:lnTo>
                  <a:pt x="126" y="23"/>
                </a:lnTo>
                <a:lnTo>
                  <a:pt x="128" y="23"/>
                </a:lnTo>
                <a:lnTo>
                  <a:pt x="128" y="22"/>
                </a:lnTo>
                <a:lnTo>
                  <a:pt x="130" y="22"/>
                </a:lnTo>
                <a:lnTo>
                  <a:pt x="131" y="22"/>
                </a:lnTo>
                <a:lnTo>
                  <a:pt x="133" y="22"/>
                </a:lnTo>
                <a:lnTo>
                  <a:pt x="134" y="22"/>
                </a:lnTo>
                <a:lnTo>
                  <a:pt x="136" y="22"/>
                </a:lnTo>
                <a:lnTo>
                  <a:pt x="138" y="22"/>
                </a:lnTo>
                <a:lnTo>
                  <a:pt x="139" y="22"/>
                </a:lnTo>
                <a:lnTo>
                  <a:pt x="141" y="22"/>
                </a:lnTo>
                <a:lnTo>
                  <a:pt x="143" y="22"/>
                </a:lnTo>
                <a:lnTo>
                  <a:pt x="144" y="22"/>
                </a:lnTo>
                <a:lnTo>
                  <a:pt x="146" y="22"/>
                </a:lnTo>
                <a:lnTo>
                  <a:pt x="148" y="22"/>
                </a:lnTo>
                <a:lnTo>
                  <a:pt x="149" y="22"/>
                </a:lnTo>
                <a:lnTo>
                  <a:pt x="151" y="22"/>
                </a:lnTo>
                <a:lnTo>
                  <a:pt x="153" y="22"/>
                </a:lnTo>
                <a:lnTo>
                  <a:pt x="154" y="22"/>
                </a:lnTo>
                <a:lnTo>
                  <a:pt x="156" y="22"/>
                </a:lnTo>
                <a:lnTo>
                  <a:pt x="156" y="21"/>
                </a:lnTo>
                <a:lnTo>
                  <a:pt x="157" y="21"/>
                </a:lnTo>
                <a:lnTo>
                  <a:pt x="159" y="21"/>
                </a:lnTo>
                <a:lnTo>
                  <a:pt x="161" y="21"/>
                </a:lnTo>
                <a:lnTo>
                  <a:pt x="162" y="21"/>
                </a:lnTo>
                <a:lnTo>
                  <a:pt x="164" y="21"/>
                </a:lnTo>
                <a:lnTo>
                  <a:pt x="166" y="21"/>
                </a:lnTo>
                <a:lnTo>
                  <a:pt x="167" y="21"/>
                </a:lnTo>
                <a:lnTo>
                  <a:pt x="169" y="21"/>
                </a:lnTo>
                <a:lnTo>
                  <a:pt x="171" y="21"/>
                </a:lnTo>
                <a:lnTo>
                  <a:pt x="172" y="21"/>
                </a:lnTo>
                <a:lnTo>
                  <a:pt x="174" y="21"/>
                </a:lnTo>
                <a:lnTo>
                  <a:pt x="175" y="21"/>
                </a:lnTo>
                <a:lnTo>
                  <a:pt x="177" y="21"/>
                </a:lnTo>
                <a:lnTo>
                  <a:pt x="179" y="21"/>
                </a:lnTo>
                <a:lnTo>
                  <a:pt x="179" y="20"/>
                </a:lnTo>
                <a:lnTo>
                  <a:pt x="180" y="20"/>
                </a:lnTo>
                <a:lnTo>
                  <a:pt x="182" y="20"/>
                </a:lnTo>
                <a:lnTo>
                  <a:pt x="184" y="20"/>
                </a:lnTo>
                <a:lnTo>
                  <a:pt x="185" y="20"/>
                </a:lnTo>
                <a:lnTo>
                  <a:pt x="187" y="20"/>
                </a:lnTo>
                <a:lnTo>
                  <a:pt x="189" y="20"/>
                </a:lnTo>
                <a:lnTo>
                  <a:pt x="190" y="20"/>
                </a:lnTo>
                <a:lnTo>
                  <a:pt x="192" y="20"/>
                </a:lnTo>
                <a:lnTo>
                  <a:pt x="194" y="20"/>
                </a:lnTo>
                <a:lnTo>
                  <a:pt x="195" y="20"/>
                </a:lnTo>
                <a:lnTo>
                  <a:pt x="197" y="20"/>
                </a:lnTo>
                <a:lnTo>
                  <a:pt x="198" y="20"/>
                </a:lnTo>
                <a:lnTo>
                  <a:pt x="200" y="20"/>
                </a:lnTo>
                <a:lnTo>
                  <a:pt x="200" y="19"/>
                </a:lnTo>
                <a:lnTo>
                  <a:pt x="202" y="19"/>
                </a:lnTo>
                <a:lnTo>
                  <a:pt x="203" y="19"/>
                </a:lnTo>
                <a:lnTo>
                  <a:pt x="205" y="19"/>
                </a:lnTo>
                <a:lnTo>
                  <a:pt x="207" y="19"/>
                </a:lnTo>
                <a:lnTo>
                  <a:pt x="208" y="19"/>
                </a:lnTo>
                <a:lnTo>
                  <a:pt x="210" y="19"/>
                </a:lnTo>
                <a:lnTo>
                  <a:pt x="212" y="19"/>
                </a:lnTo>
                <a:lnTo>
                  <a:pt x="213" y="19"/>
                </a:lnTo>
                <a:lnTo>
                  <a:pt x="215" y="19"/>
                </a:lnTo>
                <a:lnTo>
                  <a:pt x="216" y="19"/>
                </a:lnTo>
                <a:lnTo>
                  <a:pt x="218" y="19"/>
                </a:lnTo>
                <a:lnTo>
                  <a:pt x="220" y="19"/>
                </a:lnTo>
                <a:lnTo>
                  <a:pt x="221" y="19"/>
                </a:lnTo>
                <a:lnTo>
                  <a:pt x="223" y="19"/>
                </a:lnTo>
                <a:lnTo>
                  <a:pt x="225" y="19"/>
                </a:lnTo>
                <a:lnTo>
                  <a:pt x="226" y="19"/>
                </a:lnTo>
                <a:lnTo>
                  <a:pt x="226" y="18"/>
                </a:lnTo>
                <a:lnTo>
                  <a:pt x="228" y="18"/>
                </a:lnTo>
                <a:lnTo>
                  <a:pt x="230" y="18"/>
                </a:lnTo>
                <a:lnTo>
                  <a:pt x="231" y="18"/>
                </a:lnTo>
                <a:lnTo>
                  <a:pt x="233" y="18"/>
                </a:lnTo>
                <a:lnTo>
                  <a:pt x="235" y="18"/>
                </a:lnTo>
                <a:lnTo>
                  <a:pt x="236" y="18"/>
                </a:lnTo>
                <a:lnTo>
                  <a:pt x="238" y="18"/>
                </a:lnTo>
                <a:lnTo>
                  <a:pt x="239" y="18"/>
                </a:lnTo>
                <a:lnTo>
                  <a:pt x="241" y="18"/>
                </a:lnTo>
                <a:lnTo>
                  <a:pt x="243" y="18"/>
                </a:lnTo>
                <a:lnTo>
                  <a:pt x="244" y="18"/>
                </a:lnTo>
                <a:lnTo>
                  <a:pt x="244" y="17"/>
                </a:lnTo>
                <a:lnTo>
                  <a:pt x="246" y="17"/>
                </a:lnTo>
                <a:lnTo>
                  <a:pt x="248" y="17"/>
                </a:lnTo>
                <a:lnTo>
                  <a:pt x="249" y="17"/>
                </a:lnTo>
                <a:lnTo>
                  <a:pt x="251" y="17"/>
                </a:lnTo>
                <a:lnTo>
                  <a:pt x="253" y="17"/>
                </a:lnTo>
                <a:lnTo>
                  <a:pt x="254" y="17"/>
                </a:lnTo>
                <a:lnTo>
                  <a:pt x="256" y="17"/>
                </a:lnTo>
                <a:lnTo>
                  <a:pt x="257" y="17"/>
                </a:lnTo>
                <a:lnTo>
                  <a:pt x="259" y="17"/>
                </a:lnTo>
                <a:lnTo>
                  <a:pt x="261" y="17"/>
                </a:lnTo>
                <a:lnTo>
                  <a:pt x="262" y="17"/>
                </a:lnTo>
                <a:lnTo>
                  <a:pt x="264" y="17"/>
                </a:lnTo>
                <a:lnTo>
                  <a:pt x="266" y="17"/>
                </a:lnTo>
                <a:lnTo>
                  <a:pt x="267" y="17"/>
                </a:lnTo>
                <a:lnTo>
                  <a:pt x="269" y="17"/>
                </a:lnTo>
                <a:lnTo>
                  <a:pt x="271" y="17"/>
                </a:lnTo>
                <a:lnTo>
                  <a:pt x="272" y="17"/>
                </a:lnTo>
                <a:lnTo>
                  <a:pt x="274" y="17"/>
                </a:lnTo>
                <a:lnTo>
                  <a:pt x="276" y="17"/>
                </a:lnTo>
                <a:lnTo>
                  <a:pt x="277" y="17"/>
                </a:lnTo>
                <a:lnTo>
                  <a:pt x="279" y="17"/>
                </a:lnTo>
                <a:lnTo>
                  <a:pt x="280" y="17"/>
                </a:lnTo>
                <a:lnTo>
                  <a:pt x="280" y="16"/>
                </a:lnTo>
                <a:lnTo>
                  <a:pt x="282" y="16"/>
                </a:lnTo>
                <a:lnTo>
                  <a:pt x="284" y="16"/>
                </a:lnTo>
                <a:lnTo>
                  <a:pt x="285" y="16"/>
                </a:lnTo>
                <a:lnTo>
                  <a:pt x="287" y="16"/>
                </a:lnTo>
                <a:lnTo>
                  <a:pt x="289" y="16"/>
                </a:lnTo>
                <a:lnTo>
                  <a:pt x="290" y="16"/>
                </a:lnTo>
                <a:lnTo>
                  <a:pt x="292" y="16"/>
                </a:lnTo>
                <a:lnTo>
                  <a:pt x="294" y="16"/>
                </a:lnTo>
                <a:lnTo>
                  <a:pt x="295" y="16"/>
                </a:lnTo>
                <a:lnTo>
                  <a:pt x="297" y="16"/>
                </a:lnTo>
                <a:lnTo>
                  <a:pt x="298" y="16"/>
                </a:lnTo>
                <a:lnTo>
                  <a:pt x="300" y="16"/>
                </a:lnTo>
                <a:lnTo>
                  <a:pt x="302" y="16"/>
                </a:lnTo>
                <a:lnTo>
                  <a:pt x="303" y="16"/>
                </a:lnTo>
                <a:lnTo>
                  <a:pt x="303" y="15"/>
                </a:lnTo>
                <a:lnTo>
                  <a:pt x="305" y="15"/>
                </a:lnTo>
                <a:lnTo>
                  <a:pt x="307" y="15"/>
                </a:lnTo>
                <a:lnTo>
                  <a:pt x="308" y="15"/>
                </a:lnTo>
                <a:lnTo>
                  <a:pt x="310" y="15"/>
                </a:lnTo>
                <a:lnTo>
                  <a:pt x="312" y="15"/>
                </a:lnTo>
                <a:lnTo>
                  <a:pt x="313" y="15"/>
                </a:lnTo>
                <a:lnTo>
                  <a:pt x="315" y="15"/>
                </a:lnTo>
                <a:lnTo>
                  <a:pt x="317" y="15"/>
                </a:lnTo>
                <a:lnTo>
                  <a:pt x="318" y="15"/>
                </a:lnTo>
                <a:lnTo>
                  <a:pt x="320" y="15"/>
                </a:lnTo>
                <a:lnTo>
                  <a:pt x="321" y="15"/>
                </a:lnTo>
                <a:lnTo>
                  <a:pt x="323" y="15"/>
                </a:lnTo>
                <a:lnTo>
                  <a:pt x="325" y="15"/>
                </a:lnTo>
                <a:lnTo>
                  <a:pt x="326" y="15"/>
                </a:lnTo>
                <a:lnTo>
                  <a:pt x="328" y="15"/>
                </a:lnTo>
                <a:lnTo>
                  <a:pt x="330" y="15"/>
                </a:lnTo>
                <a:lnTo>
                  <a:pt x="331" y="15"/>
                </a:lnTo>
                <a:lnTo>
                  <a:pt x="333" y="15"/>
                </a:lnTo>
                <a:lnTo>
                  <a:pt x="333" y="14"/>
                </a:lnTo>
                <a:lnTo>
                  <a:pt x="335" y="14"/>
                </a:lnTo>
                <a:lnTo>
                  <a:pt x="336" y="14"/>
                </a:lnTo>
                <a:lnTo>
                  <a:pt x="338" y="14"/>
                </a:lnTo>
                <a:lnTo>
                  <a:pt x="339" y="14"/>
                </a:lnTo>
                <a:lnTo>
                  <a:pt x="341" y="14"/>
                </a:lnTo>
                <a:lnTo>
                  <a:pt x="343" y="14"/>
                </a:lnTo>
                <a:lnTo>
                  <a:pt x="344" y="14"/>
                </a:lnTo>
                <a:lnTo>
                  <a:pt x="346" y="14"/>
                </a:lnTo>
                <a:lnTo>
                  <a:pt x="348" y="14"/>
                </a:lnTo>
                <a:lnTo>
                  <a:pt x="349" y="14"/>
                </a:lnTo>
                <a:lnTo>
                  <a:pt x="351" y="14"/>
                </a:lnTo>
                <a:lnTo>
                  <a:pt x="353" y="14"/>
                </a:lnTo>
                <a:lnTo>
                  <a:pt x="354" y="14"/>
                </a:lnTo>
                <a:lnTo>
                  <a:pt x="356" y="14"/>
                </a:lnTo>
                <a:lnTo>
                  <a:pt x="358" y="14"/>
                </a:lnTo>
                <a:lnTo>
                  <a:pt x="359" y="14"/>
                </a:lnTo>
                <a:lnTo>
                  <a:pt x="361" y="14"/>
                </a:lnTo>
                <a:lnTo>
                  <a:pt x="362" y="14"/>
                </a:lnTo>
                <a:lnTo>
                  <a:pt x="364" y="14"/>
                </a:lnTo>
                <a:lnTo>
                  <a:pt x="364" y="13"/>
                </a:lnTo>
                <a:lnTo>
                  <a:pt x="366" y="13"/>
                </a:lnTo>
                <a:lnTo>
                  <a:pt x="367" y="13"/>
                </a:lnTo>
                <a:lnTo>
                  <a:pt x="369" y="13"/>
                </a:lnTo>
                <a:lnTo>
                  <a:pt x="371" y="13"/>
                </a:lnTo>
                <a:lnTo>
                  <a:pt x="372" y="13"/>
                </a:lnTo>
                <a:lnTo>
                  <a:pt x="374" y="13"/>
                </a:lnTo>
                <a:lnTo>
                  <a:pt x="376" y="13"/>
                </a:lnTo>
                <a:lnTo>
                  <a:pt x="377" y="13"/>
                </a:lnTo>
                <a:lnTo>
                  <a:pt x="379" y="13"/>
                </a:lnTo>
                <a:lnTo>
                  <a:pt x="380" y="13"/>
                </a:lnTo>
                <a:lnTo>
                  <a:pt x="382" y="13"/>
                </a:lnTo>
                <a:lnTo>
                  <a:pt x="384" y="13"/>
                </a:lnTo>
                <a:lnTo>
                  <a:pt x="385" y="13"/>
                </a:lnTo>
                <a:lnTo>
                  <a:pt x="387" y="13"/>
                </a:lnTo>
                <a:lnTo>
                  <a:pt x="389" y="13"/>
                </a:lnTo>
                <a:lnTo>
                  <a:pt x="390" y="13"/>
                </a:lnTo>
                <a:lnTo>
                  <a:pt x="392" y="13"/>
                </a:lnTo>
                <a:lnTo>
                  <a:pt x="394" y="13"/>
                </a:lnTo>
                <a:lnTo>
                  <a:pt x="394" y="12"/>
                </a:lnTo>
                <a:lnTo>
                  <a:pt x="395" y="12"/>
                </a:lnTo>
                <a:lnTo>
                  <a:pt x="397" y="12"/>
                </a:lnTo>
                <a:lnTo>
                  <a:pt x="399" y="12"/>
                </a:lnTo>
                <a:lnTo>
                  <a:pt x="400" y="12"/>
                </a:lnTo>
                <a:lnTo>
                  <a:pt x="402" y="12"/>
                </a:lnTo>
                <a:lnTo>
                  <a:pt x="403" y="12"/>
                </a:lnTo>
                <a:lnTo>
                  <a:pt x="405" y="12"/>
                </a:lnTo>
                <a:lnTo>
                  <a:pt x="407" y="12"/>
                </a:lnTo>
                <a:lnTo>
                  <a:pt x="408" y="12"/>
                </a:lnTo>
                <a:lnTo>
                  <a:pt x="410" y="12"/>
                </a:lnTo>
                <a:lnTo>
                  <a:pt x="412" y="12"/>
                </a:lnTo>
                <a:lnTo>
                  <a:pt x="413" y="12"/>
                </a:lnTo>
                <a:lnTo>
                  <a:pt x="415" y="12"/>
                </a:lnTo>
                <a:lnTo>
                  <a:pt x="417" y="12"/>
                </a:lnTo>
                <a:lnTo>
                  <a:pt x="418" y="12"/>
                </a:lnTo>
                <a:lnTo>
                  <a:pt x="420" y="12"/>
                </a:lnTo>
                <a:lnTo>
                  <a:pt x="421" y="12"/>
                </a:lnTo>
                <a:lnTo>
                  <a:pt x="423" y="12"/>
                </a:lnTo>
                <a:lnTo>
                  <a:pt x="425" y="12"/>
                </a:lnTo>
                <a:lnTo>
                  <a:pt x="426" y="12"/>
                </a:lnTo>
                <a:lnTo>
                  <a:pt x="426" y="11"/>
                </a:lnTo>
                <a:lnTo>
                  <a:pt x="428" y="11"/>
                </a:lnTo>
                <a:lnTo>
                  <a:pt x="430" y="11"/>
                </a:lnTo>
                <a:lnTo>
                  <a:pt x="431" y="11"/>
                </a:lnTo>
                <a:lnTo>
                  <a:pt x="433" y="11"/>
                </a:lnTo>
                <a:lnTo>
                  <a:pt x="435" y="11"/>
                </a:lnTo>
                <a:lnTo>
                  <a:pt x="436" y="11"/>
                </a:lnTo>
                <a:lnTo>
                  <a:pt x="438" y="11"/>
                </a:lnTo>
                <a:lnTo>
                  <a:pt x="440" y="11"/>
                </a:lnTo>
                <a:lnTo>
                  <a:pt x="441" y="11"/>
                </a:lnTo>
                <a:lnTo>
                  <a:pt x="443" y="11"/>
                </a:lnTo>
                <a:lnTo>
                  <a:pt x="444" y="11"/>
                </a:lnTo>
                <a:lnTo>
                  <a:pt x="446" y="11"/>
                </a:lnTo>
                <a:lnTo>
                  <a:pt x="448" y="11"/>
                </a:lnTo>
                <a:lnTo>
                  <a:pt x="449" y="11"/>
                </a:lnTo>
                <a:lnTo>
                  <a:pt x="451" y="11"/>
                </a:lnTo>
                <a:lnTo>
                  <a:pt x="453" y="11"/>
                </a:lnTo>
                <a:lnTo>
                  <a:pt x="454" y="11"/>
                </a:lnTo>
                <a:lnTo>
                  <a:pt x="456" y="11"/>
                </a:lnTo>
                <a:lnTo>
                  <a:pt x="458" y="11"/>
                </a:lnTo>
                <a:lnTo>
                  <a:pt x="459" y="11"/>
                </a:lnTo>
                <a:lnTo>
                  <a:pt x="461" y="11"/>
                </a:lnTo>
                <a:lnTo>
                  <a:pt x="462" y="11"/>
                </a:lnTo>
                <a:lnTo>
                  <a:pt x="462" y="10"/>
                </a:lnTo>
                <a:lnTo>
                  <a:pt x="464" y="10"/>
                </a:lnTo>
                <a:lnTo>
                  <a:pt x="466" y="10"/>
                </a:lnTo>
                <a:lnTo>
                  <a:pt x="467" y="10"/>
                </a:lnTo>
                <a:lnTo>
                  <a:pt x="469" y="10"/>
                </a:lnTo>
                <a:lnTo>
                  <a:pt x="471" y="10"/>
                </a:lnTo>
                <a:lnTo>
                  <a:pt x="472" y="10"/>
                </a:lnTo>
                <a:lnTo>
                  <a:pt x="474" y="10"/>
                </a:lnTo>
                <a:lnTo>
                  <a:pt x="476" y="10"/>
                </a:lnTo>
                <a:lnTo>
                  <a:pt x="477" y="10"/>
                </a:lnTo>
                <a:lnTo>
                  <a:pt x="479" y="10"/>
                </a:lnTo>
                <a:lnTo>
                  <a:pt x="481" y="10"/>
                </a:lnTo>
                <a:lnTo>
                  <a:pt x="482" y="10"/>
                </a:lnTo>
                <a:lnTo>
                  <a:pt x="484" y="10"/>
                </a:lnTo>
                <a:lnTo>
                  <a:pt x="485" y="10"/>
                </a:lnTo>
                <a:lnTo>
                  <a:pt x="487" y="10"/>
                </a:lnTo>
                <a:lnTo>
                  <a:pt x="489" y="10"/>
                </a:lnTo>
                <a:lnTo>
                  <a:pt x="489" y="9"/>
                </a:lnTo>
                <a:lnTo>
                  <a:pt x="490" y="9"/>
                </a:lnTo>
                <a:lnTo>
                  <a:pt x="492" y="9"/>
                </a:lnTo>
                <a:lnTo>
                  <a:pt x="494" y="9"/>
                </a:lnTo>
                <a:lnTo>
                  <a:pt x="495" y="9"/>
                </a:lnTo>
                <a:lnTo>
                  <a:pt x="497" y="9"/>
                </a:lnTo>
                <a:lnTo>
                  <a:pt x="499" y="9"/>
                </a:lnTo>
                <a:lnTo>
                  <a:pt x="500" y="9"/>
                </a:lnTo>
                <a:lnTo>
                  <a:pt x="502" y="9"/>
                </a:lnTo>
                <a:lnTo>
                  <a:pt x="503" y="9"/>
                </a:lnTo>
                <a:lnTo>
                  <a:pt x="505" y="9"/>
                </a:lnTo>
                <a:lnTo>
                  <a:pt x="507" y="9"/>
                </a:lnTo>
                <a:lnTo>
                  <a:pt x="508" y="9"/>
                </a:lnTo>
                <a:lnTo>
                  <a:pt x="510" y="9"/>
                </a:lnTo>
                <a:lnTo>
                  <a:pt x="512" y="9"/>
                </a:lnTo>
                <a:lnTo>
                  <a:pt x="513" y="9"/>
                </a:lnTo>
                <a:lnTo>
                  <a:pt x="515" y="9"/>
                </a:lnTo>
                <a:lnTo>
                  <a:pt x="517" y="9"/>
                </a:lnTo>
                <a:lnTo>
                  <a:pt x="518" y="9"/>
                </a:lnTo>
                <a:lnTo>
                  <a:pt x="520" y="9"/>
                </a:lnTo>
                <a:lnTo>
                  <a:pt x="522" y="9"/>
                </a:lnTo>
                <a:lnTo>
                  <a:pt x="522" y="8"/>
                </a:lnTo>
                <a:lnTo>
                  <a:pt x="523" y="8"/>
                </a:lnTo>
                <a:lnTo>
                  <a:pt x="525" y="8"/>
                </a:lnTo>
                <a:lnTo>
                  <a:pt x="526" y="8"/>
                </a:lnTo>
                <a:lnTo>
                  <a:pt x="528" y="8"/>
                </a:lnTo>
                <a:lnTo>
                  <a:pt x="530" y="8"/>
                </a:lnTo>
                <a:lnTo>
                  <a:pt x="531" y="8"/>
                </a:lnTo>
                <a:lnTo>
                  <a:pt x="531" y="7"/>
                </a:lnTo>
                <a:lnTo>
                  <a:pt x="533" y="7"/>
                </a:lnTo>
                <a:lnTo>
                  <a:pt x="535" y="7"/>
                </a:lnTo>
                <a:lnTo>
                  <a:pt x="536" y="7"/>
                </a:lnTo>
                <a:lnTo>
                  <a:pt x="538" y="7"/>
                </a:lnTo>
                <a:lnTo>
                  <a:pt x="540" y="7"/>
                </a:lnTo>
                <a:lnTo>
                  <a:pt x="541" y="7"/>
                </a:lnTo>
                <a:lnTo>
                  <a:pt x="543" y="7"/>
                </a:lnTo>
                <a:lnTo>
                  <a:pt x="544" y="7"/>
                </a:lnTo>
                <a:lnTo>
                  <a:pt x="546" y="7"/>
                </a:lnTo>
                <a:lnTo>
                  <a:pt x="548" y="7"/>
                </a:lnTo>
                <a:lnTo>
                  <a:pt x="548" y="6"/>
                </a:lnTo>
                <a:lnTo>
                  <a:pt x="549" y="6"/>
                </a:lnTo>
                <a:lnTo>
                  <a:pt x="551" y="6"/>
                </a:lnTo>
                <a:lnTo>
                  <a:pt x="553" y="6"/>
                </a:lnTo>
                <a:lnTo>
                  <a:pt x="554" y="6"/>
                </a:lnTo>
                <a:lnTo>
                  <a:pt x="556" y="6"/>
                </a:lnTo>
                <a:lnTo>
                  <a:pt x="558" y="6"/>
                </a:lnTo>
                <a:lnTo>
                  <a:pt x="559" y="6"/>
                </a:lnTo>
                <a:lnTo>
                  <a:pt x="561" y="6"/>
                </a:lnTo>
                <a:lnTo>
                  <a:pt x="563" y="6"/>
                </a:lnTo>
                <a:lnTo>
                  <a:pt x="564" y="6"/>
                </a:lnTo>
                <a:lnTo>
                  <a:pt x="566" y="6"/>
                </a:lnTo>
                <a:lnTo>
                  <a:pt x="566" y="5"/>
                </a:lnTo>
                <a:lnTo>
                  <a:pt x="567" y="5"/>
                </a:lnTo>
                <a:lnTo>
                  <a:pt x="569" y="5"/>
                </a:lnTo>
                <a:lnTo>
                  <a:pt x="571" y="5"/>
                </a:lnTo>
                <a:lnTo>
                  <a:pt x="572" y="5"/>
                </a:lnTo>
                <a:lnTo>
                  <a:pt x="574" y="5"/>
                </a:lnTo>
                <a:lnTo>
                  <a:pt x="576" y="5"/>
                </a:lnTo>
                <a:lnTo>
                  <a:pt x="577" y="5"/>
                </a:lnTo>
                <a:lnTo>
                  <a:pt x="579" y="5"/>
                </a:lnTo>
                <a:lnTo>
                  <a:pt x="581" y="5"/>
                </a:lnTo>
                <a:lnTo>
                  <a:pt x="582" y="5"/>
                </a:lnTo>
                <a:lnTo>
                  <a:pt x="584" y="5"/>
                </a:lnTo>
                <a:lnTo>
                  <a:pt x="585" y="5"/>
                </a:lnTo>
                <a:lnTo>
                  <a:pt x="585" y="4"/>
                </a:lnTo>
                <a:lnTo>
                  <a:pt x="587" y="4"/>
                </a:lnTo>
                <a:lnTo>
                  <a:pt x="589" y="4"/>
                </a:lnTo>
                <a:lnTo>
                  <a:pt x="590" y="4"/>
                </a:lnTo>
                <a:lnTo>
                  <a:pt x="592" y="4"/>
                </a:lnTo>
                <a:lnTo>
                  <a:pt x="594" y="4"/>
                </a:lnTo>
                <a:lnTo>
                  <a:pt x="595" y="4"/>
                </a:lnTo>
                <a:lnTo>
                  <a:pt x="597" y="4"/>
                </a:lnTo>
                <a:lnTo>
                  <a:pt x="599" y="4"/>
                </a:lnTo>
                <a:lnTo>
                  <a:pt x="600" y="4"/>
                </a:lnTo>
                <a:lnTo>
                  <a:pt x="602" y="4"/>
                </a:lnTo>
                <a:lnTo>
                  <a:pt x="604" y="4"/>
                </a:lnTo>
                <a:lnTo>
                  <a:pt x="605" y="4"/>
                </a:lnTo>
                <a:lnTo>
                  <a:pt x="605" y="3"/>
                </a:lnTo>
                <a:lnTo>
                  <a:pt x="607" y="3"/>
                </a:lnTo>
                <a:lnTo>
                  <a:pt x="608" y="3"/>
                </a:lnTo>
                <a:lnTo>
                  <a:pt x="610" y="3"/>
                </a:lnTo>
                <a:lnTo>
                  <a:pt x="612" y="3"/>
                </a:lnTo>
                <a:lnTo>
                  <a:pt x="613" y="3"/>
                </a:lnTo>
                <a:lnTo>
                  <a:pt x="615" y="3"/>
                </a:lnTo>
                <a:lnTo>
                  <a:pt x="617" y="3"/>
                </a:lnTo>
                <a:lnTo>
                  <a:pt x="618" y="3"/>
                </a:lnTo>
                <a:lnTo>
                  <a:pt x="620" y="3"/>
                </a:lnTo>
                <a:lnTo>
                  <a:pt x="622" y="3"/>
                </a:lnTo>
                <a:lnTo>
                  <a:pt x="623" y="3"/>
                </a:lnTo>
                <a:lnTo>
                  <a:pt x="623" y="2"/>
                </a:lnTo>
                <a:lnTo>
                  <a:pt x="625" y="2"/>
                </a:lnTo>
                <a:lnTo>
                  <a:pt x="626" y="2"/>
                </a:lnTo>
                <a:lnTo>
                  <a:pt x="628" y="2"/>
                </a:lnTo>
                <a:lnTo>
                  <a:pt x="630" y="2"/>
                </a:lnTo>
                <a:lnTo>
                  <a:pt x="631" y="2"/>
                </a:lnTo>
                <a:lnTo>
                  <a:pt x="633" y="2"/>
                </a:lnTo>
                <a:lnTo>
                  <a:pt x="635" y="2"/>
                </a:lnTo>
                <a:lnTo>
                  <a:pt x="636" y="2"/>
                </a:lnTo>
                <a:lnTo>
                  <a:pt x="638" y="2"/>
                </a:lnTo>
                <a:lnTo>
                  <a:pt x="640" y="2"/>
                </a:lnTo>
                <a:lnTo>
                  <a:pt x="641" y="2"/>
                </a:lnTo>
                <a:lnTo>
                  <a:pt x="643" y="2"/>
                </a:lnTo>
                <a:lnTo>
                  <a:pt x="645" y="2"/>
                </a:lnTo>
                <a:lnTo>
                  <a:pt x="646" y="2"/>
                </a:lnTo>
                <a:lnTo>
                  <a:pt x="648" y="2"/>
                </a:lnTo>
                <a:lnTo>
                  <a:pt x="648" y="0"/>
                </a:lnTo>
              </a:path>
            </a:pathLst>
          </a:custGeom>
          <a:noFill/>
          <a:ln w="38100">
            <a:solidFill>
              <a:srgbClr val="969696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nl-NL" sz="2400">
              <a:solidFill>
                <a:srgbClr val="000000"/>
              </a:solidFill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40352" name="Rectangle 118"/>
          <p:cNvSpPr>
            <a:spLocks noChangeArrowheads="1"/>
          </p:cNvSpPr>
          <p:nvPr/>
        </p:nvSpPr>
        <p:spPr bwMode="auto">
          <a:xfrm>
            <a:off x="0" y="1905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FF9900"/>
                </a:solidFill>
                <a:ea typeface="ＭＳ Ｐゴシック" pitchFamily="34" charset="-128"/>
              </a:rPr>
              <a:t>Impact of MI and Major Bleeding (non-CABG) in the First 30 Days on Risk of Death Over 1 Year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7783513" y="2395538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ea typeface="ＭＳ Ｐゴシック" pitchFamily="34" charset="-128"/>
              </a:rPr>
              <a:t>28.9%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7783513" y="4092575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ea typeface="ＭＳ Ｐゴシック" pitchFamily="34" charset="-128"/>
              </a:rPr>
              <a:t>12.5%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7783513" y="4506913"/>
            <a:ext cx="763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ea typeface="ＭＳ Ｐゴシック" pitchFamily="34" charset="-128"/>
              </a:rPr>
              <a:t>8.6%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7783513" y="5051425"/>
            <a:ext cx="763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ea typeface="ＭＳ Ｐゴシック" pitchFamily="34" charset="-128"/>
              </a:rPr>
              <a:t>3.4%</a:t>
            </a:r>
          </a:p>
        </p:txBody>
      </p:sp>
      <p:sp>
        <p:nvSpPr>
          <p:cNvPr id="86" name="Rectangle 53"/>
          <p:cNvSpPr>
            <a:spLocks noChangeArrowheads="1"/>
          </p:cNvSpPr>
          <p:nvPr/>
        </p:nvSpPr>
        <p:spPr bwMode="auto">
          <a:xfrm>
            <a:off x="731838" y="6584950"/>
            <a:ext cx="2270125" cy="2159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prstShdw prst="shdw17" dist="17961" dir="2700000">
              <a:srgbClr val="FE9C09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400" i="1" dirty="0">
                <a:solidFill>
                  <a:srgbClr val="FFFF00"/>
                </a:solidFill>
                <a:latin typeface="Arial" charset="0"/>
                <a:ea typeface="ＭＳ Ｐゴシック" pitchFamily="-65" charset="-128"/>
              </a:rPr>
              <a:t>JAMA 2007; 298:2497-2506</a:t>
            </a:r>
            <a:endParaRPr kumimoji="1" lang="en-US" sz="14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6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6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6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2" grpId="0"/>
      <p:bldP spid="82" grpId="0"/>
      <p:bldP spid="83" grpId="0"/>
      <p:bldP spid="84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222250" y="1498600"/>
            <a:ext cx="8669338" cy="4627563"/>
          </a:xfrm>
          <a:prstGeom prst="rect">
            <a:avLst/>
          </a:prstGeom>
          <a:solidFill>
            <a:srgbClr val="05234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978490" name="Group 122"/>
          <p:cNvGraphicFramePr>
            <a:graphicFrameLocks noGrp="1"/>
          </p:cNvGraphicFramePr>
          <p:nvPr/>
        </p:nvGraphicFramePr>
        <p:xfrm>
          <a:off x="127000" y="2039938"/>
          <a:ext cx="8915400" cy="3653221"/>
        </p:xfrm>
        <a:graphic>
          <a:graphicData uri="http://schemas.openxmlformats.org/drawingml/2006/table">
            <a:tbl>
              <a:tblPr/>
              <a:tblGrid>
                <a:gridCol w="3036888"/>
                <a:gridCol w="1306512"/>
                <a:gridCol w="1743075"/>
                <a:gridCol w="1333500"/>
                <a:gridCol w="504825"/>
                <a:gridCol w="990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Day 0 – 2 after MI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12.6 (7.8-20.4)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29 (37.6)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&lt;0.0001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Day 3 – 7 after MI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5.3 (2.7-10.4)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11 (14.3)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&lt;0.0001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Day 8 – 35 after MI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1.6 (0.8-3.1)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12 (15.6)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0.18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Day &gt; 35 after MI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1.2 (0.8-1.9)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25 (32.5)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0.34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65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Day  0 – 2 after Major Bleed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3.0 (1.6-5.6)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12 (12.9)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0.0009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Day  3 – 7 after Major Bleed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4.0 (2.1-7.5)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15 (16.1)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&lt;0.0001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Day 8 – 35 after Major Bleed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4.5 (2.8-7.4)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25 (26.9)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&lt;0.0001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Day &gt; 35 after Major Bleed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2.2 (1.5-3.2)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41 (44.1)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&lt;0.0001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77838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-65" charset="2"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1356" name="Rectangle 61"/>
          <p:cNvSpPr>
            <a:spLocks noChangeArrowheads="1"/>
          </p:cNvSpPr>
          <p:nvPr/>
        </p:nvSpPr>
        <p:spPr bwMode="auto">
          <a:xfrm>
            <a:off x="7845425" y="1616075"/>
            <a:ext cx="9525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FFFF99"/>
                </a:solidFill>
                <a:ea typeface="ＭＳ Ｐゴシック" pitchFamily="34" charset="-128"/>
              </a:rPr>
              <a:t>P-value</a:t>
            </a:r>
            <a:endParaRPr lang="en-US" sz="1700" baseline="-25000">
              <a:solidFill>
                <a:srgbClr val="FFFF99"/>
              </a:solidFill>
              <a:ea typeface="ＭＳ Ｐゴシック" pitchFamily="34" charset="-128"/>
            </a:endParaRPr>
          </a:p>
        </p:txBody>
      </p:sp>
      <p:sp>
        <p:nvSpPr>
          <p:cNvPr id="215085" name="Rectangle 63"/>
          <p:cNvSpPr>
            <a:spLocks noGrp="1" noChangeArrowheads="1"/>
          </p:cNvSpPr>
          <p:nvPr>
            <p:ph type="title" idx="4294967295"/>
          </p:nvPr>
        </p:nvSpPr>
        <p:spPr>
          <a:xfrm>
            <a:off x="123825" y="320675"/>
            <a:ext cx="8897938" cy="914400"/>
          </a:xfrm>
        </p:spPr>
        <p:txBody>
          <a:bodyPr anchor="t">
            <a:spAutoFit/>
          </a:bodyPr>
          <a:lstStyle/>
          <a:p>
            <a:pPr eaLnBrk="1" hangingPunct="1">
              <a:defRPr/>
            </a:pPr>
            <a:r>
              <a:rPr lang="en-US" sz="2700" b="1" smtClean="0">
                <a:solidFill>
                  <a:srgbClr val="FF9900"/>
                </a:solidFill>
                <a:ea typeface="ＭＳ Ｐゴシック" pitchFamily="-65" charset="-128"/>
              </a:rPr>
              <a:t>Influence of Non-CABG Major Bleeding and MI in the First 30 Days on the Risk of Death Over 1 Year</a:t>
            </a:r>
          </a:p>
        </p:txBody>
      </p:sp>
      <p:sp>
        <p:nvSpPr>
          <p:cNvPr id="141358" name="Rectangle 65"/>
          <p:cNvSpPr>
            <a:spLocks noChangeArrowheads="1"/>
          </p:cNvSpPr>
          <p:nvPr/>
        </p:nvSpPr>
        <p:spPr bwMode="auto">
          <a:xfrm>
            <a:off x="6272213" y="1616075"/>
            <a:ext cx="14922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FFFF99"/>
                </a:solidFill>
                <a:ea typeface="ＭＳ Ｐゴシック" pitchFamily="34" charset="-128"/>
              </a:rPr>
              <a:t>Deaths (n/%)</a:t>
            </a:r>
            <a:endParaRPr lang="en-US" sz="1500">
              <a:solidFill>
                <a:srgbClr val="FFFF99"/>
              </a:solidFill>
              <a:ea typeface="ＭＳ Ｐゴシック" pitchFamily="34" charset="-128"/>
            </a:endParaRPr>
          </a:p>
        </p:txBody>
      </p:sp>
      <p:sp>
        <p:nvSpPr>
          <p:cNvPr id="141359" name="Rectangle 66"/>
          <p:cNvSpPr>
            <a:spLocks noChangeArrowheads="1"/>
          </p:cNvSpPr>
          <p:nvPr/>
        </p:nvSpPr>
        <p:spPr bwMode="auto">
          <a:xfrm>
            <a:off x="4627563" y="1925638"/>
            <a:ext cx="1636712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1360" name="Text Box 101"/>
          <p:cNvSpPr txBox="1">
            <a:spLocks noChangeArrowheads="1"/>
          </p:cNvSpPr>
          <p:nvPr/>
        </p:nvSpPr>
        <p:spPr bwMode="auto">
          <a:xfrm>
            <a:off x="4197350" y="5853113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1361" name="Rectangle 64"/>
          <p:cNvSpPr>
            <a:spLocks noChangeArrowheads="1"/>
          </p:cNvSpPr>
          <p:nvPr/>
        </p:nvSpPr>
        <p:spPr bwMode="auto">
          <a:xfrm>
            <a:off x="2767013" y="1614488"/>
            <a:ext cx="14430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FFFF99"/>
                </a:solidFill>
                <a:ea typeface="ＭＳ Ｐゴシック" pitchFamily="34" charset="-128"/>
              </a:rPr>
              <a:t>HR ± 95% CI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3113088" y="1958975"/>
            <a:ext cx="1633537" cy="3924300"/>
            <a:chOff x="2816" y="1187"/>
            <a:chExt cx="1029" cy="24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605" name="AutoShape 68"/>
            <p:cNvSpPr>
              <a:spLocks noChangeAspect="1" noChangeArrowheads="1" noTextEdit="1"/>
            </p:cNvSpPr>
            <p:nvPr/>
          </p:nvSpPr>
          <p:spPr bwMode="auto">
            <a:xfrm>
              <a:off x="2816" y="1187"/>
              <a:ext cx="1029" cy="2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06" name="Line 69"/>
            <p:cNvSpPr>
              <a:spLocks noChangeShapeType="1"/>
            </p:cNvSpPr>
            <p:nvPr/>
          </p:nvSpPr>
          <p:spPr bwMode="auto">
            <a:xfrm flipV="1">
              <a:off x="3046" y="1276"/>
              <a:ext cx="0" cy="2222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07" name="Line 70"/>
            <p:cNvSpPr>
              <a:spLocks noChangeShapeType="1"/>
            </p:cNvSpPr>
            <p:nvPr/>
          </p:nvSpPr>
          <p:spPr bwMode="auto">
            <a:xfrm>
              <a:off x="3558" y="1344"/>
              <a:ext cx="240" cy="0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08" name="Line 71"/>
            <p:cNvSpPr>
              <a:spLocks noChangeShapeType="1"/>
            </p:cNvSpPr>
            <p:nvPr/>
          </p:nvSpPr>
          <p:spPr bwMode="auto">
            <a:xfrm>
              <a:off x="3294" y="1552"/>
              <a:ext cx="335" cy="0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09" name="Line 72"/>
            <p:cNvSpPr>
              <a:spLocks noChangeShapeType="1"/>
            </p:cNvSpPr>
            <p:nvPr/>
          </p:nvSpPr>
          <p:spPr bwMode="auto">
            <a:xfrm>
              <a:off x="2990" y="1759"/>
              <a:ext cx="341" cy="1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10" name="Line 73"/>
            <p:cNvSpPr>
              <a:spLocks noChangeShapeType="1"/>
            </p:cNvSpPr>
            <p:nvPr/>
          </p:nvSpPr>
          <p:spPr bwMode="auto">
            <a:xfrm>
              <a:off x="2987" y="1970"/>
              <a:ext cx="223" cy="1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11" name="Line 74"/>
            <p:cNvSpPr>
              <a:spLocks noChangeShapeType="1"/>
            </p:cNvSpPr>
            <p:nvPr/>
          </p:nvSpPr>
          <p:spPr bwMode="auto">
            <a:xfrm>
              <a:off x="3157" y="2491"/>
              <a:ext cx="320" cy="1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12" name="Line 75"/>
            <p:cNvSpPr>
              <a:spLocks noChangeShapeType="1"/>
            </p:cNvSpPr>
            <p:nvPr/>
          </p:nvSpPr>
          <p:spPr bwMode="auto">
            <a:xfrm>
              <a:off x="3231" y="2699"/>
              <a:ext cx="321" cy="1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13" name="Line 76"/>
            <p:cNvSpPr>
              <a:spLocks noChangeShapeType="1"/>
            </p:cNvSpPr>
            <p:nvPr/>
          </p:nvSpPr>
          <p:spPr bwMode="auto">
            <a:xfrm>
              <a:off x="3300" y="2907"/>
              <a:ext cx="245" cy="1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14" name="Line 77"/>
            <p:cNvSpPr>
              <a:spLocks noChangeShapeType="1"/>
            </p:cNvSpPr>
            <p:nvPr/>
          </p:nvSpPr>
          <p:spPr bwMode="auto">
            <a:xfrm>
              <a:off x="3154" y="3117"/>
              <a:ext cx="180" cy="1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15" name="Rectangle 78"/>
            <p:cNvSpPr>
              <a:spLocks noChangeArrowheads="1"/>
            </p:cNvSpPr>
            <p:nvPr/>
          </p:nvSpPr>
          <p:spPr bwMode="auto">
            <a:xfrm>
              <a:off x="3673" y="1327"/>
              <a:ext cx="10" cy="33"/>
            </a:xfrm>
            <a:prstGeom prst="rect">
              <a:avLst/>
            </a:prstGeom>
            <a:noFill/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16" name="Rectangle 79"/>
            <p:cNvSpPr>
              <a:spLocks noChangeArrowheads="1"/>
            </p:cNvSpPr>
            <p:nvPr/>
          </p:nvSpPr>
          <p:spPr bwMode="auto">
            <a:xfrm>
              <a:off x="3456" y="1535"/>
              <a:ext cx="11" cy="33"/>
            </a:xfrm>
            <a:prstGeom prst="rect">
              <a:avLst/>
            </a:prstGeom>
            <a:noFill/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17" name="Rectangle 80"/>
            <p:cNvSpPr>
              <a:spLocks noChangeArrowheads="1"/>
            </p:cNvSpPr>
            <p:nvPr/>
          </p:nvSpPr>
          <p:spPr bwMode="auto">
            <a:xfrm>
              <a:off x="3156" y="1743"/>
              <a:ext cx="11" cy="36"/>
            </a:xfrm>
            <a:prstGeom prst="rect">
              <a:avLst/>
            </a:prstGeom>
            <a:noFill/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18" name="Rectangle 81"/>
            <p:cNvSpPr>
              <a:spLocks noChangeArrowheads="1"/>
            </p:cNvSpPr>
            <p:nvPr/>
          </p:nvSpPr>
          <p:spPr bwMode="auto">
            <a:xfrm>
              <a:off x="3095" y="1954"/>
              <a:ext cx="10" cy="32"/>
            </a:xfrm>
            <a:prstGeom prst="rect">
              <a:avLst/>
            </a:prstGeom>
            <a:noFill/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19" name="Rectangle 82"/>
            <p:cNvSpPr>
              <a:spLocks noChangeArrowheads="1"/>
            </p:cNvSpPr>
            <p:nvPr/>
          </p:nvSpPr>
          <p:spPr bwMode="auto">
            <a:xfrm>
              <a:off x="3312" y="2475"/>
              <a:ext cx="10" cy="33"/>
            </a:xfrm>
            <a:prstGeom prst="rect">
              <a:avLst/>
            </a:prstGeom>
            <a:noFill/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20" name="Rectangle 83"/>
            <p:cNvSpPr>
              <a:spLocks noChangeArrowheads="1"/>
            </p:cNvSpPr>
            <p:nvPr/>
          </p:nvSpPr>
          <p:spPr bwMode="auto">
            <a:xfrm>
              <a:off x="3387" y="2683"/>
              <a:ext cx="10" cy="32"/>
            </a:xfrm>
            <a:prstGeom prst="rect">
              <a:avLst/>
            </a:prstGeom>
            <a:noFill/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21" name="Rectangle 84"/>
            <p:cNvSpPr>
              <a:spLocks noChangeArrowheads="1"/>
            </p:cNvSpPr>
            <p:nvPr/>
          </p:nvSpPr>
          <p:spPr bwMode="auto">
            <a:xfrm>
              <a:off x="3417" y="2890"/>
              <a:ext cx="10" cy="35"/>
            </a:xfrm>
            <a:prstGeom prst="rect">
              <a:avLst/>
            </a:prstGeom>
            <a:noFill/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22" name="Rectangle 85"/>
            <p:cNvSpPr>
              <a:spLocks noChangeArrowheads="1"/>
            </p:cNvSpPr>
            <p:nvPr/>
          </p:nvSpPr>
          <p:spPr bwMode="auto">
            <a:xfrm>
              <a:off x="3238" y="3101"/>
              <a:ext cx="10" cy="33"/>
            </a:xfrm>
            <a:prstGeom prst="rect">
              <a:avLst/>
            </a:prstGeom>
            <a:noFill/>
            <a:ln w="206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23" name="Line 86"/>
            <p:cNvSpPr>
              <a:spLocks noChangeShapeType="1"/>
            </p:cNvSpPr>
            <p:nvPr/>
          </p:nvSpPr>
          <p:spPr bwMode="auto">
            <a:xfrm>
              <a:off x="2852" y="3498"/>
              <a:ext cx="966" cy="1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24" name="Line 87"/>
            <p:cNvSpPr>
              <a:spLocks noChangeShapeType="1"/>
            </p:cNvSpPr>
            <p:nvPr/>
          </p:nvSpPr>
          <p:spPr bwMode="auto">
            <a:xfrm>
              <a:off x="2873" y="3498"/>
              <a:ext cx="0" cy="41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25" name="Line 88"/>
            <p:cNvSpPr>
              <a:spLocks noChangeShapeType="1"/>
            </p:cNvSpPr>
            <p:nvPr/>
          </p:nvSpPr>
          <p:spPr bwMode="auto">
            <a:xfrm>
              <a:off x="3046" y="3498"/>
              <a:ext cx="0" cy="41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26" name="Line 89"/>
            <p:cNvSpPr>
              <a:spLocks noChangeShapeType="1"/>
            </p:cNvSpPr>
            <p:nvPr/>
          </p:nvSpPr>
          <p:spPr bwMode="auto">
            <a:xfrm>
              <a:off x="3220" y="3498"/>
              <a:ext cx="0" cy="41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27" name="Line 90"/>
            <p:cNvSpPr>
              <a:spLocks noChangeShapeType="1"/>
            </p:cNvSpPr>
            <p:nvPr/>
          </p:nvSpPr>
          <p:spPr bwMode="auto">
            <a:xfrm>
              <a:off x="3393" y="3498"/>
              <a:ext cx="0" cy="41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28" name="Line 91"/>
            <p:cNvSpPr>
              <a:spLocks noChangeShapeType="1"/>
            </p:cNvSpPr>
            <p:nvPr/>
          </p:nvSpPr>
          <p:spPr bwMode="auto">
            <a:xfrm>
              <a:off x="3566" y="3498"/>
              <a:ext cx="0" cy="41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29" name="Line 92"/>
            <p:cNvSpPr>
              <a:spLocks noChangeShapeType="1"/>
            </p:cNvSpPr>
            <p:nvPr/>
          </p:nvSpPr>
          <p:spPr bwMode="auto">
            <a:xfrm>
              <a:off x="3740" y="3498"/>
              <a:ext cx="0" cy="41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30" name="Rectangle 93"/>
            <p:cNvSpPr>
              <a:spLocks noChangeAspect="1" noChangeArrowheads="1"/>
            </p:cNvSpPr>
            <p:nvPr/>
          </p:nvSpPr>
          <p:spPr bwMode="auto">
            <a:xfrm>
              <a:off x="3669" y="1323"/>
              <a:ext cx="39" cy="39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31" name="Rectangle 94"/>
            <p:cNvSpPr>
              <a:spLocks noChangeAspect="1" noChangeArrowheads="1"/>
            </p:cNvSpPr>
            <p:nvPr/>
          </p:nvSpPr>
          <p:spPr bwMode="auto">
            <a:xfrm>
              <a:off x="3454" y="1535"/>
              <a:ext cx="39" cy="39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32" name="Rectangle 95"/>
            <p:cNvSpPr>
              <a:spLocks noChangeAspect="1" noChangeArrowheads="1"/>
            </p:cNvSpPr>
            <p:nvPr/>
          </p:nvSpPr>
          <p:spPr bwMode="auto">
            <a:xfrm>
              <a:off x="3158" y="1737"/>
              <a:ext cx="39" cy="39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33" name="Rectangle 96"/>
            <p:cNvSpPr>
              <a:spLocks noChangeAspect="1" noChangeArrowheads="1"/>
            </p:cNvSpPr>
            <p:nvPr/>
          </p:nvSpPr>
          <p:spPr bwMode="auto">
            <a:xfrm>
              <a:off x="3374" y="2678"/>
              <a:ext cx="39" cy="39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34" name="Rectangle 97"/>
            <p:cNvSpPr>
              <a:spLocks noChangeAspect="1" noChangeArrowheads="1"/>
            </p:cNvSpPr>
            <p:nvPr/>
          </p:nvSpPr>
          <p:spPr bwMode="auto">
            <a:xfrm>
              <a:off x="3294" y="2471"/>
              <a:ext cx="39" cy="39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35" name="Rectangle 98"/>
            <p:cNvSpPr>
              <a:spLocks noChangeAspect="1" noChangeArrowheads="1"/>
            </p:cNvSpPr>
            <p:nvPr/>
          </p:nvSpPr>
          <p:spPr bwMode="auto">
            <a:xfrm>
              <a:off x="3079" y="1954"/>
              <a:ext cx="39" cy="39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36" name="Rectangle 99"/>
            <p:cNvSpPr>
              <a:spLocks noChangeAspect="1" noChangeArrowheads="1"/>
            </p:cNvSpPr>
            <p:nvPr/>
          </p:nvSpPr>
          <p:spPr bwMode="auto">
            <a:xfrm>
              <a:off x="3398" y="2886"/>
              <a:ext cx="39" cy="39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23637" name="Rectangle 100"/>
            <p:cNvSpPr>
              <a:spLocks noChangeAspect="1" noChangeArrowheads="1"/>
            </p:cNvSpPr>
            <p:nvPr/>
          </p:nvSpPr>
          <p:spPr bwMode="auto">
            <a:xfrm>
              <a:off x="3223" y="3101"/>
              <a:ext cx="39" cy="39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141363" name="Text Box 102"/>
          <p:cNvSpPr txBox="1">
            <a:spLocks noChangeArrowheads="1"/>
          </p:cNvSpPr>
          <p:nvPr/>
        </p:nvSpPr>
        <p:spPr bwMode="auto">
          <a:xfrm>
            <a:off x="2968625" y="5703888"/>
            <a:ext cx="2219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rgbClr val="FFFFFF"/>
                </a:solidFill>
                <a:ea typeface="ＭＳ Ｐゴシック" pitchFamily="34" charset="-128"/>
              </a:rPr>
              <a:t>0.5    1     2    4   </a:t>
            </a:r>
            <a:r>
              <a:rPr lang="en-GB" sz="800">
                <a:solidFill>
                  <a:srgbClr val="FFFFFF"/>
                </a:solidFill>
                <a:ea typeface="ＭＳ Ｐゴシック" pitchFamily="34" charset="-128"/>
              </a:rPr>
              <a:t>  </a:t>
            </a:r>
            <a:r>
              <a:rPr lang="en-GB" sz="1200">
                <a:solidFill>
                  <a:srgbClr val="FFFFFF"/>
                </a:solidFill>
                <a:ea typeface="ＭＳ Ｐゴシック" pitchFamily="34" charset="-128"/>
              </a:rPr>
              <a:t>8   16</a:t>
            </a:r>
          </a:p>
        </p:txBody>
      </p:sp>
      <p:sp>
        <p:nvSpPr>
          <p:cNvPr id="141364" name="Rectangle 120"/>
          <p:cNvSpPr>
            <a:spLocks noChangeArrowheads="1"/>
          </p:cNvSpPr>
          <p:nvPr/>
        </p:nvSpPr>
        <p:spPr bwMode="auto">
          <a:xfrm>
            <a:off x="5129213" y="1617663"/>
            <a:ext cx="9159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FFFF99"/>
                </a:solidFill>
                <a:ea typeface="ＭＳ Ｐゴシック" pitchFamily="34" charset="-128"/>
              </a:rPr>
              <a:t>HR (CI)</a:t>
            </a:r>
            <a:endParaRPr lang="en-US" sz="1500">
              <a:solidFill>
                <a:srgbClr val="FFFF99"/>
              </a:solidFill>
              <a:ea typeface="ＭＳ Ｐゴシック" pitchFamily="34" charset="-128"/>
            </a:endParaRPr>
          </a:p>
        </p:txBody>
      </p:sp>
      <p:sp>
        <p:nvSpPr>
          <p:cNvPr id="209973" name="Rectangle 53"/>
          <p:cNvSpPr>
            <a:spLocks noChangeArrowheads="1"/>
          </p:cNvSpPr>
          <p:nvPr/>
        </p:nvSpPr>
        <p:spPr bwMode="auto">
          <a:xfrm>
            <a:off x="1524000" y="6613525"/>
            <a:ext cx="2319338" cy="2143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prstShdw prst="shdw17" dist="17961" dir="2700000">
              <a:srgbClr val="FE9C09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400" i="1" dirty="0">
                <a:solidFill>
                  <a:srgbClr val="FFFF00"/>
                </a:solidFill>
                <a:latin typeface="Arial" charset="0"/>
                <a:ea typeface="ＭＳ Ｐゴシック" pitchFamily="-65" charset="-128"/>
              </a:rPr>
              <a:t> JAMA 2007; 298:2497-2506</a:t>
            </a:r>
            <a:endParaRPr kumimoji="1" lang="en-US" sz="14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0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endParaRPr lang="nl-NL" smtClean="0">
              <a:latin typeface="+mj-lt"/>
            </a:endParaRPr>
          </a:p>
        </p:txBody>
      </p:sp>
      <p:sp>
        <p:nvSpPr>
          <p:cNvPr id="4556803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l-NL" smtClean="0">
              <a:latin typeface="+mn-lt"/>
            </a:endParaRPr>
          </a:p>
        </p:txBody>
      </p:sp>
      <p:pic>
        <p:nvPicPr>
          <p:cNvPr id="142340" name="Picture 1028" descr="C:\Documents and Settings\z874126.UMCDD4W4Y0J\My Documents\Documents\Horizons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Tekstvak 5"/>
          <p:cNvSpPr txBox="1">
            <a:spLocks noChangeArrowheads="1"/>
          </p:cNvSpPr>
          <p:nvPr/>
        </p:nvSpPr>
        <p:spPr bwMode="auto">
          <a:xfrm>
            <a:off x="5486400" y="5943600"/>
            <a:ext cx="358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FF00"/>
                </a:solidFill>
              </a:rPr>
              <a:t>N Engl J Med 2008;358:2218-2230</a:t>
            </a:r>
            <a:endParaRPr lang="nl-NL" sz="1600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itle 1"/>
          <p:cNvSpPr txBox="1">
            <a:spLocks/>
          </p:cNvSpPr>
          <p:nvPr/>
        </p:nvSpPr>
        <p:spPr>
          <a:xfrm>
            <a:off x="153988" y="193675"/>
            <a:ext cx="8836025" cy="7556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Three-Year </a:t>
            </a: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All-Cause Mortality</a:t>
            </a:r>
            <a:endParaRPr lang="en-US" sz="3600" kern="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143363" name="Group 348"/>
          <p:cNvGrpSpPr>
            <a:grpSpLocks/>
          </p:cNvGrpSpPr>
          <p:nvPr/>
        </p:nvGrpSpPr>
        <p:grpSpPr bwMode="auto">
          <a:xfrm>
            <a:off x="606425" y="974725"/>
            <a:ext cx="7931150" cy="5106988"/>
            <a:chOff x="514350" y="973992"/>
            <a:chExt cx="7931150" cy="5106988"/>
          </a:xfrm>
        </p:grpSpPr>
        <p:sp>
          <p:nvSpPr>
            <p:cNvPr id="63501" name="Rectangle 248"/>
            <p:cNvSpPr>
              <a:spLocks noChangeArrowheads="1"/>
            </p:cNvSpPr>
            <p:nvPr/>
          </p:nvSpPr>
          <p:spPr bwMode="auto">
            <a:xfrm>
              <a:off x="514350" y="973992"/>
              <a:ext cx="7931150" cy="5106988"/>
            </a:xfrm>
            <a:prstGeom prst="rect">
              <a:avLst/>
            </a:prstGeom>
            <a:solidFill>
              <a:srgbClr val="031433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03" name="Rectangle 316"/>
            <p:cNvSpPr>
              <a:spLocks noChangeArrowheads="1"/>
            </p:cNvSpPr>
            <p:nvPr/>
          </p:nvSpPr>
          <p:spPr bwMode="auto">
            <a:xfrm>
              <a:off x="7004050" y="3763230"/>
              <a:ext cx="7381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FAE05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P=0.03</a:t>
              </a:r>
              <a:endPara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08" name="Rectangle 321"/>
            <p:cNvSpPr>
              <a:spLocks noChangeArrowheads="1"/>
            </p:cNvSpPr>
            <p:nvPr/>
          </p:nvSpPr>
          <p:spPr bwMode="auto">
            <a:xfrm>
              <a:off x="6438900" y="3113942"/>
              <a:ext cx="186531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FAE05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3-yr HR [95%CI]=</a:t>
              </a:r>
              <a:endPara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09" name="Rectangle 322"/>
            <p:cNvSpPr>
              <a:spLocks noChangeArrowheads="1"/>
            </p:cNvSpPr>
            <p:nvPr/>
          </p:nvSpPr>
          <p:spPr bwMode="auto">
            <a:xfrm>
              <a:off x="6521450" y="3455255"/>
              <a:ext cx="169227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0.75 [0.58, 0.97]</a:t>
              </a:r>
            </a:p>
          </p:txBody>
        </p:sp>
        <p:sp>
          <p:nvSpPr>
            <p:cNvPr id="63512" name="Rectangle 325"/>
            <p:cNvSpPr>
              <a:spLocks noChangeArrowheads="1"/>
            </p:cNvSpPr>
            <p:nvPr/>
          </p:nvSpPr>
          <p:spPr bwMode="auto">
            <a:xfrm>
              <a:off x="7497763" y="2480530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5.9%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13" name="Rectangle 326"/>
            <p:cNvSpPr>
              <a:spLocks noChangeArrowheads="1"/>
            </p:cNvSpPr>
            <p:nvPr/>
          </p:nvSpPr>
          <p:spPr bwMode="auto">
            <a:xfrm>
              <a:off x="7497763" y="1810605"/>
              <a:ext cx="584200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7.7%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18" name="Line 331"/>
            <p:cNvSpPr>
              <a:spLocks noChangeShapeType="1"/>
            </p:cNvSpPr>
            <p:nvPr/>
          </p:nvSpPr>
          <p:spPr bwMode="auto">
            <a:xfrm>
              <a:off x="2312988" y="1334355"/>
              <a:ext cx="0" cy="335756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19" name="Line 332"/>
            <p:cNvSpPr>
              <a:spLocks noChangeShapeType="1"/>
            </p:cNvSpPr>
            <p:nvPr/>
          </p:nvSpPr>
          <p:spPr bwMode="auto">
            <a:xfrm flipH="1">
              <a:off x="2265363" y="4639530"/>
              <a:ext cx="381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20" name="Line 333"/>
            <p:cNvSpPr>
              <a:spLocks noChangeShapeType="1"/>
            </p:cNvSpPr>
            <p:nvPr/>
          </p:nvSpPr>
          <p:spPr bwMode="auto">
            <a:xfrm flipH="1">
              <a:off x="2265363" y="4323617"/>
              <a:ext cx="381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21" name="Line 334"/>
            <p:cNvSpPr>
              <a:spLocks noChangeShapeType="1"/>
            </p:cNvSpPr>
            <p:nvPr/>
          </p:nvSpPr>
          <p:spPr bwMode="auto">
            <a:xfrm flipH="1">
              <a:off x="2265363" y="3988655"/>
              <a:ext cx="381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22" name="Line 335"/>
            <p:cNvSpPr>
              <a:spLocks noChangeShapeType="1"/>
            </p:cNvSpPr>
            <p:nvPr/>
          </p:nvSpPr>
          <p:spPr bwMode="auto">
            <a:xfrm flipH="1">
              <a:off x="2265363" y="3663217"/>
              <a:ext cx="381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25" name="Line 338"/>
            <p:cNvSpPr>
              <a:spLocks noChangeShapeType="1"/>
            </p:cNvSpPr>
            <p:nvPr/>
          </p:nvSpPr>
          <p:spPr bwMode="auto">
            <a:xfrm flipH="1">
              <a:off x="2265363" y="2686905"/>
              <a:ext cx="381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26" name="Line 339"/>
            <p:cNvSpPr>
              <a:spLocks noChangeShapeType="1"/>
            </p:cNvSpPr>
            <p:nvPr/>
          </p:nvSpPr>
          <p:spPr bwMode="auto">
            <a:xfrm flipH="1">
              <a:off x="2265363" y="1704242"/>
              <a:ext cx="381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28" name="Rectangle 341"/>
            <p:cNvSpPr>
              <a:spLocks noChangeArrowheads="1"/>
            </p:cNvSpPr>
            <p:nvPr/>
          </p:nvSpPr>
          <p:spPr bwMode="auto">
            <a:xfrm rot="16200000">
              <a:off x="423069" y="2889311"/>
              <a:ext cx="27606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FAE0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All-Cause Mortality (%)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29" name="Rectangle 342"/>
            <p:cNvSpPr>
              <a:spLocks noChangeArrowheads="1"/>
            </p:cNvSpPr>
            <p:nvPr/>
          </p:nvSpPr>
          <p:spPr bwMode="auto">
            <a:xfrm>
              <a:off x="2122488" y="4541105"/>
              <a:ext cx="9207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30" name="Rectangle 343"/>
            <p:cNvSpPr>
              <a:spLocks noChangeArrowheads="1"/>
            </p:cNvSpPr>
            <p:nvPr/>
          </p:nvSpPr>
          <p:spPr bwMode="auto">
            <a:xfrm>
              <a:off x="2122488" y="4234717"/>
              <a:ext cx="92075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31" name="Rectangle 344"/>
            <p:cNvSpPr>
              <a:spLocks noChangeArrowheads="1"/>
            </p:cNvSpPr>
            <p:nvPr/>
          </p:nvSpPr>
          <p:spPr bwMode="auto">
            <a:xfrm>
              <a:off x="2122488" y="3890230"/>
              <a:ext cx="9207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32" name="Rectangle 345"/>
            <p:cNvSpPr>
              <a:spLocks noChangeArrowheads="1"/>
            </p:cNvSpPr>
            <p:nvPr/>
          </p:nvSpPr>
          <p:spPr bwMode="auto">
            <a:xfrm>
              <a:off x="2122488" y="3574317"/>
              <a:ext cx="92075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33" name="Rectangle 346"/>
            <p:cNvSpPr>
              <a:spLocks noChangeArrowheads="1"/>
            </p:cNvSpPr>
            <p:nvPr/>
          </p:nvSpPr>
          <p:spPr bwMode="auto">
            <a:xfrm>
              <a:off x="2122488" y="3239355"/>
              <a:ext cx="9207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34" name="Rectangle 347"/>
            <p:cNvSpPr>
              <a:spLocks noChangeArrowheads="1"/>
            </p:cNvSpPr>
            <p:nvPr/>
          </p:nvSpPr>
          <p:spPr bwMode="auto">
            <a:xfrm>
              <a:off x="2122488" y="2923442"/>
              <a:ext cx="92075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35" name="Rectangle 348"/>
            <p:cNvSpPr>
              <a:spLocks noChangeArrowheads="1"/>
            </p:cNvSpPr>
            <p:nvPr/>
          </p:nvSpPr>
          <p:spPr bwMode="auto">
            <a:xfrm>
              <a:off x="2122488" y="2588480"/>
              <a:ext cx="9207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36" name="Rectangle 349"/>
            <p:cNvSpPr>
              <a:spLocks noChangeArrowheads="1"/>
            </p:cNvSpPr>
            <p:nvPr/>
          </p:nvSpPr>
          <p:spPr bwMode="auto">
            <a:xfrm>
              <a:off x="2122488" y="1605817"/>
              <a:ext cx="92075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37" name="Rectangle 350"/>
            <p:cNvSpPr>
              <a:spLocks noChangeArrowheads="1"/>
            </p:cNvSpPr>
            <p:nvPr/>
          </p:nvSpPr>
          <p:spPr bwMode="auto">
            <a:xfrm>
              <a:off x="2030413" y="1299430"/>
              <a:ext cx="1841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88" name="Line 387"/>
            <p:cNvSpPr>
              <a:spLocks noChangeShapeType="1"/>
            </p:cNvSpPr>
            <p:nvPr/>
          </p:nvSpPr>
          <p:spPr bwMode="auto">
            <a:xfrm>
              <a:off x="2316163" y="1334355"/>
              <a:ext cx="0" cy="33512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389" name="Line 392"/>
            <p:cNvSpPr>
              <a:spLocks noChangeShapeType="1"/>
            </p:cNvSpPr>
            <p:nvPr/>
          </p:nvSpPr>
          <p:spPr bwMode="auto">
            <a:xfrm flipH="1">
              <a:off x="2268538" y="3334605"/>
              <a:ext cx="3651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390" name="Line 393"/>
            <p:cNvSpPr>
              <a:spLocks noChangeShapeType="1"/>
            </p:cNvSpPr>
            <p:nvPr/>
          </p:nvSpPr>
          <p:spPr bwMode="auto">
            <a:xfrm flipH="1">
              <a:off x="2268538" y="3010755"/>
              <a:ext cx="3651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391" name="Line 396"/>
            <p:cNvSpPr>
              <a:spLocks noChangeShapeType="1"/>
            </p:cNvSpPr>
            <p:nvPr/>
          </p:nvSpPr>
          <p:spPr bwMode="auto">
            <a:xfrm flipH="1">
              <a:off x="2268538" y="1388330"/>
              <a:ext cx="3651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392" name="Freeform 459"/>
            <p:cNvSpPr>
              <a:spLocks/>
            </p:cNvSpPr>
            <p:nvPr/>
          </p:nvSpPr>
          <p:spPr bwMode="auto">
            <a:xfrm>
              <a:off x="2333625" y="4302980"/>
              <a:ext cx="39688" cy="347662"/>
            </a:xfrm>
            <a:custGeom>
              <a:avLst/>
              <a:gdLst>
                <a:gd name="T0" fmla="*/ 2147483647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2147483647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0 w 23"/>
                <a:gd name="T13" fmla="*/ 2147483647 h 207"/>
                <a:gd name="T14" fmla="*/ 0 w 23"/>
                <a:gd name="T15" fmla="*/ 2147483647 h 207"/>
                <a:gd name="T16" fmla="*/ 2147483647 w 23"/>
                <a:gd name="T17" fmla="*/ 0 h 207"/>
                <a:gd name="T18" fmla="*/ 2147483647 w 23"/>
                <a:gd name="T19" fmla="*/ 0 h 207"/>
                <a:gd name="T20" fmla="*/ 2147483647 w 23"/>
                <a:gd name="T21" fmla="*/ 2147483647 h 207"/>
                <a:gd name="T22" fmla="*/ 2147483647 w 23"/>
                <a:gd name="T23" fmla="*/ 2147483647 h 207"/>
                <a:gd name="T24" fmla="*/ 2147483647 w 23"/>
                <a:gd name="T25" fmla="*/ 2147483647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207"/>
                <a:gd name="T41" fmla="*/ 23 w 23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207">
                  <a:moveTo>
                    <a:pt x="23" y="197"/>
                  </a:moveTo>
                  <a:lnTo>
                    <a:pt x="23" y="202"/>
                  </a:lnTo>
                  <a:lnTo>
                    <a:pt x="17" y="207"/>
                  </a:lnTo>
                  <a:lnTo>
                    <a:pt x="6" y="207"/>
                  </a:lnTo>
                  <a:lnTo>
                    <a:pt x="0" y="202"/>
                  </a:lnTo>
                  <a:lnTo>
                    <a:pt x="0" y="19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1"/>
                  </a:lnTo>
                  <a:lnTo>
                    <a:pt x="23" y="197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393" name="Freeform 460"/>
            <p:cNvSpPr>
              <a:spLocks/>
            </p:cNvSpPr>
            <p:nvPr/>
          </p:nvSpPr>
          <p:spPr bwMode="auto">
            <a:xfrm>
              <a:off x="2333625" y="4302980"/>
              <a:ext cx="49213" cy="34925"/>
            </a:xfrm>
            <a:custGeom>
              <a:avLst/>
              <a:gdLst>
                <a:gd name="T0" fmla="*/ 2147483647 w 29"/>
                <a:gd name="T1" fmla="*/ 2147483647 h 21"/>
                <a:gd name="T2" fmla="*/ 2147483647 w 29"/>
                <a:gd name="T3" fmla="*/ 2147483647 h 21"/>
                <a:gd name="T4" fmla="*/ 0 w 29"/>
                <a:gd name="T5" fmla="*/ 2147483647 h 21"/>
                <a:gd name="T6" fmla="*/ 0 w 29"/>
                <a:gd name="T7" fmla="*/ 2147483647 h 21"/>
                <a:gd name="T8" fmla="*/ 2147483647 w 29"/>
                <a:gd name="T9" fmla="*/ 0 h 21"/>
                <a:gd name="T10" fmla="*/ 2147483647 w 29"/>
                <a:gd name="T11" fmla="*/ 0 h 21"/>
                <a:gd name="T12" fmla="*/ 2147483647 w 29"/>
                <a:gd name="T13" fmla="*/ 0 h 21"/>
                <a:gd name="T14" fmla="*/ 2147483647 w 29"/>
                <a:gd name="T15" fmla="*/ 0 h 21"/>
                <a:gd name="T16" fmla="*/ 2147483647 w 29"/>
                <a:gd name="T17" fmla="*/ 2147483647 h 21"/>
                <a:gd name="T18" fmla="*/ 2147483647 w 29"/>
                <a:gd name="T19" fmla="*/ 2147483647 h 21"/>
                <a:gd name="T20" fmla="*/ 2147483647 w 29"/>
                <a:gd name="T21" fmla="*/ 2147483647 h 21"/>
                <a:gd name="T22" fmla="*/ 2147483647 w 29"/>
                <a:gd name="T23" fmla="*/ 2147483647 h 21"/>
                <a:gd name="T24" fmla="*/ 2147483647 w 29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21"/>
                <a:gd name="T41" fmla="*/ 29 w 2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21">
                  <a:moveTo>
                    <a:pt x="12" y="21"/>
                  </a:moveTo>
                  <a:lnTo>
                    <a:pt x="6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5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394" name="Freeform 461"/>
            <p:cNvSpPr>
              <a:spLocks/>
            </p:cNvSpPr>
            <p:nvPr/>
          </p:nvSpPr>
          <p:spPr bwMode="auto">
            <a:xfrm>
              <a:off x="2344738" y="4231542"/>
              <a:ext cx="38100" cy="106363"/>
            </a:xfrm>
            <a:custGeom>
              <a:avLst/>
              <a:gdLst>
                <a:gd name="T0" fmla="*/ 2147483647 w 23"/>
                <a:gd name="T1" fmla="*/ 2147483647 h 64"/>
                <a:gd name="T2" fmla="*/ 2147483647 w 23"/>
                <a:gd name="T3" fmla="*/ 2147483647 h 64"/>
                <a:gd name="T4" fmla="*/ 2147483647 w 23"/>
                <a:gd name="T5" fmla="*/ 2147483647 h 64"/>
                <a:gd name="T6" fmla="*/ 2147483647 w 23"/>
                <a:gd name="T7" fmla="*/ 2147483647 h 64"/>
                <a:gd name="T8" fmla="*/ 0 w 23"/>
                <a:gd name="T9" fmla="*/ 2147483647 h 64"/>
                <a:gd name="T10" fmla="*/ 0 w 23"/>
                <a:gd name="T11" fmla="*/ 2147483647 h 64"/>
                <a:gd name="T12" fmla="*/ 0 w 23"/>
                <a:gd name="T13" fmla="*/ 2147483647 h 64"/>
                <a:gd name="T14" fmla="*/ 0 w 23"/>
                <a:gd name="T15" fmla="*/ 2147483647 h 64"/>
                <a:gd name="T16" fmla="*/ 2147483647 w 23"/>
                <a:gd name="T17" fmla="*/ 0 h 64"/>
                <a:gd name="T18" fmla="*/ 2147483647 w 23"/>
                <a:gd name="T19" fmla="*/ 0 h 64"/>
                <a:gd name="T20" fmla="*/ 2147483647 w 23"/>
                <a:gd name="T21" fmla="*/ 2147483647 h 64"/>
                <a:gd name="T22" fmla="*/ 2147483647 w 23"/>
                <a:gd name="T23" fmla="*/ 2147483647 h 64"/>
                <a:gd name="T24" fmla="*/ 2147483647 w 23"/>
                <a:gd name="T25" fmla="*/ 2147483647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64"/>
                <a:gd name="T41" fmla="*/ 23 w 23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64">
                  <a:moveTo>
                    <a:pt x="23" y="54"/>
                  </a:moveTo>
                  <a:lnTo>
                    <a:pt x="23" y="59"/>
                  </a:lnTo>
                  <a:lnTo>
                    <a:pt x="17" y="64"/>
                  </a:lnTo>
                  <a:lnTo>
                    <a:pt x="6" y="64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23" y="54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395" name="Freeform 462"/>
            <p:cNvSpPr>
              <a:spLocks/>
            </p:cNvSpPr>
            <p:nvPr/>
          </p:nvSpPr>
          <p:spPr bwMode="auto">
            <a:xfrm>
              <a:off x="2344738" y="4142642"/>
              <a:ext cx="38100" cy="125413"/>
            </a:xfrm>
            <a:custGeom>
              <a:avLst/>
              <a:gdLst>
                <a:gd name="T0" fmla="*/ 2147483647 w 23"/>
                <a:gd name="T1" fmla="*/ 2147483647 h 75"/>
                <a:gd name="T2" fmla="*/ 2147483647 w 23"/>
                <a:gd name="T3" fmla="*/ 2147483647 h 75"/>
                <a:gd name="T4" fmla="*/ 2147483647 w 23"/>
                <a:gd name="T5" fmla="*/ 2147483647 h 75"/>
                <a:gd name="T6" fmla="*/ 2147483647 w 23"/>
                <a:gd name="T7" fmla="*/ 2147483647 h 75"/>
                <a:gd name="T8" fmla="*/ 0 w 23"/>
                <a:gd name="T9" fmla="*/ 2147483647 h 75"/>
                <a:gd name="T10" fmla="*/ 0 w 23"/>
                <a:gd name="T11" fmla="*/ 2147483647 h 75"/>
                <a:gd name="T12" fmla="*/ 0 w 23"/>
                <a:gd name="T13" fmla="*/ 2147483647 h 75"/>
                <a:gd name="T14" fmla="*/ 0 w 23"/>
                <a:gd name="T15" fmla="*/ 2147483647 h 75"/>
                <a:gd name="T16" fmla="*/ 2147483647 w 23"/>
                <a:gd name="T17" fmla="*/ 0 h 75"/>
                <a:gd name="T18" fmla="*/ 2147483647 w 23"/>
                <a:gd name="T19" fmla="*/ 0 h 75"/>
                <a:gd name="T20" fmla="*/ 2147483647 w 23"/>
                <a:gd name="T21" fmla="*/ 2147483647 h 75"/>
                <a:gd name="T22" fmla="*/ 2147483647 w 23"/>
                <a:gd name="T23" fmla="*/ 2147483647 h 75"/>
                <a:gd name="T24" fmla="*/ 2147483647 w 23"/>
                <a:gd name="T25" fmla="*/ 2147483647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75"/>
                <a:gd name="T41" fmla="*/ 23 w 23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75">
                  <a:moveTo>
                    <a:pt x="23" y="64"/>
                  </a:moveTo>
                  <a:lnTo>
                    <a:pt x="23" y="69"/>
                  </a:lnTo>
                  <a:lnTo>
                    <a:pt x="17" y="75"/>
                  </a:lnTo>
                  <a:lnTo>
                    <a:pt x="6" y="75"/>
                  </a:lnTo>
                  <a:lnTo>
                    <a:pt x="0" y="69"/>
                  </a:lnTo>
                  <a:lnTo>
                    <a:pt x="0" y="6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396" name="Freeform 463"/>
            <p:cNvSpPr>
              <a:spLocks/>
            </p:cNvSpPr>
            <p:nvPr/>
          </p:nvSpPr>
          <p:spPr bwMode="auto">
            <a:xfrm>
              <a:off x="2344738" y="4142642"/>
              <a:ext cx="46037" cy="34925"/>
            </a:xfrm>
            <a:custGeom>
              <a:avLst/>
              <a:gdLst>
                <a:gd name="T0" fmla="*/ 2147483647 w 28"/>
                <a:gd name="T1" fmla="*/ 2147483647 h 21"/>
                <a:gd name="T2" fmla="*/ 2147483647 w 28"/>
                <a:gd name="T3" fmla="*/ 2147483647 h 21"/>
                <a:gd name="T4" fmla="*/ 0 w 28"/>
                <a:gd name="T5" fmla="*/ 2147483647 h 21"/>
                <a:gd name="T6" fmla="*/ 0 w 28"/>
                <a:gd name="T7" fmla="*/ 2147483647 h 21"/>
                <a:gd name="T8" fmla="*/ 2147483647 w 28"/>
                <a:gd name="T9" fmla="*/ 0 h 21"/>
                <a:gd name="T10" fmla="*/ 2147483647 w 28"/>
                <a:gd name="T11" fmla="*/ 0 h 21"/>
                <a:gd name="T12" fmla="*/ 2147483647 w 28"/>
                <a:gd name="T13" fmla="*/ 0 h 21"/>
                <a:gd name="T14" fmla="*/ 2147483647 w 28"/>
                <a:gd name="T15" fmla="*/ 0 h 21"/>
                <a:gd name="T16" fmla="*/ 2147483647 w 28"/>
                <a:gd name="T17" fmla="*/ 2147483647 h 21"/>
                <a:gd name="T18" fmla="*/ 2147483647 w 28"/>
                <a:gd name="T19" fmla="*/ 2147483647 h 21"/>
                <a:gd name="T20" fmla="*/ 2147483647 w 28"/>
                <a:gd name="T21" fmla="*/ 2147483647 h 21"/>
                <a:gd name="T22" fmla="*/ 2147483647 w 28"/>
                <a:gd name="T23" fmla="*/ 2147483647 h 21"/>
                <a:gd name="T24" fmla="*/ 2147483647 w 28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1"/>
                <a:gd name="T41" fmla="*/ 28 w 2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1">
                  <a:moveTo>
                    <a:pt x="11" y="21"/>
                  </a:moveTo>
                  <a:lnTo>
                    <a:pt x="6" y="21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6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397" name="Freeform 464"/>
            <p:cNvSpPr>
              <a:spLocks/>
            </p:cNvSpPr>
            <p:nvPr/>
          </p:nvSpPr>
          <p:spPr bwMode="auto">
            <a:xfrm>
              <a:off x="2354263" y="4071205"/>
              <a:ext cx="36512" cy="106362"/>
            </a:xfrm>
            <a:custGeom>
              <a:avLst/>
              <a:gdLst>
                <a:gd name="T0" fmla="*/ 2147483647 w 22"/>
                <a:gd name="T1" fmla="*/ 2147483647 h 63"/>
                <a:gd name="T2" fmla="*/ 2147483647 w 22"/>
                <a:gd name="T3" fmla="*/ 2147483647 h 63"/>
                <a:gd name="T4" fmla="*/ 2147483647 w 22"/>
                <a:gd name="T5" fmla="*/ 2147483647 h 63"/>
                <a:gd name="T6" fmla="*/ 2147483647 w 22"/>
                <a:gd name="T7" fmla="*/ 2147483647 h 63"/>
                <a:gd name="T8" fmla="*/ 0 w 22"/>
                <a:gd name="T9" fmla="*/ 2147483647 h 63"/>
                <a:gd name="T10" fmla="*/ 0 w 22"/>
                <a:gd name="T11" fmla="*/ 2147483647 h 63"/>
                <a:gd name="T12" fmla="*/ 0 w 22"/>
                <a:gd name="T13" fmla="*/ 2147483647 h 63"/>
                <a:gd name="T14" fmla="*/ 0 w 22"/>
                <a:gd name="T15" fmla="*/ 2147483647 h 63"/>
                <a:gd name="T16" fmla="*/ 2147483647 w 22"/>
                <a:gd name="T17" fmla="*/ 0 h 63"/>
                <a:gd name="T18" fmla="*/ 2147483647 w 22"/>
                <a:gd name="T19" fmla="*/ 0 h 63"/>
                <a:gd name="T20" fmla="*/ 2147483647 w 22"/>
                <a:gd name="T21" fmla="*/ 2147483647 h 63"/>
                <a:gd name="T22" fmla="*/ 2147483647 w 22"/>
                <a:gd name="T23" fmla="*/ 2147483647 h 63"/>
                <a:gd name="T24" fmla="*/ 2147483647 w 22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63"/>
                <a:gd name="T41" fmla="*/ 22 w 22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63">
                  <a:moveTo>
                    <a:pt x="22" y="53"/>
                  </a:moveTo>
                  <a:lnTo>
                    <a:pt x="22" y="58"/>
                  </a:lnTo>
                  <a:lnTo>
                    <a:pt x="17" y="63"/>
                  </a:lnTo>
                  <a:lnTo>
                    <a:pt x="5" y="63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17" y="0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53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398" name="Freeform 465"/>
            <p:cNvSpPr>
              <a:spLocks/>
            </p:cNvSpPr>
            <p:nvPr/>
          </p:nvSpPr>
          <p:spPr bwMode="auto">
            <a:xfrm>
              <a:off x="2354263" y="4071205"/>
              <a:ext cx="47625" cy="36512"/>
            </a:xfrm>
            <a:custGeom>
              <a:avLst/>
              <a:gdLst>
                <a:gd name="T0" fmla="*/ 2147483647 w 28"/>
                <a:gd name="T1" fmla="*/ 2147483647 h 21"/>
                <a:gd name="T2" fmla="*/ 2147483647 w 28"/>
                <a:gd name="T3" fmla="*/ 2147483647 h 21"/>
                <a:gd name="T4" fmla="*/ 0 w 28"/>
                <a:gd name="T5" fmla="*/ 2147483647 h 21"/>
                <a:gd name="T6" fmla="*/ 0 w 28"/>
                <a:gd name="T7" fmla="*/ 2147483647 h 21"/>
                <a:gd name="T8" fmla="*/ 2147483647 w 28"/>
                <a:gd name="T9" fmla="*/ 0 h 21"/>
                <a:gd name="T10" fmla="*/ 2147483647 w 28"/>
                <a:gd name="T11" fmla="*/ 0 h 21"/>
                <a:gd name="T12" fmla="*/ 2147483647 w 28"/>
                <a:gd name="T13" fmla="*/ 0 h 21"/>
                <a:gd name="T14" fmla="*/ 2147483647 w 28"/>
                <a:gd name="T15" fmla="*/ 0 h 21"/>
                <a:gd name="T16" fmla="*/ 2147483647 w 28"/>
                <a:gd name="T17" fmla="*/ 2147483647 h 21"/>
                <a:gd name="T18" fmla="*/ 2147483647 w 28"/>
                <a:gd name="T19" fmla="*/ 2147483647 h 21"/>
                <a:gd name="T20" fmla="*/ 2147483647 w 28"/>
                <a:gd name="T21" fmla="*/ 2147483647 h 21"/>
                <a:gd name="T22" fmla="*/ 2147483647 w 28"/>
                <a:gd name="T23" fmla="*/ 2147483647 h 21"/>
                <a:gd name="T24" fmla="*/ 2147483647 w 28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1"/>
                <a:gd name="T41" fmla="*/ 28 w 2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1">
                  <a:moveTo>
                    <a:pt x="11" y="21"/>
                  </a:moveTo>
                  <a:lnTo>
                    <a:pt x="5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5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399" name="Freeform 466"/>
            <p:cNvSpPr>
              <a:spLocks/>
            </p:cNvSpPr>
            <p:nvPr/>
          </p:nvSpPr>
          <p:spPr bwMode="auto">
            <a:xfrm>
              <a:off x="2362200" y="4026755"/>
              <a:ext cx="39688" cy="80962"/>
            </a:xfrm>
            <a:custGeom>
              <a:avLst/>
              <a:gdLst>
                <a:gd name="T0" fmla="*/ 2147483647 w 23"/>
                <a:gd name="T1" fmla="*/ 2147483647 h 48"/>
                <a:gd name="T2" fmla="*/ 2147483647 w 23"/>
                <a:gd name="T3" fmla="*/ 2147483647 h 48"/>
                <a:gd name="T4" fmla="*/ 2147483647 w 23"/>
                <a:gd name="T5" fmla="*/ 2147483647 h 48"/>
                <a:gd name="T6" fmla="*/ 2147483647 w 23"/>
                <a:gd name="T7" fmla="*/ 2147483647 h 48"/>
                <a:gd name="T8" fmla="*/ 0 w 23"/>
                <a:gd name="T9" fmla="*/ 2147483647 h 48"/>
                <a:gd name="T10" fmla="*/ 0 w 23"/>
                <a:gd name="T11" fmla="*/ 2147483647 h 48"/>
                <a:gd name="T12" fmla="*/ 0 w 23"/>
                <a:gd name="T13" fmla="*/ 2147483647 h 48"/>
                <a:gd name="T14" fmla="*/ 0 w 23"/>
                <a:gd name="T15" fmla="*/ 2147483647 h 48"/>
                <a:gd name="T16" fmla="*/ 2147483647 w 23"/>
                <a:gd name="T17" fmla="*/ 0 h 48"/>
                <a:gd name="T18" fmla="*/ 2147483647 w 23"/>
                <a:gd name="T19" fmla="*/ 0 h 48"/>
                <a:gd name="T20" fmla="*/ 2147483647 w 23"/>
                <a:gd name="T21" fmla="*/ 2147483647 h 48"/>
                <a:gd name="T22" fmla="*/ 2147483647 w 23"/>
                <a:gd name="T23" fmla="*/ 2147483647 h 48"/>
                <a:gd name="T24" fmla="*/ 2147483647 w 23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48"/>
                <a:gd name="T41" fmla="*/ 23 w 2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48">
                  <a:moveTo>
                    <a:pt x="23" y="37"/>
                  </a:moveTo>
                  <a:lnTo>
                    <a:pt x="23" y="43"/>
                  </a:lnTo>
                  <a:lnTo>
                    <a:pt x="17" y="48"/>
                  </a:lnTo>
                  <a:lnTo>
                    <a:pt x="6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1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00" name="Freeform 467"/>
            <p:cNvSpPr>
              <a:spLocks/>
            </p:cNvSpPr>
            <p:nvPr/>
          </p:nvSpPr>
          <p:spPr bwMode="auto">
            <a:xfrm>
              <a:off x="2362200" y="4007705"/>
              <a:ext cx="39688" cy="53975"/>
            </a:xfrm>
            <a:custGeom>
              <a:avLst/>
              <a:gdLst>
                <a:gd name="T0" fmla="*/ 2147483647 w 23"/>
                <a:gd name="T1" fmla="*/ 2147483647 h 32"/>
                <a:gd name="T2" fmla="*/ 2147483647 w 23"/>
                <a:gd name="T3" fmla="*/ 2147483647 h 32"/>
                <a:gd name="T4" fmla="*/ 2147483647 w 23"/>
                <a:gd name="T5" fmla="*/ 2147483647 h 32"/>
                <a:gd name="T6" fmla="*/ 2147483647 w 23"/>
                <a:gd name="T7" fmla="*/ 2147483647 h 32"/>
                <a:gd name="T8" fmla="*/ 0 w 23"/>
                <a:gd name="T9" fmla="*/ 2147483647 h 32"/>
                <a:gd name="T10" fmla="*/ 0 w 23"/>
                <a:gd name="T11" fmla="*/ 2147483647 h 32"/>
                <a:gd name="T12" fmla="*/ 0 w 23"/>
                <a:gd name="T13" fmla="*/ 2147483647 h 32"/>
                <a:gd name="T14" fmla="*/ 0 w 23"/>
                <a:gd name="T15" fmla="*/ 2147483647 h 32"/>
                <a:gd name="T16" fmla="*/ 2147483647 w 23"/>
                <a:gd name="T17" fmla="*/ 0 h 32"/>
                <a:gd name="T18" fmla="*/ 2147483647 w 23"/>
                <a:gd name="T19" fmla="*/ 0 h 32"/>
                <a:gd name="T20" fmla="*/ 2147483647 w 23"/>
                <a:gd name="T21" fmla="*/ 2147483647 h 32"/>
                <a:gd name="T22" fmla="*/ 2147483647 w 23"/>
                <a:gd name="T23" fmla="*/ 2147483647 h 32"/>
                <a:gd name="T24" fmla="*/ 2147483647 w 23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2"/>
                <a:gd name="T41" fmla="*/ 23 w 2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2">
                  <a:moveTo>
                    <a:pt x="23" y="22"/>
                  </a:moveTo>
                  <a:lnTo>
                    <a:pt x="23" y="27"/>
                  </a:lnTo>
                  <a:lnTo>
                    <a:pt x="17" y="32"/>
                  </a:lnTo>
                  <a:lnTo>
                    <a:pt x="6" y="32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01" name="Freeform 468"/>
            <p:cNvSpPr>
              <a:spLocks/>
            </p:cNvSpPr>
            <p:nvPr/>
          </p:nvSpPr>
          <p:spPr bwMode="auto">
            <a:xfrm>
              <a:off x="2362200" y="4007705"/>
              <a:ext cx="77788" cy="38100"/>
            </a:xfrm>
            <a:custGeom>
              <a:avLst/>
              <a:gdLst>
                <a:gd name="T0" fmla="*/ 2147483647 w 46"/>
                <a:gd name="T1" fmla="*/ 2147483647 h 22"/>
                <a:gd name="T2" fmla="*/ 2147483647 w 46"/>
                <a:gd name="T3" fmla="*/ 2147483647 h 22"/>
                <a:gd name="T4" fmla="*/ 0 w 46"/>
                <a:gd name="T5" fmla="*/ 2147483647 h 22"/>
                <a:gd name="T6" fmla="*/ 0 w 46"/>
                <a:gd name="T7" fmla="*/ 2147483647 h 22"/>
                <a:gd name="T8" fmla="*/ 2147483647 w 46"/>
                <a:gd name="T9" fmla="*/ 0 h 22"/>
                <a:gd name="T10" fmla="*/ 2147483647 w 46"/>
                <a:gd name="T11" fmla="*/ 0 h 22"/>
                <a:gd name="T12" fmla="*/ 2147483647 w 46"/>
                <a:gd name="T13" fmla="*/ 0 h 22"/>
                <a:gd name="T14" fmla="*/ 2147483647 w 46"/>
                <a:gd name="T15" fmla="*/ 0 h 22"/>
                <a:gd name="T16" fmla="*/ 2147483647 w 46"/>
                <a:gd name="T17" fmla="*/ 2147483647 h 22"/>
                <a:gd name="T18" fmla="*/ 2147483647 w 46"/>
                <a:gd name="T19" fmla="*/ 2147483647 h 22"/>
                <a:gd name="T20" fmla="*/ 2147483647 w 46"/>
                <a:gd name="T21" fmla="*/ 2147483647 h 22"/>
                <a:gd name="T22" fmla="*/ 2147483647 w 46"/>
                <a:gd name="T23" fmla="*/ 2147483647 h 22"/>
                <a:gd name="T24" fmla="*/ 2147483647 w 46"/>
                <a:gd name="T25" fmla="*/ 2147483647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22"/>
                <a:gd name="T41" fmla="*/ 46 w 46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22">
                  <a:moveTo>
                    <a:pt x="12" y="22"/>
                  </a:moveTo>
                  <a:lnTo>
                    <a:pt x="6" y="22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6" y="6"/>
                  </a:lnTo>
                  <a:lnTo>
                    <a:pt x="46" y="16"/>
                  </a:lnTo>
                  <a:lnTo>
                    <a:pt x="40" y="22"/>
                  </a:lnTo>
                  <a:lnTo>
                    <a:pt x="35" y="22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02" name="Freeform 469"/>
            <p:cNvSpPr>
              <a:spLocks/>
            </p:cNvSpPr>
            <p:nvPr/>
          </p:nvSpPr>
          <p:spPr bwMode="auto">
            <a:xfrm>
              <a:off x="2401888" y="3982305"/>
              <a:ext cx="38100" cy="63500"/>
            </a:xfrm>
            <a:custGeom>
              <a:avLst/>
              <a:gdLst>
                <a:gd name="T0" fmla="*/ 2147483647 w 23"/>
                <a:gd name="T1" fmla="*/ 2147483647 h 37"/>
                <a:gd name="T2" fmla="*/ 2147483647 w 23"/>
                <a:gd name="T3" fmla="*/ 2147483647 h 37"/>
                <a:gd name="T4" fmla="*/ 2147483647 w 23"/>
                <a:gd name="T5" fmla="*/ 2147483647 h 37"/>
                <a:gd name="T6" fmla="*/ 2147483647 w 23"/>
                <a:gd name="T7" fmla="*/ 2147483647 h 37"/>
                <a:gd name="T8" fmla="*/ 0 w 23"/>
                <a:gd name="T9" fmla="*/ 2147483647 h 37"/>
                <a:gd name="T10" fmla="*/ 0 w 23"/>
                <a:gd name="T11" fmla="*/ 2147483647 h 37"/>
                <a:gd name="T12" fmla="*/ 0 w 23"/>
                <a:gd name="T13" fmla="*/ 2147483647 h 37"/>
                <a:gd name="T14" fmla="*/ 0 w 23"/>
                <a:gd name="T15" fmla="*/ 2147483647 h 37"/>
                <a:gd name="T16" fmla="*/ 2147483647 w 23"/>
                <a:gd name="T17" fmla="*/ 0 h 37"/>
                <a:gd name="T18" fmla="*/ 2147483647 w 23"/>
                <a:gd name="T19" fmla="*/ 0 h 37"/>
                <a:gd name="T20" fmla="*/ 2147483647 w 23"/>
                <a:gd name="T21" fmla="*/ 2147483647 h 37"/>
                <a:gd name="T22" fmla="*/ 2147483647 w 23"/>
                <a:gd name="T23" fmla="*/ 2147483647 h 37"/>
                <a:gd name="T24" fmla="*/ 2147483647 w 23"/>
                <a:gd name="T25" fmla="*/ 214748364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7"/>
                <a:gd name="T41" fmla="*/ 23 w 2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7">
                  <a:moveTo>
                    <a:pt x="23" y="26"/>
                  </a:moveTo>
                  <a:lnTo>
                    <a:pt x="23" y="31"/>
                  </a:lnTo>
                  <a:lnTo>
                    <a:pt x="17" y="37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0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03" name="Freeform 470"/>
            <p:cNvSpPr>
              <a:spLocks/>
            </p:cNvSpPr>
            <p:nvPr/>
          </p:nvSpPr>
          <p:spPr bwMode="auto">
            <a:xfrm>
              <a:off x="2401888" y="3982305"/>
              <a:ext cx="47625" cy="36512"/>
            </a:xfrm>
            <a:custGeom>
              <a:avLst/>
              <a:gdLst>
                <a:gd name="T0" fmla="*/ 2147483647 w 29"/>
                <a:gd name="T1" fmla="*/ 2147483647 h 21"/>
                <a:gd name="T2" fmla="*/ 2147483647 w 29"/>
                <a:gd name="T3" fmla="*/ 2147483647 h 21"/>
                <a:gd name="T4" fmla="*/ 0 w 29"/>
                <a:gd name="T5" fmla="*/ 2147483647 h 21"/>
                <a:gd name="T6" fmla="*/ 0 w 29"/>
                <a:gd name="T7" fmla="*/ 2147483647 h 21"/>
                <a:gd name="T8" fmla="*/ 2147483647 w 29"/>
                <a:gd name="T9" fmla="*/ 0 h 21"/>
                <a:gd name="T10" fmla="*/ 2147483647 w 29"/>
                <a:gd name="T11" fmla="*/ 0 h 21"/>
                <a:gd name="T12" fmla="*/ 2147483647 w 29"/>
                <a:gd name="T13" fmla="*/ 0 h 21"/>
                <a:gd name="T14" fmla="*/ 2147483647 w 29"/>
                <a:gd name="T15" fmla="*/ 0 h 21"/>
                <a:gd name="T16" fmla="*/ 2147483647 w 29"/>
                <a:gd name="T17" fmla="*/ 2147483647 h 21"/>
                <a:gd name="T18" fmla="*/ 2147483647 w 29"/>
                <a:gd name="T19" fmla="*/ 2147483647 h 21"/>
                <a:gd name="T20" fmla="*/ 2147483647 w 29"/>
                <a:gd name="T21" fmla="*/ 2147483647 h 21"/>
                <a:gd name="T22" fmla="*/ 2147483647 w 29"/>
                <a:gd name="T23" fmla="*/ 2147483647 h 21"/>
                <a:gd name="T24" fmla="*/ 2147483647 w 29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21"/>
                <a:gd name="T41" fmla="*/ 29 w 2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21">
                  <a:moveTo>
                    <a:pt x="12" y="21"/>
                  </a:moveTo>
                  <a:lnTo>
                    <a:pt x="6" y="21"/>
                  </a:lnTo>
                  <a:lnTo>
                    <a:pt x="0" y="15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5"/>
                  </a:lnTo>
                  <a:lnTo>
                    <a:pt x="29" y="15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04" name="Freeform 471"/>
            <p:cNvSpPr>
              <a:spLocks/>
            </p:cNvSpPr>
            <p:nvPr/>
          </p:nvSpPr>
          <p:spPr bwMode="auto">
            <a:xfrm>
              <a:off x="2411413" y="3964842"/>
              <a:ext cx="38100" cy="53975"/>
            </a:xfrm>
            <a:custGeom>
              <a:avLst/>
              <a:gdLst>
                <a:gd name="T0" fmla="*/ 2147483647 w 23"/>
                <a:gd name="T1" fmla="*/ 2147483647 h 32"/>
                <a:gd name="T2" fmla="*/ 2147483647 w 23"/>
                <a:gd name="T3" fmla="*/ 2147483647 h 32"/>
                <a:gd name="T4" fmla="*/ 2147483647 w 23"/>
                <a:gd name="T5" fmla="*/ 2147483647 h 32"/>
                <a:gd name="T6" fmla="*/ 2147483647 w 23"/>
                <a:gd name="T7" fmla="*/ 2147483647 h 32"/>
                <a:gd name="T8" fmla="*/ 0 w 23"/>
                <a:gd name="T9" fmla="*/ 2147483647 h 32"/>
                <a:gd name="T10" fmla="*/ 0 w 23"/>
                <a:gd name="T11" fmla="*/ 2147483647 h 32"/>
                <a:gd name="T12" fmla="*/ 0 w 23"/>
                <a:gd name="T13" fmla="*/ 2147483647 h 32"/>
                <a:gd name="T14" fmla="*/ 0 w 23"/>
                <a:gd name="T15" fmla="*/ 2147483647 h 32"/>
                <a:gd name="T16" fmla="*/ 2147483647 w 23"/>
                <a:gd name="T17" fmla="*/ 0 h 32"/>
                <a:gd name="T18" fmla="*/ 2147483647 w 23"/>
                <a:gd name="T19" fmla="*/ 0 h 32"/>
                <a:gd name="T20" fmla="*/ 2147483647 w 23"/>
                <a:gd name="T21" fmla="*/ 2147483647 h 32"/>
                <a:gd name="T22" fmla="*/ 2147483647 w 23"/>
                <a:gd name="T23" fmla="*/ 2147483647 h 32"/>
                <a:gd name="T24" fmla="*/ 2147483647 w 23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2"/>
                <a:gd name="T41" fmla="*/ 23 w 2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2">
                  <a:moveTo>
                    <a:pt x="23" y="21"/>
                  </a:moveTo>
                  <a:lnTo>
                    <a:pt x="23" y="26"/>
                  </a:lnTo>
                  <a:lnTo>
                    <a:pt x="17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1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05" name="Freeform 472"/>
            <p:cNvSpPr>
              <a:spLocks/>
            </p:cNvSpPr>
            <p:nvPr/>
          </p:nvSpPr>
          <p:spPr bwMode="auto">
            <a:xfrm>
              <a:off x="2411413" y="3964842"/>
              <a:ext cx="46037" cy="34925"/>
            </a:xfrm>
            <a:custGeom>
              <a:avLst/>
              <a:gdLst>
                <a:gd name="T0" fmla="*/ 2147483647 w 28"/>
                <a:gd name="T1" fmla="*/ 2147483647 h 21"/>
                <a:gd name="T2" fmla="*/ 2147483647 w 28"/>
                <a:gd name="T3" fmla="*/ 2147483647 h 21"/>
                <a:gd name="T4" fmla="*/ 0 w 28"/>
                <a:gd name="T5" fmla="*/ 2147483647 h 21"/>
                <a:gd name="T6" fmla="*/ 0 w 28"/>
                <a:gd name="T7" fmla="*/ 2147483647 h 21"/>
                <a:gd name="T8" fmla="*/ 2147483647 w 28"/>
                <a:gd name="T9" fmla="*/ 0 h 21"/>
                <a:gd name="T10" fmla="*/ 2147483647 w 28"/>
                <a:gd name="T11" fmla="*/ 0 h 21"/>
                <a:gd name="T12" fmla="*/ 2147483647 w 28"/>
                <a:gd name="T13" fmla="*/ 0 h 21"/>
                <a:gd name="T14" fmla="*/ 2147483647 w 28"/>
                <a:gd name="T15" fmla="*/ 0 h 21"/>
                <a:gd name="T16" fmla="*/ 2147483647 w 28"/>
                <a:gd name="T17" fmla="*/ 2147483647 h 21"/>
                <a:gd name="T18" fmla="*/ 2147483647 w 28"/>
                <a:gd name="T19" fmla="*/ 2147483647 h 21"/>
                <a:gd name="T20" fmla="*/ 2147483647 w 28"/>
                <a:gd name="T21" fmla="*/ 2147483647 h 21"/>
                <a:gd name="T22" fmla="*/ 2147483647 w 28"/>
                <a:gd name="T23" fmla="*/ 2147483647 h 21"/>
                <a:gd name="T24" fmla="*/ 2147483647 w 28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1"/>
                <a:gd name="T41" fmla="*/ 28 w 2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1">
                  <a:moveTo>
                    <a:pt x="11" y="21"/>
                  </a:moveTo>
                  <a:lnTo>
                    <a:pt x="6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5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06" name="Freeform 473"/>
            <p:cNvSpPr>
              <a:spLocks/>
            </p:cNvSpPr>
            <p:nvPr/>
          </p:nvSpPr>
          <p:spPr bwMode="auto">
            <a:xfrm>
              <a:off x="2420938" y="3937855"/>
              <a:ext cx="36512" cy="61912"/>
            </a:xfrm>
            <a:custGeom>
              <a:avLst/>
              <a:gdLst>
                <a:gd name="T0" fmla="*/ 2147483647 w 22"/>
                <a:gd name="T1" fmla="*/ 2147483647 h 37"/>
                <a:gd name="T2" fmla="*/ 2147483647 w 22"/>
                <a:gd name="T3" fmla="*/ 2147483647 h 37"/>
                <a:gd name="T4" fmla="*/ 2147483647 w 22"/>
                <a:gd name="T5" fmla="*/ 2147483647 h 37"/>
                <a:gd name="T6" fmla="*/ 2147483647 w 22"/>
                <a:gd name="T7" fmla="*/ 2147483647 h 37"/>
                <a:gd name="T8" fmla="*/ 0 w 22"/>
                <a:gd name="T9" fmla="*/ 2147483647 h 37"/>
                <a:gd name="T10" fmla="*/ 0 w 22"/>
                <a:gd name="T11" fmla="*/ 2147483647 h 37"/>
                <a:gd name="T12" fmla="*/ 0 w 22"/>
                <a:gd name="T13" fmla="*/ 2147483647 h 37"/>
                <a:gd name="T14" fmla="*/ 0 w 22"/>
                <a:gd name="T15" fmla="*/ 2147483647 h 37"/>
                <a:gd name="T16" fmla="*/ 2147483647 w 22"/>
                <a:gd name="T17" fmla="*/ 0 h 37"/>
                <a:gd name="T18" fmla="*/ 2147483647 w 22"/>
                <a:gd name="T19" fmla="*/ 0 h 37"/>
                <a:gd name="T20" fmla="*/ 2147483647 w 22"/>
                <a:gd name="T21" fmla="*/ 2147483647 h 37"/>
                <a:gd name="T22" fmla="*/ 2147483647 w 22"/>
                <a:gd name="T23" fmla="*/ 2147483647 h 37"/>
                <a:gd name="T24" fmla="*/ 2147483647 w 22"/>
                <a:gd name="T25" fmla="*/ 214748364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37"/>
                <a:gd name="T41" fmla="*/ 22 w 22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37">
                  <a:moveTo>
                    <a:pt x="22" y="27"/>
                  </a:moveTo>
                  <a:lnTo>
                    <a:pt x="22" y="32"/>
                  </a:lnTo>
                  <a:lnTo>
                    <a:pt x="17" y="37"/>
                  </a:lnTo>
                  <a:lnTo>
                    <a:pt x="5" y="3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7" y="0"/>
                  </a:lnTo>
                  <a:lnTo>
                    <a:pt x="22" y="5"/>
                  </a:lnTo>
                  <a:lnTo>
                    <a:pt x="22" y="11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07" name="Freeform 474"/>
            <p:cNvSpPr>
              <a:spLocks/>
            </p:cNvSpPr>
            <p:nvPr/>
          </p:nvSpPr>
          <p:spPr bwMode="auto">
            <a:xfrm>
              <a:off x="2420938" y="3937855"/>
              <a:ext cx="57150" cy="34925"/>
            </a:xfrm>
            <a:custGeom>
              <a:avLst/>
              <a:gdLst>
                <a:gd name="T0" fmla="*/ 2147483647 w 34"/>
                <a:gd name="T1" fmla="*/ 2147483647 h 21"/>
                <a:gd name="T2" fmla="*/ 2147483647 w 34"/>
                <a:gd name="T3" fmla="*/ 2147483647 h 21"/>
                <a:gd name="T4" fmla="*/ 0 w 34"/>
                <a:gd name="T5" fmla="*/ 2147483647 h 21"/>
                <a:gd name="T6" fmla="*/ 0 w 34"/>
                <a:gd name="T7" fmla="*/ 2147483647 h 21"/>
                <a:gd name="T8" fmla="*/ 2147483647 w 34"/>
                <a:gd name="T9" fmla="*/ 0 h 21"/>
                <a:gd name="T10" fmla="*/ 2147483647 w 34"/>
                <a:gd name="T11" fmla="*/ 0 h 21"/>
                <a:gd name="T12" fmla="*/ 2147483647 w 34"/>
                <a:gd name="T13" fmla="*/ 0 h 21"/>
                <a:gd name="T14" fmla="*/ 2147483647 w 34"/>
                <a:gd name="T15" fmla="*/ 0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21"/>
                <a:gd name="T41" fmla="*/ 34 w 34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21">
                  <a:moveTo>
                    <a:pt x="11" y="21"/>
                  </a:moveTo>
                  <a:lnTo>
                    <a:pt x="5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5"/>
                  </a:lnTo>
                  <a:lnTo>
                    <a:pt x="34" y="16"/>
                  </a:lnTo>
                  <a:lnTo>
                    <a:pt x="28" y="21"/>
                  </a:lnTo>
                  <a:lnTo>
                    <a:pt x="22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08" name="Freeform 475"/>
            <p:cNvSpPr>
              <a:spLocks/>
            </p:cNvSpPr>
            <p:nvPr/>
          </p:nvSpPr>
          <p:spPr bwMode="auto">
            <a:xfrm>
              <a:off x="2439988" y="3910867"/>
              <a:ext cx="38100" cy="61913"/>
            </a:xfrm>
            <a:custGeom>
              <a:avLst/>
              <a:gdLst>
                <a:gd name="T0" fmla="*/ 2147483647 w 23"/>
                <a:gd name="T1" fmla="*/ 2147483647 h 37"/>
                <a:gd name="T2" fmla="*/ 2147483647 w 23"/>
                <a:gd name="T3" fmla="*/ 2147483647 h 37"/>
                <a:gd name="T4" fmla="*/ 2147483647 w 23"/>
                <a:gd name="T5" fmla="*/ 2147483647 h 37"/>
                <a:gd name="T6" fmla="*/ 2147483647 w 23"/>
                <a:gd name="T7" fmla="*/ 2147483647 h 37"/>
                <a:gd name="T8" fmla="*/ 0 w 23"/>
                <a:gd name="T9" fmla="*/ 2147483647 h 37"/>
                <a:gd name="T10" fmla="*/ 0 w 23"/>
                <a:gd name="T11" fmla="*/ 2147483647 h 37"/>
                <a:gd name="T12" fmla="*/ 0 w 23"/>
                <a:gd name="T13" fmla="*/ 2147483647 h 37"/>
                <a:gd name="T14" fmla="*/ 0 w 23"/>
                <a:gd name="T15" fmla="*/ 2147483647 h 37"/>
                <a:gd name="T16" fmla="*/ 2147483647 w 23"/>
                <a:gd name="T17" fmla="*/ 0 h 37"/>
                <a:gd name="T18" fmla="*/ 2147483647 w 23"/>
                <a:gd name="T19" fmla="*/ 0 h 37"/>
                <a:gd name="T20" fmla="*/ 2147483647 w 23"/>
                <a:gd name="T21" fmla="*/ 2147483647 h 37"/>
                <a:gd name="T22" fmla="*/ 2147483647 w 23"/>
                <a:gd name="T23" fmla="*/ 2147483647 h 37"/>
                <a:gd name="T24" fmla="*/ 2147483647 w 23"/>
                <a:gd name="T25" fmla="*/ 214748364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7"/>
                <a:gd name="T41" fmla="*/ 23 w 2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7">
                  <a:moveTo>
                    <a:pt x="23" y="27"/>
                  </a:moveTo>
                  <a:lnTo>
                    <a:pt x="23" y="32"/>
                  </a:lnTo>
                  <a:lnTo>
                    <a:pt x="17" y="37"/>
                  </a:lnTo>
                  <a:lnTo>
                    <a:pt x="6" y="3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1"/>
                  </a:lnTo>
                  <a:lnTo>
                    <a:pt x="23" y="27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09" name="Freeform 476"/>
            <p:cNvSpPr>
              <a:spLocks/>
            </p:cNvSpPr>
            <p:nvPr/>
          </p:nvSpPr>
          <p:spPr bwMode="auto">
            <a:xfrm>
              <a:off x="2439988" y="3910867"/>
              <a:ext cx="57150" cy="34925"/>
            </a:xfrm>
            <a:custGeom>
              <a:avLst/>
              <a:gdLst>
                <a:gd name="T0" fmla="*/ 2147483647 w 34"/>
                <a:gd name="T1" fmla="*/ 2147483647 h 21"/>
                <a:gd name="T2" fmla="*/ 2147483647 w 34"/>
                <a:gd name="T3" fmla="*/ 2147483647 h 21"/>
                <a:gd name="T4" fmla="*/ 0 w 34"/>
                <a:gd name="T5" fmla="*/ 2147483647 h 21"/>
                <a:gd name="T6" fmla="*/ 0 w 34"/>
                <a:gd name="T7" fmla="*/ 2147483647 h 21"/>
                <a:gd name="T8" fmla="*/ 2147483647 w 34"/>
                <a:gd name="T9" fmla="*/ 0 h 21"/>
                <a:gd name="T10" fmla="*/ 2147483647 w 34"/>
                <a:gd name="T11" fmla="*/ 0 h 21"/>
                <a:gd name="T12" fmla="*/ 2147483647 w 34"/>
                <a:gd name="T13" fmla="*/ 0 h 21"/>
                <a:gd name="T14" fmla="*/ 2147483647 w 34"/>
                <a:gd name="T15" fmla="*/ 0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21"/>
                <a:gd name="T41" fmla="*/ 34 w 34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21">
                  <a:moveTo>
                    <a:pt x="11" y="21"/>
                  </a:moveTo>
                  <a:lnTo>
                    <a:pt x="6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5"/>
                  </a:lnTo>
                  <a:lnTo>
                    <a:pt x="34" y="16"/>
                  </a:lnTo>
                  <a:lnTo>
                    <a:pt x="28" y="21"/>
                  </a:lnTo>
                  <a:lnTo>
                    <a:pt x="23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10" name="Freeform 477"/>
            <p:cNvSpPr>
              <a:spLocks/>
            </p:cNvSpPr>
            <p:nvPr/>
          </p:nvSpPr>
          <p:spPr bwMode="auto">
            <a:xfrm>
              <a:off x="2457450" y="3891817"/>
              <a:ext cx="39688" cy="53975"/>
            </a:xfrm>
            <a:custGeom>
              <a:avLst/>
              <a:gdLst>
                <a:gd name="T0" fmla="*/ 2147483647 w 23"/>
                <a:gd name="T1" fmla="*/ 2147483647 h 32"/>
                <a:gd name="T2" fmla="*/ 2147483647 w 23"/>
                <a:gd name="T3" fmla="*/ 2147483647 h 32"/>
                <a:gd name="T4" fmla="*/ 2147483647 w 23"/>
                <a:gd name="T5" fmla="*/ 2147483647 h 32"/>
                <a:gd name="T6" fmla="*/ 2147483647 w 23"/>
                <a:gd name="T7" fmla="*/ 2147483647 h 32"/>
                <a:gd name="T8" fmla="*/ 0 w 23"/>
                <a:gd name="T9" fmla="*/ 2147483647 h 32"/>
                <a:gd name="T10" fmla="*/ 0 w 23"/>
                <a:gd name="T11" fmla="*/ 2147483647 h 32"/>
                <a:gd name="T12" fmla="*/ 0 w 23"/>
                <a:gd name="T13" fmla="*/ 2147483647 h 32"/>
                <a:gd name="T14" fmla="*/ 0 w 23"/>
                <a:gd name="T15" fmla="*/ 2147483647 h 32"/>
                <a:gd name="T16" fmla="*/ 2147483647 w 23"/>
                <a:gd name="T17" fmla="*/ 0 h 32"/>
                <a:gd name="T18" fmla="*/ 2147483647 w 23"/>
                <a:gd name="T19" fmla="*/ 0 h 32"/>
                <a:gd name="T20" fmla="*/ 2147483647 w 23"/>
                <a:gd name="T21" fmla="*/ 2147483647 h 32"/>
                <a:gd name="T22" fmla="*/ 2147483647 w 23"/>
                <a:gd name="T23" fmla="*/ 2147483647 h 32"/>
                <a:gd name="T24" fmla="*/ 2147483647 w 23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2"/>
                <a:gd name="T41" fmla="*/ 23 w 2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2">
                  <a:moveTo>
                    <a:pt x="23" y="22"/>
                  </a:moveTo>
                  <a:lnTo>
                    <a:pt x="23" y="27"/>
                  </a:lnTo>
                  <a:lnTo>
                    <a:pt x="17" y="32"/>
                  </a:lnTo>
                  <a:lnTo>
                    <a:pt x="6" y="32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11" name="Freeform 478"/>
            <p:cNvSpPr>
              <a:spLocks/>
            </p:cNvSpPr>
            <p:nvPr/>
          </p:nvSpPr>
          <p:spPr bwMode="auto">
            <a:xfrm>
              <a:off x="2457450" y="3891817"/>
              <a:ext cx="57150" cy="36513"/>
            </a:xfrm>
            <a:custGeom>
              <a:avLst/>
              <a:gdLst>
                <a:gd name="T0" fmla="*/ 2147483647 w 34"/>
                <a:gd name="T1" fmla="*/ 2147483647 h 22"/>
                <a:gd name="T2" fmla="*/ 2147483647 w 34"/>
                <a:gd name="T3" fmla="*/ 2147483647 h 22"/>
                <a:gd name="T4" fmla="*/ 0 w 34"/>
                <a:gd name="T5" fmla="*/ 2147483647 h 22"/>
                <a:gd name="T6" fmla="*/ 0 w 34"/>
                <a:gd name="T7" fmla="*/ 2147483647 h 22"/>
                <a:gd name="T8" fmla="*/ 2147483647 w 34"/>
                <a:gd name="T9" fmla="*/ 0 h 22"/>
                <a:gd name="T10" fmla="*/ 2147483647 w 34"/>
                <a:gd name="T11" fmla="*/ 0 h 22"/>
                <a:gd name="T12" fmla="*/ 2147483647 w 34"/>
                <a:gd name="T13" fmla="*/ 0 h 22"/>
                <a:gd name="T14" fmla="*/ 2147483647 w 34"/>
                <a:gd name="T15" fmla="*/ 0 h 22"/>
                <a:gd name="T16" fmla="*/ 2147483647 w 34"/>
                <a:gd name="T17" fmla="*/ 2147483647 h 22"/>
                <a:gd name="T18" fmla="*/ 2147483647 w 34"/>
                <a:gd name="T19" fmla="*/ 2147483647 h 22"/>
                <a:gd name="T20" fmla="*/ 2147483647 w 34"/>
                <a:gd name="T21" fmla="*/ 2147483647 h 22"/>
                <a:gd name="T22" fmla="*/ 2147483647 w 34"/>
                <a:gd name="T23" fmla="*/ 2147483647 h 22"/>
                <a:gd name="T24" fmla="*/ 2147483647 w 34"/>
                <a:gd name="T25" fmla="*/ 2147483647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22"/>
                <a:gd name="T41" fmla="*/ 34 w 34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22">
                  <a:moveTo>
                    <a:pt x="12" y="22"/>
                  </a:moveTo>
                  <a:lnTo>
                    <a:pt x="6" y="22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6"/>
                  </a:lnTo>
                  <a:lnTo>
                    <a:pt x="34" y="16"/>
                  </a:lnTo>
                  <a:lnTo>
                    <a:pt x="29" y="22"/>
                  </a:lnTo>
                  <a:lnTo>
                    <a:pt x="23" y="22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00D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12" name="Freeform 582"/>
            <p:cNvSpPr>
              <a:spLocks/>
            </p:cNvSpPr>
            <p:nvPr/>
          </p:nvSpPr>
          <p:spPr bwMode="auto">
            <a:xfrm>
              <a:off x="2333625" y="4480780"/>
              <a:ext cx="39688" cy="169862"/>
            </a:xfrm>
            <a:custGeom>
              <a:avLst/>
              <a:gdLst>
                <a:gd name="T0" fmla="*/ 2147483647 w 23"/>
                <a:gd name="T1" fmla="*/ 2147483647 h 101"/>
                <a:gd name="T2" fmla="*/ 2147483647 w 23"/>
                <a:gd name="T3" fmla="*/ 2147483647 h 101"/>
                <a:gd name="T4" fmla="*/ 2147483647 w 23"/>
                <a:gd name="T5" fmla="*/ 2147483647 h 101"/>
                <a:gd name="T6" fmla="*/ 2147483647 w 23"/>
                <a:gd name="T7" fmla="*/ 2147483647 h 101"/>
                <a:gd name="T8" fmla="*/ 0 w 23"/>
                <a:gd name="T9" fmla="*/ 2147483647 h 101"/>
                <a:gd name="T10" fmla="*/ 0 w 23"/>
                <a:gd name="T11" fmla="*/ 2147483647 h 101"/>
                <a:gd name="T12" fmla="*/ 0 w 23"/>
                <a:gd name="T13" fmla="*/ 2147483647 h 101"/>
                <a:gd name="T14" fmla="*/ 0 w 23"/>
                <a:gd name="T15" fmla="*/ 2147483647 h 101"/>
                <a:gd name="T16" fmla="*/ 2147483647 w 23"/>
                <a:gd name="T17" fmla="*/ 0 h 101"/>
                <a:gd name="T18" fmla="*/ 2147483647 w 23"/>
                <a:gd name="T19" fmla="*/ 0 h 101"/>
                <a:gd name="T20" fmla="*/ 2147483647 w 23"/>
                <a:gd name="T21" fmla="*/ 2147483647 h 101"/>
                <a:gd name="T22" fmla="*/ 2147483647 w 23"/>
                <a:gd name="T23" fmla="*/ 2147483647 h 101"/>
                <a:gd name="T24" fmla="*/ 2147483647 w 23"/>
                <a:gd name="T25" fmla="*/ 2147483647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101"/>
                <a:gd name="T41" fmla="*/ 23 w 23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101">
                  <a:moveTo>
                    <a:pt x="23" y="91"/>
                  </a:moveTo>
                  <a:lnTo>
                    <a:pt x="23" y="96"/>
                  </a:lnTo>
                  <a:lnTo>
                    <a:pt x="17" y="101"/>
                  </a:lnTo>
                  <a:lnTo>
                    <a:pt x="6" y="101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1"/>
                  </a:lnTo>
                  <a:lnTo>
                    <a:pt x="23" y="9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13" name="Freeform 583"/>
            <p:cNvSpPr>
              <a:spLocks/>
            </p:cNvSpPr>
            <p:nvPr/>
          </p:nvSpPr>
          <p:spPr bwMode="auto">
            <a:xfrm>
              <a:off x="2333625" y="4480780"/>
              <a:ext cx="49213" cy="34925"/>
            </a:xfrm>
            <a:custGeom>
              <a:avLst/>
              <a:gdLst>
                <a:gd name="T0" fmla="*/ 2147483647 w 29"/>
                <a:gd name="T1" fmla="*/ 2147483647 h 21"/>
                <a:gd name="T2" fmla="*/ 2147483647 w 29"/>
                <a:gd name="T3" fmla="*/ 2147483647 h 21"/>
                <a:gd name="T4" fmla="*/ 0 w 29"/>
                <a:gd name="T5" fmla="*/ 2147483647 h 21"/>
                <a:gd name="T6" fmla="*/ 0 w 29"/>
                <a:gd name="T7" fmla="*/ 2147483647 h 21"/>
                <a:gd name="T8" fmla="*/ 2147483647 w 29"/>
                <a:gd name="T9" fmla="*/ 0 h 21"/>
                <a:gd name="T10" fmla="*/ 2147483647 w 29"/>
                <a:gd name="T11" fmla="*/ 0 h 21"/>
                <a:gd name="T12" fmla="*/ 2147483647 w 29"/>
                <a:gd name="T13" fmla="*/ 0 h 21"/>
                <a:gd name="T14" fmla="*/ 2147483647 w 29"/>
                <a:gd name="T15" fmla="*/ 0 h 21"/>
                <a:gd name="T16" fmla="*/ 2147483647 w 29"/>
                <a:gd name="T17" fmla="*/ 2147483647 h 21"/>
                <a:gd name="T18" fmla="*/ 2147483647 w 29"/>
                <a:gd name="T19" fmla="*/ 2147483647 h 21"/>
                <a:gd name="T20" fmla="*/ 2147483647 w 29"/>
                <a:gd name="T21" fmla="*/ 2147483647 h 21"/>
                <a:gd name="T22" fmla="*/ 2147483647 w 29"/>
                <a:gd name="T23" fmla="*/ 2147483647 h 21"/>
                <a:gd name="T24" fmla="*/ 2147483647 w 29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21"/>
                <a:gd name="T41" fmla="*/ 29 w 2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21">
                  <a:moveTo>
                    <a:pt x="12" y="21"/>
                  </a:moveTo>
                  <a:lnTo>
                    <a:pt x="6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5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14" name="Freeform 584"/>
            <p:cNvSpPr>
              <a:spLocks/>
            </p:cNvSpPr>
            <p:nvPr/>
          </p:nvSpPr>
          <p:spPr bwMode="auto">
            <a:xfrm>
              <a:off x="2344738" y="4409342"/>
              <a:ext cx="38100" cy="106363"/>
            </a:xfrm>
            <a:custGeom>
              <a:avLst/>
              <a:gdLst>
                <a:gd name="T0" fmla="*/ 2147483647 w 23"/>
                <a:gd name="T1" fmla="*/ 2147483647 h 63"/>
                <a:gd name="T2" fmla="*/ 2147483647 w 23"/>
                <a:gd name="T3" fmla="*/ 2147483647 h 63"/>
                <a:gd name="T4" fmla="*/ 2147483647 w 23"/>
                <a:gd name="T5" fmla="*/ 2147483647 h 63"/>
                <a:gd name="T6" fmla="*/ 2147483647 w 23"/>
                <a:gd name="T7" fmla="*/ 2147483647 h 63"/>
                <a:gd name="T8" fmla="*/ 0 w 23"/>
                <a:gd name="T9" fmla="*/ 2147483647 h 63"/>
                <a:gd name="T10" fmla="*/ 0 w 23"/>
                <a:gd name="T11" fmla="*/ 2147483647 h 63"/>
                <a:gd name="T12" fmla="*/ 0 w 23"/>
                <a:gd name="T13" fmla="*/ 2147483647 h 63"/>
                <a:gd name="T14" fmla="*/ 0 w 23"/>
                <a:gd name="T15" fmla="*/ 2147483647 h 63"/>
                <a:gd name="T16" fmla="*/ 2147483647 w 23"/>
                <a:gd name="T17" fmla="*/ 0 h 63"/>
                <a:gd name="T18" fmla="*/ 2147483647 w 23"/>
                <a:gd name="T19" fmla="*/ 0 h 63"/>
                <a:gd name="T20" fmla="*/ 2147483647 w 23"/>
                <a:gd name="T21" fmla="*/ 2147483647 h 63"/>
                <a:gd name="T22" fmla="*/ 2147483647 w 23"/>
                <a:gd name="T23" fmla="*/ 2147483647 h 63"/>
                <a:gd name="T24" fmla="*/ 2147483647 w 23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63"/>
                <a:gd name="T41" fmla="*/ 23 w 23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63">
                  <a:moveTo>
                    <a:pt x="23" y="53"/>
                  </a:moveTo>
                  <a:lnTo>
                    <a:pt x="23" y="58"/>
                  </a:lnTo>
                  <a:lnTo>
                    <a:pt x="17" y="63"/>
                  </a:lnTo>
                  <a:lnTo>
                    <a:pt x="6" y="63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0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15" name="Freeform 585"/>
            <p:cNvSpPr>
              <a:spLocks/>
            </p:cNvSpPr>
            <p:nvPr/>
          </p:nvSpPr>
          <p:spPr bwMode="auto">
            <a:xfrm>
              <a:off x="2344738" y="4322030"/>
              <a:ext cx="38100" cy="122237"/>
            </a:xfrm>
            <a:custGeom>
              <a:avLst/>
              <a:gdLst>
                <a:gd name="T0" fmla="*/ 2147483647 w 23"/>
                <a:gd name="T1" fmla="*/ 2147483647 h 74"/>
                <a:gd name="T2" fmla="*/ 2147483647 w 23"/>
                <a:gd name="T3" fmla="*/ 2147483647 h 74"/>
                <a:gd name="T4" fmla="*/ 2147483647 w 23"/>
                <a:gd name="T5" fmla="*/ 2147483647 h 74"/>
                <a:gd name="T6" fmla="*/ 2147483647 w 23"/>
                <a:gd name="T7" fmla="*/ 2147483647 h 74"/>
                <a:gd name="T8" fmla="*/ 0 w 23"/>
                <a:gd name="T9" fmla="*/ 2147483647 h 74"/>
                <a:gd name="T10" fmla="*/ 0 w 23"/>
                <a:gd name="T11" fmla="*/ 2147483647 h 74"/>
                <a:gd name="T12" fmla="*/ 0 w 23"/>
                <a:gd name="T13" fmla="*/ 2147483647 h 74"/>
                <a:gd name="T14" fmla="*/ 0 w 23"/>
                <a:gd name="T15" fmla="*/ 2147483647 h 74"/>
                <a:gd name="T16" fmla="*/ 2147483647 w 23"/>
                <a:gd name="T17" fmla="*/ 0 h 74"/>
                <a:gd name="T18" fmla="*/ 2147483647 w 23"/>
                <a:gd name="T19" fmla="*/ 0 h 74"/>
                <a:gd name="T20" fmla="*/ 2147483647 w 23"/>
                <a:gd name="T21" fmla="*/ 2147483647 h 74"/>
                <a:gd name="T22" fmla="*/ 2147483647 w 23"/>
                <a:gd name="T23" fmla="*/ 2147483647 h 74"/>
                <a:gd name="T24" fmla="*/ 2147483647 w 23"/>
                <a:gd name="T25" fmla="*/ 2147483647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74"/>
                <a:gd name="T41" fmla="*/ 23 w 23"/>
                <a:gd name="T42" fmla="*/ 74 h 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74">
                  <a:moveTo>
                    <a:pt x="23" y="63"/>
                  </a:moveTo>
                  <a:lnTo>
                    <a:pt x="23" y="69"/>
                  </a:lnTo>
                  <a:lnTo>
                    <a:pt x="17" y="74"/>
                  </a:lnTo>
                  <a:lnTo>
                    <a:pt x="6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0"/>
                  </a:lnTo>
                  <a:lnTo>
                    <a:pt x="23" y="63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16" name="Freeform 586"/>
            <p:cNvSpPr>
              <a:spLocks/>
            </p:cNvSpPr>
            <p:nvPr/>
          </p:nvSpPr>
          <p:spPr bwMode="auto">
            <a:xfrm>
              <a:off x="2344738" y="4322030"/>
              <a:ext cx="46037" cy="33337"/>
            </a:xfrm>
            <a:custGeom>
              <a:avLst/>
              <a:gdLst>
                <a:gd name="T0" fmla="*/ 2147483647 w 28"/>
                <a:gd name="T1" fmla="*/ 2147483647 h 21"/>
                <a:gd name="T2" fmla="*/ 2147483647 w 28"/>
                <a:gd name="T3" fmla="*/ 2147483647 h 21"/>
                <a:gd name="T4" fmla="*/ 0 w 28"/>
                <a:gd name="T5" fmla="*/ 2147483647 h 21"/>
                <a:gd name="T6" fmla="*/ 0 w 28"/>
                <a:gd name="T7" fmla="*/ 2147483647 h 21"/>
                <a:gd name="T8" fmla="*/ 2147483647 w 28"/>
                <a:gd name="T9" fmla="*/ 0 h 21"/>
                <a:gd name="T10" fmla="*/ 2147483647 w 28"/>
                <a:gd name="T11" fmla="*/ 0 h 21"/>
                <a:gd name="T12" fmla="*/ 2147483647 w 28"/>
                <a:gd name="T13" fmla="*/ 0 h 21"/>
                <a:gd name="T14" fmla="*/ 2147483647 w 28"/>
                <a:gd name="T15" fmla="*/ 0 h 21"/>
                <a:gd name="T16" fmla="*/ 2147483647 w 28"/>
                <a:gd name="T17" fmla="*/ 2147483647 h 21"/>
                <a:gd name="T18" fmla="*/ 2147483647 w 28"/>
                <a:gd name="T19" fmla="*/ 2147483647 h 21"/>
                <a:gd name="T20" fmla="*/ 2147483647 w 28"/>
                <a:gd name="T21" fmla="*/ 2147483647 h 21"/>
                <a:gd name="T22" fmla="*/ 2147483647 w 28"/>
                <a:gd name="T23" fmla="*/ 2147483647 h 21"/>
                <a:gd name="T24" fmla="*/ 2147483647 w 28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1"/>
                <a:gd name="T41" fmla="*/ 28 w 2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1">
                  <a:moveTo>
                    <a:pt x="11" y="21"/>
                  </a:moveTo>
                  <a:lnTo>
                    <a:pt x="6" y="21"/>
                  </a:lnTo>
                  <a:lnTo>
                    <a:pt x="0" y="15"/>
                  </a:lnTo>
                  <a:lnTo>
                    <a:pt x="0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5"/>
                  </a:lnTo>
                  <a:lnTo>
                    <a:pt x="28" y="15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17" name="Freeform 587"/>
            <p:cNvSpPr>
              <a:spLocks/>
            </p:cNvSpPr>
            <p:nvPr/>
          </p:nvSpPr>
          <p:spPr bwMode="auto">
            <a:xfrm>
              <a:off x="2354263" y="4187092"/>
              <a:ext cx="36512" cy="168275"/>
            </a:xfrm>
            <a:custGeom>
              <a:avLst/>
              <a:gdLst>
                <a:gd name="T0" fmla="*/ 2147483647 w 22"/>
                <a:gd name="T1" fmla="*/ 2147483647 h 101"/>
                <a:gd name="T2" fmla="*/ 2147483647 w 22"/>
                <a:gd name="T3" fmla="*/ 2147483647 h 101"/>
                <a:gd name="T4" fmla="*/ 2147483647 w 22"/>
                <a:gd name="T5" fmla="*/ 2147483647 h 101"/>
                <a:gd name="T6" fmla="*/ 2147483647 w 22"/>
                <a:gd name="T7" fmla="*/ 2147483647 h 101"/>
                <a:gd name="T8" fmla="*/ 0 w 22"/>
                <a:gd name="T9" fmla="*/ 2147483647 h 101"/>
                <a:gd name="T10" fmla="*/ 0 w 22"/>
                <a:gd name="T11" fmla="*/ 2147483647 h 101"/>
                <a:gd name="T12" fmla="*/ 0 w 22"/>
                <a:gd name="T13" fmla="*/ 2147483647 h 101"/>
                <a:gd name="T14" fmla="*/ 0 w 22"/>
                <a:gd name="T15" fmla="*/ 2147483647 h 101"/>
                <a:gd name="T16" fmla="*/ 2147483647 w 22"/>
                <a:gd name="T17" fmla="*/ 0 h 101"/>
                <a:gd name="T18" fmla="*/ 2147483647 w 22"/>
                <a:gd name="T19" fmla="*/ 0 h 101"/>
                <a:gd name="T20" fmla="*/ 2147483647 w 22"/>
                <a:gd name="T21" fmla="*/ 2147483647 h 101"/>
                <a:gd name="T22" fmla="*/ 2147483647 w 22"/>
                <a:gd name="T23" fmla="*/ 2147483647 h 101"/>
                <a:gd name="T24" fmla="*/ 2147483647 w 22"/>
                <a:gd name="T25" fmla="*/ 2147483647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01"/>
                <a:gd name="T41" fmla="*/ 22 w 22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01">
                  <a:moveTo>
                    <a:pt x="22" y="90"/>
                  </a:moveTo>
                  <a:lnTo>
                    <a:pt x="22" y="95"/>
                  </a:lnTo>
                  <a:lnTo>
                    <a:pt x="17" y="101"/>
                  </a:lnTo>
                  <a:lnTo>
                    <a:pt x="5" y="101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17" y="0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90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18" name="Freeform 588"/>
            <p:cNvSpPr>
              <a:spLocks/>
            </p:cNvSpPr>
            <p:nvPr/>
          </p:nvSpPr>
          <p:spPr bwMode="auto">
            <a:xfrm>
              <a:off x="2354263" y="4187092"/>
              <a:ext cx="47625" cy="36513"/>
            </a:xfrm>
            <a:custGeom>
              <a:avLst/>
              <a:gdLst>
                <a:gd name="T0" fmla="*/ 2147483647 w 28"/>
                <a:gd name="T1" fmla="*/ 2147483647 h 21"/>
                <a:gd name="T2" fmla="*/ 2147483647 w 28"/>
                <a:gd name="T3" fmla="*/ 2147483647 h 21"/>
                <a:gd name="T4" fmla="*/ 0 w 28"/>
                <a:gd name="T5" fmla="*/ 2147483647 h 21"/>
                <a:gd name="T6" fmla="*/ 0 w 28"/>
                <a:gd name="T7" fmla="*/ 2147483647 h 21"/>
                <a:gd name="T8" fmla="*/ 2147483647 w 28"/>
                <a:gd name="T9" fmla="*/ 0 h 21"/>
                <a:gd name="T10" fmla="*/ 2147483647 w 28"/>
                <a:gd name="T11" fmla="*/ 0 h 21"/>
                <a:gd name="T12" fmla="*/ 2147483647 w 28"/>
                <a:gd name="T13" fmla="*/ 0 h 21"/>
                <a:gd name="T14" fmla="*/ 2147483647 w 28"/>
                <a:gd name="T15" fmla="*/ 0 h 21"/>
                <a:gd name="T16" fmla="*/ 2147483647 w 28"/>
                <a:gd name="T17" fmla="*/ 2147483647 h 21"/>
                <a:gd name="T18" fmla="*/ 2147483647 w 28"/>
                <a:gd name="T19" fmla="*/ 2147483647 h 21"/>
                <a:gd name="T20" fmla="*/ 2147483647 w 28"/>
                <a:gd name="T21" fmla="*/ 2147483647 h 21"/>
                <a:gd name="T22" fmla="*/ 2147483647 w 28"/>
                <a:gd name="T23" fmla="*/ 2147483647 h 21"/>
                <a:gd name="T24" fmla="*/ 2147483647 w 28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1"/>
                <a:gd name="T41" fmla="*/ 28 w 2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1">
                  <a:moveTo>
                    <a:pt x="11" y="21"/>
                  </a:moveTo>
                  <a:lnTo>
                    <a:pt x="5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5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19" name="Freeform 589"/>
            <p:cNvSpPr>
              <a:spLocks/>
            </p:cNvSpPr>
            <p:nvPr/>
          </p:nvSpPr>
          <p:spPr bwMode="auto">
            <a:xfrm>
              <a:off x="2362200" y="4115655"/>
              <a:ext cx="39688" cy="107950"/>
            </a:xfrm>
            <a:custGeom>
              <a:avLst/>
              <a:gdLst>
                <a:gd name="T0" fmla="*/ 2147483647 w 23"/>
                <a:gd name="T1" fmla="*/ 2147483647 h 64"/>
                <a:gd name="T2" fmla="*/ 2147483647 w 23"/>
                <a:gd name="T3" fmla="*/ 2147483647 h 64"/>
                <a:gd name="T4" fmla="*/ 2147483647 w 23"/>
                <a:gd name="T5" fmla="*/ 2147483647 h 64"/>
                <a:gd name="T6" fmla="*/ 2147483647 w 23"/>
                <a:gd name="T7" fmla="*/ 2147483647 h 64"/>
                <a:gd name="T8" fmla="*/ 0 w 23"/>
                <a:gd name="T9" fmla="*/ 2147483647 h 64"/>
                <a:gd name="T10" fmla="*/ 0 w 23"/>
                <a:gd name="T11" fmla="*/ 2147483647 h 64"/>
                <a:gd name="T12" fmla="*/ 0 w 23"/>
                <a:gd name="T13" fmla="*/ 2147483647 h 64"/>
                <a:gd name="T14" fmla="*/ 0 w 23"/>
                <a:gd name="T15" fmla="*/ 2147483647 h 64"/>
                <a:gd name="T16" fmla="*/ 2147483647 w 23"/>
                <a:gd name="T17" fmla="*/ 0 h 64"/>
                <a:gd name="T18" fmla="*/ 2147483647 w 23"/>
                <a:gd name="T19" fmla="*/ 0 h 64"/>
                <a:gd name="T20" fmla="*/ 2147483647 w 23"/>
                <a:gd name="T21" fmla="*/ 2147483647 h 64"/>
                <a:gd name="T22" fmla="*/ 2147483647 w 23"/>
                <a:gd name="T23" fmla="*/ 2147483647 h 64"/>
                <a:gd name="T24" fmla="*/ 2147483647 w 23"/>
                <a:gd name="T25" fmla="*/ 2147483647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64"/>
                <a:gd name="T41" fmla="*/ 23 w 23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64">
                  <a:moveTo>
                    <a:pt x="23" y="53"/>
                  </a:moveTo>
                  <a:lnTo>
                    <a:pt x="23" y="59"/>
                  </a:lnTo>
                  <a:lnTo>
                    <a:pt x="17" y="64"/>
                  </a:lnTo>
                  <a:lnTo>
                    <a:pt x="6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11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20" name="Freeform 590"/>
            <p:cNvSpPr>
              <a:spLocks/>
            </p:cNvSpPr>
            <p:nvPr/>
          </p:nvSpPr>
          <p:spPr bwMode="auto">
            <a:xfrm>
              <a:off x="2362200" y="4071205"/>
              <a:ext cx="39688" cy="80962"/>
            </a:xfrm>
            <a:custGeom>
              <a:avLst/>
              <a:gdLst>
                <a:gd name="T0" fmla="*/ 2147483647 w 23"/>
                <a:gd name="T1" fmla="*/ 2147483647 h 48"/>
                <a:gd name="T2" fmla="*/ 2147483647 w 23"/>
                <a:gd name="T3" fmla="*/ 2147483647 h 48"/>
                <a:gd name="T4" fmla="*/ 2147483647 w 23"/>
                <a:gd name="T5" fmla="*/ 2147483647 h 48"/>
                <a:gd name="T6" fmla="*/ 2147483647 w 23"/>
                <a:gd name="T7" fmla="*/ 2147483647 h 48"/>
                <a:gd name="T8" fmla="*/ 0 w 23"/>
                <a:gd name="T9" fmla="*/ 2147483647 h 48"/>
                <a:gd name="T10" fmla="*/ 0 w 23"/>
                <a:gd name="T11" fmla="*/ 2147483647 h 48"/>
                <a:gd name="T12" fmla="*/ 0 w 23"/>
                <a:gd name="T13" fmla="*/ 2147483647 h 48"/>
                <a:gd name="T14" fmla="*/ 0 w 23"/>
                <a:gd name="T15" fmla="*/ 2147483647 h 48"/>
                <a:gd name="T16" fmla="*/ 2147483647 w 23"/>
                <a:gd name="T17" fmla="*/ 0 h 48"/>
                <a:gd name="T18" fmla="*/ 2147483647 w 23"/>
                <a:gd name="T19" fmla="*/ 0 h 48"/>
                <a:gd name="T20" fmla="*/ 2147483647 w 23"/>
                <a:gd name="T21" fmla="*/ 2147483647 h 48"/>
                <a:gd name="T22" fmla="*/ 2147483647 w 23"/>
                <a:gd name="T23" fmla="*/ 2147483647 h 48"/>
                <a:gd name="T24" fmla="*/ 2147483647 w 23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48"/>
                <a:gd name="T41" fmla="*/ 23 w 2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48">
                  <a:moveTo>
                    <a:pt x="23" y="37"/>
                  </a:moveTo>
                  <a:lnTo>
                    <a:pt x="23" y="42"/>
                  </a:lnTo>
                  <a:lnTo>
                    <a:pt x="17" y="48"/>
                  </a:lnTo>
                  <a:lnTo>
                    <a:pt x="6" y="48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0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21" name="Freeform 591"/>
            <p:cNvSpPr>
              <a:spLocks/>
            </p:cNvSpPr>
            <p:nvPr/>
          </p:nvSpPr>
          <p:spPr bwMode="auto">
            <a:xfrm>
              <a:off x="2362200" y="4071205"/>
              <a:ext cx="49213" cy="36512"/>
            </a:xfrm>
            <a:custGeom>
              <a:avLst/>
              <a:gdLst>
                <a:gd name="T0" fmla="*/ 2147483647 w 29"/>
                <a:gd name="T1" fmla="*/ 2147483647 h 21"/>
                <a:gd name="T2" fmla="*/ 2147483647 w 29"/>
                <a:gd name="T3" fmla="*/ 2147483647 h 21"/>
                <a:gd name="T4" fmla="*/ 0 w 29"/>
                <a:gd name="T5" fmla="*/ 2147483647 h 21"/>
                <a:gd name="T6" fmla="*/ 0 w 29"/>
                <a:gd name="T7" fmla="*/ 2147483647 h 21"/>
                <a:gd name="T8" fmla="*/ 2147483647 w 29"/>
                <a:gd name="T9" fmla="*/ 0 h 21"/>
                <a:gd name="T10" fmla="*/ 2147483647 w 29"/>
                <a:gd name="T11" fmla="*/ 0 h 21"/>
                <a:gd name="T12" fmla="*/ 2147483647 w 29"/>
                <a:gd name="T13" fmla="*/ 0 h 21"/>
                <a:gd name="T14" fmla="*/ 2147483647 w 29"/>
                <a:gd name="T15" fmla="*/ 0 h 21"/>
                <a:gd name="T16" fmla="*/ 2147483647 w 29"/>
                <a:gd name="T17" fmla="*/ 2147483647 h 21"/>
                <a:gd name="T18" fmla="*/ 2147483647 w 29"/>
                <a:gd name="T19" fmla="*/ 2147483647 h 21"/>
                <a:gd name="T20" fmla="*/ 2147483647 w 29"/>
                <a:gd name="T21" fmla="*/ 2147483647 h 21"/>
                <a:gd name="T22" fmla="*/ 2147483647 w 29"/>
                <a:gd name="T23" fmla="*/ 2147483647 h 21"/>
                <a:gd name="T24" fmla="*/ 2147483647 w 29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21"/>
                <a:gd name="T41" fmla="*/ 29 w 2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21">
                  <a:moveTo>
                    <a:pt x="12" y="21"/>
                  </a:moveTo>
                  <a:lnTo>
                    <a:pt x="6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5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22" name="Freeform 592"/>
            <p:cNvSpPr>
              <a:spLocks/>
            </p:cNvSpPr>
            <p:nvPr/>
          </p:nvSpPr>
          <p:spPr bwMode="auto">
            <a:xfrm>
              <a:off x="2373313" y="4053742"/>
              <a:ext cx="38100" cy="53975"/>
            </a:xfrm>
            <a:custGeom>
              <a:avLst/>
              <a:gdLst>
                <a:gd name="T0" fmla="*/ 2147483647 w 23"/>
                <a:gd name="T1" fmla="*/ 2147483647 h 32"/>
                <a:gd name="T2" fmla="*/ 2147483647 w 23"/>
                <a:gd name="T3" fmla="*/ 2147483647 h 32"/>
                <a:gd name="T4" fmla="*/ 2147483647 w 23"/>
                <a:gd name="T5" fmla="*/ 2147483647 h 32"/>
                <a:gd name="T6" fmla="*/ 2147483647 w 23"/>
                <a:gd name="T7" fmla="*/ 2147483647 h 32"/>
                <a:gd name="T8" fmla="*/ 0 w 23"/>
                <a:gd name="T9" fmla="*/ 2147483647 h 32"/>
                <a:gd name="T10" fmla="*/ 0 w 23"/>
                <a:gd name="T11" fmla="*/ 2147483647 h 32"/>
                <a:gd name="T12" fmla="*/ 0 w 23"/>
                <a:gd name="T13" fmla="*/ 2147483647 h 32"/>
                <a:gd name="T14" fmla="*/ 0 w 23"/>
                <a:gd name="T15" fmla="*/ 2147483647 h 32"/>
                <a:gd name="T16" fmla="*/ 2147483647 w 23"/>
                <a:gd name="T17" fmla="*/ 0 h 32"/>
                <a:gd name="T18" fmla="*/ 2147483647 w 23"/>
                <a:gd name="T19" fmla="*/ 0 h 32"/>
                <a:gd name="T20" fmla="*/ 2147483647 w 23"/>
                <a:gd name="T21" fmla="*/ 2147483647 h 32"/>
                <a:gd name="T22" fmla="*/ 2147483647 w 23"/>
                <a:gd name="T23" fmla="*/ 2147483647 h 32"/>
                <a:gd name="T24" fmla="*/ 2147483647 w 23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2"/>
                <a:gd name="T41" fmla="*/ 23 w 2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2">
                  <a:moveTo>
                    <a:pt x="23" y="21"/>
                  </a:moveTo>
                  <a:lnTo>
                    <a:pt x="23" y="27"/>
                  </a:lnTo>
                  <a:lnTo>
                    <a:pt x="17" y="32"/>
                  </a:lnTo>
                  <a:lnTo>
                    <a:pt x="6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1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23" name="Freeform 593"/>
            <p:cNvSpPr>
              <a:spLocks/>
            </p:cNvSpPr>
            <p:nvPr/>
          </p:nvSpPr>
          <p:spPr bwMode="auto">
            <a:xfrm>
              <a:off x="2373313" y="4053742"/>
              <a:ext cx="47625" cy="34925"/>
            </a:xfrm>
            <a:custGeom>
              <a:avLst/>
              <a:gdLst>
                <a:gd name="T0" fmla="*/ 2147483647 w 29"/>
                <a:gd name="T1" fmla="*/ 2147483647 h 21"/>
                <a:gd name="T2" fmla="*/ 2147483647 w 29"/>
                <a:gd name="T3" fmla="*/ 2147483647 h 21"/>
                <a:gd name="T4" fmla="*/ 0 w 29"/>
                <a:gd name="T5" fmla="*/ 2147483647 h 21"/>
                <a:gd name="T6" fmla="*/ 0 w 29"/>
                <a:gd name="T7" fmla="*/ 2147483647 h 21"/>
                <a:gd name="T8" fmla="*/ 2147483647 w 29"/>
                <a:gd name="T9" fmla="*/ 0 h 21"/>
                <a:gd name="T10" fmla="*/ 2147483647 w 29"/>
                <a:gd name="T11" fmla="*/ 0 h 21"/>
                <a:gd name="T12" fmla="*/ 2147483647 w 29"/>
                <a:gd name="T13" fmla="*/ 0 h 21"/>
                <a:gd name="T14" fmla="*/ 2147483647 w 29"/>
                <a:gd name="T15" fmla="*/ 0 h 21"/>
                <a:gd name="T16" fmla="*/ 2147483647 w 29"/>
                <a:gd name="T17" fmla="*/ 2147483647 h 21"/>
                <a:gd name="T18" fmla="*/ 2147483647 w 29"/>
                <a:gd name="T19" fmla="*/ 2147483647 h 21"/>
                <a:gd name="T20" fmla="*/ 2147483647 w 29"/>
                <a:gd name="T21" fmla="*/ 2147483647 h 21"/>
                <a:gd name="T22" fmla="*/ 2147483647 w 29"/>
                <a:gd name="T23" fmla="*/ 2147483647 h 21"/>
                <a:gd name="T24" fmla="*/ 2147483647 w 29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21"/>
                <a:gd name="T41" fmla="*/ 29 w 2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21">
                  <a:moveTo>
                    <a:pt x="11" y="21"/>
                  </a:moveTo>
                  <a:lnTo>
                    <a:pt x="6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5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24" name="Freeform 594"/>
            <p:cNvSpPr>
              <a:spLocks/>
            </p:cNvSpPr>
            <p:nvPr/>
          </p:nvSpPr>
          <p:spPr bwMode="auto">
            <a:xfrm>
              <a:off x="2382838" y="3982305"/>
              <a:ext cx="38100" cy="106362"/>
            </a:xfrm>
            <a:custGeom>
              <a:avLst/>
              <a:gdLst>
                <a:gd name="T0" fmla="*/ 2147483647 w 23"/>
                <a:gd name="T1" fmla="*/ 2147483647 h 63"/>
                <a:gd name="T2" fmla="*/ 2147483647 w 23"/>
                <a:gd name="T3" fmla="*/ 2147483647 h 63"/>
                <a:gd name="T4" fmla="*/ 2147483647 w 23"/>
                <a:gd name="T5" fmla="*/ 2147483647 h 63"/>
                <a:gd name="T6" fmla="*/ 2147483647 w 23"/>
                <a:gd name="T7" fmla="*/ 2147483647 h 63"/>
                <a:gd name="T8" fmla="*/ 0 w 23"/>
                <a:gd name="T9" fmla="*/ 2147483647 h 63"/>
                <a:gd name="T10" fmla="*/ 0 w 23"/>
                <a:gd name="T11" fmla="*/ 2147483647 h 63"/>
                <a:gd name="T12" fmla="*/ 0 w 23"/>
                <a:gd name="T13" fmla="*/ 2147483647 h 63"/>
                <a:gd name="T14" fmla="*/ 0 w 23"/>
                <a:gd name="T15" fmla="*/ 2147483647 h 63"/>
                <a:gd name="T16" fmla="*/ 2147483647 w 23"/>
                <a:gd name="T17" fmla="*/ 0 h 63"/>
                <a:gd name="T18" fmla="*/ 2147483647 w 23"/>
                <a:gd name="T19" fmla="*/ 0 h 63"/>
                <a:gd name="T20" fmla="*/ 2147483647 w 23"/>
                <a:gd name="T21" fmla="*/ 2147483647 h 63"/>
                <a:gd name="T22" fmla="*/ 2147483647 w 23"/>
                <a:gd name="T23" fmla="*/ 2147483647 h 63"/>
                <a:gd name="T24" fmla="*/ 2147483647 w 23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63"/>
                <a:gd name="T41" fmla="*/ 23 w 23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63">
                  <a:moveTo>
                    <a:pt x="23" y="53"/>
                  </a:moveTo>
                  <a:lnTo>
                    <a:pt x="23" y="58"/>
                  </a:lnTo>
                  <a:lnTo>
                    <a:pt x="17" y="63"/>
                  </a:lnTo>
                  <a:lnTo>
                    <a:pt x="5" y="63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0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25" name="Freeform 595"/>
            <p:cNvSpPr>
              <a:spLocks/>
            </p:cNvSpPr>
            <p:nvPr/>
          </p:nvSpPr>
          <p:spPr bwMode="auto">
            <a:xfrm>
              <a:off x="2382838" y="3982305"/>
              <a:ext cx="47625" cy="36512"/>
            </a:xfrm>
            <a:custGeom>
              <a:avLst/>
              <a:gdLst>
                <a:gd name="T0" fmla="*/ 2147483647 w 28"/>
                <a:gd name="T1" fmla="*/ 2147483647 h 21"/>
                <a:gd name="T2" fmla="*/ 2147483647 w 28"/>
                <a:gd name="T3" fmla="*/ 2147483647 h 21"/>
                <a:gd name="T4" fmla="*/ 0 w 28"/>
                <a:gd name="T5" fmla="*/ 2147483647 h 21"/>
                <a:gd name="T6" fmla="*/ 0 w 28"/>
                <a:gd name="T7" fmla="*/ 2147483647 h 21"/>
                <a:gd name="T8" fmla="*/ 2147483647 w 28"/>
                <a:gd name="T9" fmla="*/ 0 h 21"/>
                <a:gd name="T10" fmla="*/ 2147483647 w 28"/>
                <a:gd name="T11" fmla="*/ 0 h 21"/>
                <a:gd name="T12" fmla="*/ 2147483647 w 28"/>
                <a:gd name="T13" fmla="*/ 0 h 21"/>
                <a:gd name="T14" fmla="*/ 2147483647 w 28"/>
                <a:gd name="T15" fmla="*/ 0 h 21"/>
                <a:gd name="T16" fmla="*/ 2147483647 w 28"/>
                <a:gd name="T17" fmla="*/ 2147483647 h 21"/>
                <a:gd name="T18" fmla="*/ 2147483647 w 28"/>
                <a:gd name="T19" fmla="*/ 2147483647 h 21"/>
                <a:gd name="T20" fmla="*/ 2147483647 w 28"/>
                <a:gd name="T21" fmla="*/ 2147483647 h 21"/>
                <a:gd name="T22" fmla="*/ 2147483647 w 28"/>
                <a:gd name="T23" fmla="*/ 2147483647 h 21"/>
                <a:gd name="T24" fmla="*/ 2147483647 w 28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1"/>
                <a:gd name="T41" fmla="*/ 28 w 2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1">
                  <a:moveTo>
                    <a:pt x="11" y="21"/>
                  </a:moveTo>
                  <a:lnTo>
                    <a:pt x="5" y="21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5"/>
                  </a:lnTo>
                  <a:lnTo>
                    <a:pt x="28" y="15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26" name="Freeform 596"/>
            <p:cNvSpPr>
              <a:spLocks/>
            </p:cNvSpPr>
            <p:nvPr/>
          </p:nvSpPr>
          <p:spPr bwMode="auto">
            <a:xfrm>
              <a:off x="2390775" y="3937855"/>
              <a:ext cx="39688" cy="80962"/>
            </a:xfrm>
            <a:custGeom>
              <a:avLst/>
              <a:gdLst>
                <a:gd name="T0" fmla="*/ 2147483647 w 23"/>
                <a:gd name="T1" fmla="*/ 2147483647 h 48"/>
                <a:gd name="T2" fmla="*/ 2147483647 w 23"/>
                <a:gd name="T3" fmla="*/ 2147483647 h 48"/>
                <a:gd name="T4" fmla="*/ 2147483647 w 23"/>
                <a:gd name="T5" fmla="*/ 2147483647 h 48"/>
                <a:gd name="T6" fmla="*/ 2147483647 w 23"/>
                <a:gd name="T7" fmla="*/ 2147483647 h 48"/>
                <a:gd name="T8" fmla="*/ 0 w 23"/>
                <a:gd name="T9" fmla="*/ 2147483647 h 48"/>
                <a:gd name="T10" fmla="*/ 0 w 23"/>
                <a:gd name="T11" fmla="*/ 2147483647 h 48"/>
                <a:gd name="T12" fmla="*/ 0 w 23"/>
                <a:gd name="T13" fmla="*/ 2147483647 h 48"/>
                <a:gd name="T14" fmla="*/ 0 w 23"/>
                <a:gd name="T15" fmla="*/ 2147483647 h 48"/>
                <a:gd name="T16" fmla="*/ 2147483647 w 23"/>
                <a:gd name="T17" fmla="*/ 0 h 48"/>
                <a:gd name="T18" fmla="*/ 2147483647 w 23"/>
                <a:gd name="T19" fmla="*/ 0 h 48"/>
                <a:gd name="T20" fmla="*/ 2147483647 w 23"/>
                <a:gd name="T21" fmla="*/ 2147483647 h 48"/>
                <a:gd name="T22" fmla="*/ 2147483647 w 23"/>
                <a:gd name="T23" fmla="*/ 2147483647 h 48"/>
                <a:gd name="T24" fmla="*/ 2147483647 w 23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48"/>
                <a:gd name="T41" fmla="*/ 23 w 2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48">
                  <a:moveTo>
                    <a:pt x="23" y="37"/>
                  </a:moveTo>
                  <a:lnTo>
                    <a:pt x="23" y="42"/>
                  </a:lnTo>
                  <a:lnTo>
                    <a:pt x="18" y="48"/>
                  </a:lnTo>
                  <a:lnTo>
                    <a:pt x="6" y="48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3" y="5"/>
                  </a:lnTo>
                  <a:lnTo>
                    <a:pt x="23" y="11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27" name="Freeform 597"/>
            <p:cNvSpPr>
              <a:spLocks/>
            </p:cNvSpPr>
            <p:nvPr/>
          </p:nvSpPr>
          <p:spPr bwMode="auto">
            <a:xfrm>
              <a:off x="2390775" y="3918805"/>
              <a:ext cx="39688" cy="53975"/>
            </a:xfrm>
            <a:custGeom>
              <a:avLst/>
              <a:gdLst>
                <a:gd name="T0" fmla="*/ 2147483647 w 23"/>
                <a:gd name="T1" fmla="*/ 2147483647 h 32"/>
                <a:gd name="T2" fmla="*/ 2147483647 w 23"/>
                <a:gd name="T3" fmla="*/ 2147483647 h 32"/>
                <a:gd name="T4" fmla="*/ 2147483647 w 23"/>
                <a:gd name="T5" fmla="*/ 2147483647 h 32"/>
                <a:gd name="T6" fmla="*/ 2147483647 w 23"/>
                <a:gd name="T7" fmla="*/ 2147483647 h 32"/>
                <a:gd name="T8" fmla="*/ 0 w 23"/>
                <a:gd name="T9" fmla="*/ 2147483647 h 32"/>
                <a:gd name="T10" fmla="*/ 0 w 23"/>
                <a:gd name="T11" fmla="*/ 2147483647 h 32"/>
                <a:gd name="T12" fmla="*/ 0 w 23"/>
                <a:gd name="T13" fmla="*/ 2147483647 h 32"/>
                <a:gd name="T14" fmla="*/ 0 w 23"/>
                <a:gd name="T15" fmla="*/ 2147483647 h 32"/>
                <a:gd name="T16" fmla="*/ 2147483647 w 23"/>
                <a:gd name="T17" fmla="*/ 0 h 32"/>
                <a:gd name="T18" fmla="*/ 2147483647 w 23"/>
                <a:gd name="T19" fmla="*/ 0 h 32"/>
                <a:gd name="T20" fmla="*/ 2147483647 w 23"/>
                <a:gd name="T21" fmla="*/ 2147483647 h 32"/>
                <a:gd name="T22" fmla="*/ 2147483647 w 23"/>
                <a:gd name="T23" fmla="*/ 2147483647 h 32"/>
                <a:gd name="T24" fmla="*/ 2147483647 w 23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2"/>
                <a:gd name="T41" fmla="*/ 23 w 2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2">
                  <a:moveTo>
                    <a:pt x="23" y="22"/>
                  </a:moveTo>
                  <a:lnTo>
                    <a:pt x="23" y="27"/>
                  </a:lnTo>
                  <a:lnTo>
                    <a:pt x="18" y="32"/>
                  </a:lnTo>
                  <a:lnTo>
                    <a:pt x="6" y="32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28" name="Freeform 598"/>
            <p:cNvSpPr>
              <a:spLocks/>
            </p:cNvSpPr>
            <p:nvPr/>
          </p:nvSpPr>
          <p:spPr bwMode="auto">
            <a:xfrm>
              <a:off x="2390775" y="3918805"/>
              <a:ext cx="58738" cy="36512"/>
            </a:xfrm>
            <a:custGeom>
              <a:avLst/>
              <a:gdLst>
                <a:gd name="T0" fmla="*/ 2147483647 w 35"/>
                <a:gd name="T1" fmla="*/ 2147483647 h 22"/>
                <a:gd name="T2" fmla="*/ 2147483647 w 35"/>
                <a:gd name="T3" fmla="*/ 2147483647 h 22"/>
                <a:gd name="T4" fmla="*/ 0 w 35"/>
                <a:gd name="T5" fmla="*/ 2147483647 h 22"/>
                <a:gd name="T6" fmla="*/ 0 w 35"/>
                <a:gd name="T7" fmla="*/ 2147483647 h 22"/>
                <a:gd name="T8" fmla="*/ 2147483647 w 35"/>
                <a:gd name="T9" fmla="*/ 0 h 22"/>
                <a:gd name="T10" fmla="*/ 2147483647 w 35"/>
                <a:gd name="T11" fmla="*/ 0 h 22"/>
                <a:gd name="T12" fmla="*/ 2147483647 w 35"/>
                <a:gd name="T13" fmla="*/ 0 h 22"/>
                <a:gd name="T14" fmla="*/ 2147483647 w 35"/>
                <a:gd name="T15" fmla="*/ 0 h 22"/>
                <a:gd name="T16" fmla="*/ 2147483647 w 35"/>
                <a:gd name="T17" fmla="*/ 2147483647 h 22"/>
                <a:gd name="T18" fmla="*/ 2147483647 w 35"/>
                <a:gd name="T19" fmla="*/ 2147483647 h 22"/>
                <a:gd name="T20" fmla="*/ 2147483647 w 35"/>
                <a:gd name="T21" fmla="*/ 2147483647 h 22"/>
                <a:gd name="T22" fmla="*/ 2147483647 w 35"/>
                <a:gd name="T23" fmla="*/ 2147483647 h 22"/>
                <a:gd name="T24" fmla="*/ 2147483647 w 35"/>
                <a:gd name="T25" fmla="*/ 2147483647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22"/>
                <a:gd name="T41" fmla="*/ 35 w 35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22">
                  <a:moveTo>
                    <a:pt x="12" y="22"/>
                  </a:moveTo>
                  <a:lnTo>
                    <a:pt x="6" y="22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6"/>
                  </a:lnTo>
                  <a:lnTo>
                    <a:pt x="35" y="16"/>
                  </a:lnTo>
                  <a:lnTo>
                    <a:pt x="29" y="22"/>
                  </a:lnTo>
                  <a:lnTo>
                    <a:pt x="23" y="22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29" name="Freeform 599"/>
            <p:cNvSpPr>
              <a:spLocks/>
            </p:cNvSpPr>
            <p:nvPr/>
          </p:nvSpPr>
          <p:spPr bwMode="auto">
            <a:xfrm>
              <a:off x="2411413" y="3848955"/>
              <a:ext cx="38100" cy="106362"/>
            </a:xfrm>
            <a:custGeom>
              <a:avLst/>
              <a:gdLst>
                <a:gd name="T0" fmla="*/ 2147483647 w 23"/>
                <a:gd name="T1" fmla="*/ 2147483647 h 64"/>
                <a:gd name="T2" fmla="*/ 2147483647 w 23"/>
                <a:gd name="T3" fmla="*/ 2147483647 h 64"/>
                <a:gd name="T4" fmla="*/ 2147483647 w 23"/>
                <a:gd name="T5" fmla="*/ 2147483647 h 64"/>
                <a:gd name="T6" fmla="*/ 2147483647 w 23"/>
                <a:gd name="T7" fmla="*/ 2147483647 h 64"/>
                <a:gd name="T8" fmla="*/ 0 w 23"/>
                <a:gd name="T9" fmla="*/ 2147483647 h 64"/>
                <a:gd name="T10" fmla="*/ 0 w 23"/>
                <a:gd name="T11" fmla="*/ 2147483647 h 64"/>
                <a:gd name="T12" fmla="*/ 0 w 23"/>
                <a:gd name="T13" fmla="*/ 2147483647 h 64"/>
                <a:gd name="T14" fmla="*/ 0 w 23"/>
                <a:gd name="T15" fmla="*/ 2147483647 h 64"/>
                <a:gd name="T16" fmla="*/ 2147483647 w 23"/>
                <a:gd name="T17" fmla="*/ 0 h 64"/>
                <a:gd name="T18" fmla="*/ 2147483647 w 23"/>
                <a:gd name="T19" fmla="*/ 0 h 64"/>
                <a:gd name="T20" fmla="*/ 2147483647 w 23"/>
                <a:gd name="T21" fmla="*/ 2147483647 h 64"/>
                <a:gd name="T22" fmla="*/ 2147483647 w 23"/>
                <a:gd name="T23" fmla="*/ 2147483647 h 64"/>
                <a:gd name="T24" fmla="*/ 2147483647 w 23"/>
                <a:gd name="T25" fmla="*/ 2147483647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64"/>
                <a:gd name="T41" fmla="*/ 23 w 23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64">
                  <a:moveTo>
                    <a:pt x="23" y="53"/>
                  </a:moveTo>
                  <a:lnTo>
                    <a:pt x="23" y="58"/>
                  </a:lnTo>
                  <a:lnTo>
                    <a:pt x="17" y="64"/>
                  </a:lnTo>
                  <a:lnTo>
                    <a:pt x="6" y="64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0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30" name="Freeform 600"/>
            <p:cNvSpPr>
              <a:spLocks/>
            </p:cNvSpPr>
            <p:nvPr/>
          </p:nvSpPr>
          <p:spPr bwMode="auto">
            <a:xfrm>
              <a:off x="2411413" y="3848955"/>
              <a:ext cx="46037" cy="34925"/>
            </a:xfrm>
            <a:custGeom>
              <a:avLst/>
              <a:gdLst>
                <a:gd name="T0" fmla="*/ 2147483647 w 28"/>
                <a:gd name="T1" fmla="*/ 2147483647 h 21"/>
                <a:gd name="T2" fmla="*/ 2147483647 w 28"/>
                <a:gd name="T3" fmla="*/ 2147483647 h 21"/>
                <a:gd name="T4" fmla="*/ 0 w 28"/>
                <a:gd name="T5" fmla="*/ 2147483647 h 21"/>
                <a:gd name="T6" fmla="*/ 0 w 28"/>
                <a:gd name="T7" fmla="*/ 2147483647 h 21"/>
                <a:gd name="T8" fmla="*/ 2147483647 w 28"/>
                <a:gd name="T9" fmla="*/ 0 h 21"/>
                <a:gd name="T10" fmla="*/ 2147483647 w 28"/>
                <a:gd name="T11" fmla="*/ 0 h 21"/>
                <a:gd name="T12" fmla="*/ 2147483647 w 28"/>
                <a:gd name="T13" fmla="*/ 0 h 21"/>
                <a:gd name="T14" fmla="*/ 2147483647 w 28"/>
                <a:gd name="T15" fmla="*/ 0 h 21"/>
                <a:gd name="T16" fmla="*/ 2147483647 w 28"/>
                <a:gd name="T17" fmla="*/ 2147483647 h 21"/>
                <a:gd name="T18" fmla="*/ 2147483647 w 28"/>
                <a:gd name="T19" fmla="*/ 2147483647 h 21"/>
                <a:gd name="T20" fmla="*/ 2147483647 w 28"/>
                <a:gd name="T21" fmla="*/ 2147483647 h 21"/>
                <a:gd name="T22" fmla="*/ 2147483647 w 28"/>
                <a:gd name="T23" fmla="*/ 2147483647 h 21"/>
                <a:gd name="T24" fmla="*/ 2147483647 w 28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1"/>
                <a:gd name="T41" fmla="*/ 28 w 2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1">
                  <a:moveTo>
                    <a:pt x="11" y="21"/>
                  </a:moveTo>
                  <a:lnTo>
                    <a:pt x="6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5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31" name="Freeform 601"/>
            <p:cNvSpPr>
              <a:spLocks/>
            </p:cNvSpPr>
            <p:nvPr/>
          </p:nvSpPr>
          <p:spPr bwMode="auto">
            <a:xfrm>
              <a:off x="2420938" y="3802917"/>
              <a:ext cx="36512" cy="80963"/>
            </a:xfrm>
            <a:custGeom>
              <a:avLst/>
              <a:gdLst>
                <a:gd name="T0" fmla="*/ 2147483647 w 22"/>
                <a:gd name="T1" fmla="*/ 2147483647 h 48"/>
                <a:gd name="T2" fmla="*/ 2147483647 w 22"/>
                <a:gd name="T3" fmla="*/ 2147483647 h 48"/>
                <a:gd name="T4" fmla="*/ 2147483647 w 22"/>
                <a:gd name="T5" fmla="*/ 2147483647 h 48"/>
                <a:gd name="T6" fmla="*/ 2147483647 w 22"/>
                <a:gd name="T7" fmla="*/ 2147483647 h 48"/>
                <a:gd name="T8" fmla="*/ 0 w 22"/>
                <a:gd name="T9" fmla="*/ 2147483647 h 48"/>
                <a:gd name="T10" fmla="*/ 0 w 22"/>
                <a:gd name="T11" fmla="*/ 2147483647 h 48"/>
                <a:gd name="T12" fmla="*/ 0 w 22"/>
                <a:gd name="T13" fmla="*/ 2147483647 h 48"/>
                <a:gd name="T14" fmla="*/ 0 w 22"/>
                <a:gd name="T15" fmla="*/ 2147483647 h 48"/>
                <a:gd name="T16" fmla="*/ 2147483647 w 22"/>
                <a:gd name="T17" fmla="*/ 0 h 48"/>
                <a:gd name="T18" fmla="*/ 2147483647 w 22"/>
                <a:gd name="T19" fmla="*/ 0 h 48"/>
                <a:gd name="T20" fmla="*/ 2147483647 w 22"/>
                <a:gd name="T21" fmla="*/ 2147483647 h 48"/>
                <a:gd name="T22" fmla="*/ 2147483647 w 22"/>
                <a:gd name="T23" fmla="*/ 2147483647 h 48"/>
                <a:gd name="T24" fmla="*/ 2147483647 w 22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48"/>
                <a:gd name="T41" fmla="*/ 22 w 22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48">
                  <a:moveTo>
                    <a:pt x="22" y="37"/>
                  </a:moveTo>
                  <a:lnTo>
                    <a:pt x="22" y="43"/>
                  </a:lnTo>
                  <a:lnTo>
                    <a:pt x="17" y="48"/>
                  </a:lnTo>
                  <a:lnTo>
                    <a:pt x="5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5" y="0"/>
                  </a:lnTo>
                  <a:lnTo>
                    <a:pt x="17" y="0"/>
                  </a:lnTo>
                  <a:lnTo>
                    <a:pt x="22" y="6"/>
                  </a:lnTo>
                  <a:lnTo>
                    <a:pt x="22" y="11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32" name="Freeform 602"/>
            <p:cNvSpPr>
              <a:spLocks/>
            </p:cNvSpPr>
            <p:nvPr/>
          </p:nvSpPr>
          <p:spPr bwMode="auto">
            <a:xfrm>
              <a:off x="2420938" y="3714017"/>
              <a:ext cx="36512" cy="125413"/>
            </a:xfrm>
            <a:custGeom>
              <a:avLst/>
              <a:gdLst>
                <a:gd name="T0" fmla="*/ 2147483647 w 22"/>
                <a:gd name="T1" fmla="*/ 2147483647 h 75"/>
                <a:gd name="T2" fmla="*/ 2147483647 w 22"/>
                <a:gd name="T3" fmla="*/ 2147483647 h 75"/>
                <a:gd name="T4" fmla="*/ 2147483647 w 22"/>
                <a:gd name="T5" fmla="*/ 2147483647 h 75"/>
                <a:gd name="T6" fmla="*/ 2147483647 w 22"/>
                <a:gd name="T7" fmla="*/ 2147483647 h 75"/>
                <a:gd name="T8" fmla="*/ 0 w 22"/>
                <a:gd name="T9" fmla="*/ 2147483647 h 75"/>
                <a:gd name="T10" fmla="*/ 0 w 22"/>
                <a:gd name="T11" fmla="*/ 2147483647 h 75"/>
                <a:gd name="T12" fmla="*/ 0 w 22"/>
                <a:gd name="T13" fmla="*/ 2147483647 h 75"/>
                <a:gd name="T14" fmla="*/ 0 w 22"/>
                <a:gd name="T15" fmla="*/ 2147483647 h 75"/>
                <a:gd name="T16" fmla="*/ 2147483647 w 22"/>
                <a:gd name="T17" fmla="*/ 0 h 75"/>
                <a:gd name="T18" fmla="*/ 2147483647 w 22"/>
                <a:gd name="T19" fmla="*/ 0 h 75"/>
                <a:gd name="T20" fmla="*/ 2147483647 w 22"/>
                <a:gd name="T21" fmla="*/ 2147483647 h 75"/>
                <a:gd name="T22" fmla="*/ 2147483647 w 22"/>
                <a:gd name="T23" fmla="*/ 2147483647 h 75"/>
                <a:gd name="T24" fmla="*/ 2147483647 w 22"/>
                <a:gd name="T25" fmla="*/ 2147483647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75"/>
                <a:gd name="T41" fmla="*/ 22 w 22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75">
                  <a:moveTo>
                    <a:pt x="22" y="64"/>
                  </a:moveTo>
                  <a:lnTo>
                    <a:pt x="22" y="69"/>
                  </a:lnTo>
                  <a:lnTo>
                    <a:pt x="17" y="75"/>
                  </a:lnTo>
                  <a:lnTo>
                    <a:pt x="5" y="75"/>
                  </a:lnTo>
                  <a:lnTo>
                    <a:pt x="0" y="69"/>
                  </a:lnTo>
                  <a:lnTo>
                    <a:pt x="0" y="64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7" y="0"/>
                  </a:lnTo>
                  <a:lnTo>
                    <a:pt x="22" y="5"/>
                  </a:lnTo>
                  <a:lnTo>
                    <a:pt x="22" y="11"/>
                  </a:lnTo>
                  <a:lnTo>
                    <a:pt x="22" y="64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33" name="Freeform 603"/>
            <p:cNvSpPr>
              <a:spLocks/>
            </p:cNvSpPr>
            <p:nvPr/>
          </p:nvSpPr>
          <p:spPr bwMode="auto">
            <a:xfrm>
              <a:off x="2420938" y="3714017"/>
              <a:ext cx="47625" cy="34925"/>
            </a:xfrm>
            <a:custGeom>
              <a:avLst/>
              <a:gdLst>
                <a:gd name="T0" fmla="*/ 2147483647 w 28"/>
                <a:gd name="T1" fmla="*/ 2147483647 h 21"/>
                <a:gd name="T2" fmla="*/ 2147483647 w 28"/>
                <a:gd name="T3" fmla="*/ 2147483647 h 21"/>
                <a:gd name="T4" fmla="*/ 0 w 28"/>
                <a:gd name="T5" fmla="*/ 2147483647 h 21"/>
                <a:gd name="T6" fmla="*/ 0 w 28"/>
                <a:gd name="T7" fmla="*/ 2147483647 h 21"/>
                <a:gd name="T8" fmla="*/ 2147483647 w 28"/>
                <a:gd name="T9" fmla="*/ 0 h 21"/>
                <a:gd name="T10" fmla="*/ 2147483647 w 28"/>
                <a:gd name="T11" fmla="*/ 0 h 21"/>
                <a:gd name="T12" fmla="*/ 2147483647 w 28"/>
                <a:gd name="T13" fmla="*/ 0 h 21"/>
                <a:gd name="T14" fmla="*/ 2147483647 w 28"/>
                <a:gd name="T15" fmla="*/ 0 h 21"/>
                <a:gd name="T16" fmla="*/ 2147483647 w 28"/>
                <a:gd name="T17" fmla="*/ 2147483647 h 21"/>
                <a:gd name="T18" fmla="*/ 2147483647 w 28"/>
                <a:gd name="T19" fmla="*/ 2147483647 h 21"/>
                <a:gd name="T20" fmla="*/ 2147483647 w 28"/>
                <a:gd name="T21" fmla="*/ 2147483647 h 21"/>
                <a:gd name="T22" fmla="*/ 2147483647 w 28"/>
                <a:gd name="T23" fmla="*/ 2147483647 h 21"/>
                <a:gd name="T24" fmla="*/ 2147483647 w 28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1"/>
                <a:gd name="T41" fmla="*/ 28 w 2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1">
                  <a:moveTo>
                    <a:pt x="11" y="21"/>
                  </a:moveTo>
                  <a:lnTo>
                    <a:pt x="5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5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34" name="Freeform 604"/>
            <p:cNvSpPr>
              <a:spLocks/>
            </p:cNvSpPr>
            <p:nvPr/>
          </p:nvSpPr>
          <p:spPr bwMode="auto">
            <a:xfrm>
              <a:off x="2430463" y="3671155"/>
              <a:ext cx="38100" cy="77787"/>
            </a:xfrm>
            <a:custGeom>
              <a:avLst/>
              <a:gdLst>
                <a:gd name="T0" fmla="*/ 2147483647 w 23"/>
                <a:gd name="T1" fmla="*/ 2147483647 h 47"/>
                <a:gd name="T2" fmla="*/ 2147483647 w 23"/>
                <a:gd name="T3" fmla="*/ 2147483647 h 47"/>
                <a:gd name="T4" fmla="*/ 2147483647 w 23"/>
                <a:gd name="T5" fmla="*/ 2147483647 h 47"/>
                <a:gd name="T6" fmla="*/ 2147483647 w 23"/>
                <a:gd name="T7" fmla="*/ 2147483647 h 47"/>
                <a:gd name="T8" fmla="*/ 0 w 23"/>
                <a:gd name="T9" fmla="*/ 2147483647 h 47"/>
                <a:gd name="T10" fmla="*/ 0 w 23"/>
                <a:gd name="T11" fmla="*/ 2147483647 h 47"/>
                <a:gd name="T12" fmla="*/ 0 w 23"/>
                <a:gd name="T13" fmla="*/ 2147483647 h 47"/>
                <a:gd name="T14" fmla="*/ 0 w 23"/>
                <a:gd name="T15" fmla="*/ 2147483647 h 47"/>
                <a:gd name="T16" fmla="*/ 2147483647 w 23"/>
                <a:gd name="T17" fmla="*/ 0 h 47"/>
                <a:gd name="T18" fmla="*/ 2147483647 w 23"/>
                <a:gd name="T19" fmla="*/ 0 h 47"/>
                <a:gd name="T20" fmla="*/ 2147483647 w 23"/>
                <a:gd name="T21" fmla="*/ 2147483647 h 47"/>
                <a:gd name="T22" fmla="*/ 2147483647 w 23"/>
                <a:gd name="T23" fmla="*/ 2147483647 h 47"/>
                <a:gd name="T24" fmla="*/ 2147483647 w 23"/>
                <a:gd name="T25" fmla="*/ 2147483647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47"/>
                <a:gd name="T41" fmla="*/ 23 w 23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47">
                  <a:moveTo>
                    <a:pt x="23" y="37"/>
                  </a:moveTo>
                  <a:lnTo>
                    <a:pt x="23" y="42"/>
                  </a:lnTo>
                  <a:lnTo>
                    <a:pt x="17" y="47"/>
                  </a:lnTo>
                  <a:lnTo>
                    <a:pt x="6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0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35" name="Freeform 605"/>
            <p:cNvSpPr>
              <a:spLocks/>
            </p:cNvSpPr>
            <p:nvPr/>
          </p:nvSpPr>
          <p:spPr bwMode="auto">
            <a:xfrm>
              <a:off x="2430463" y="3671155"/>
              <a:ext cx="66675" cy="34925"/>
            </a:xfrm>
            <a:custGeom>
              <a:avLst/>
              <a:gdLst>
                <a:gd name="T0" fmla="*/ 2147483647 w 40"/>
                <a:gd name="T1" fmla="*/ 2147483647 h 21"/>
                <a:gd name="T2" fmla="*/ 2147483647 w 40"/>
                <a:gd name="T3" fmla="*/ 2147483647 h 21"/>
                <a:gd name="T4" fmla="*/ 0 w 40"/>
                <a:gd name="T5" fmla="*/ 2147483647 h 21"/>
                <a:gd name="T6" fmla="*/ 0 w 40"/>
                <a:gd name="T7" fmla="*/ 2147483647 h 21"/>
                <a:gd name="T8" fmla="*/ 2147483647 w 40"/>
                <a:gd name="T9" fmla="*/ 0 h 21"/>
                <a:gd name="T10" fmla="*/ 2147483647 w 40"/>
                <a:gd name="T11" fmla="*/ 0 h 21"/>
                <a:gd name="T12" fmla="*/ 2147483647 w 40"/>
                <a:gd name="T13" fmla="*/ 0 h 21"/>
                <a:gd name="T14" fmla="*/ 2147483647 w 40"/>
                <a:gd name="T15" fmla="*/ 0 h 21"/>
                <a:gd name="T16" fmla="*/ 2147483647 w 40"/>
                <a:gd name="T17" fmla="*/ 2147483647 h 21"/>
                <a:gd name="T18" fmla="*/ 2147483647 w 40"/>
                <a:gd name="T19" fmla="*/ 2147483647 h 21"/>
                <a:gd name="T20" fmla="*/ 2147483647 w 40"/>
                <a:gd name="T21" fmla="*/ 2147483647 h 21"/>
                <a:gd name="T22" fmla="*/ 2147483647 w 40"/>
                <a:gd name="T23" fmla="*/ 2147483647 h 21"/>
                <a:gd name="T24" fmla="*/ 2147483647 w 40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21"/>
                <a:gd name="T41" fmla="*/ 40 w 40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21">
                  <a:moveTo>
                    <a:pt x="12" y="21"/>
                  </a:moveTo>
                  <a:lnTo>
                    <a:pt x="6" y="21"/>
                  </a:lnTo>
                  <a:lnTo>
                    <a:pt x="0" y="15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40" y="5"/>
                  </a:lnTo>
                  <a:lnTo>
                    <a:pt x="40" y="15"/>
                  </a:lnTo>
                  <a:lnTo>
                    <a:pt x="34" y="21"/>
                  </a:lnTo>
                  <a:lnTo>
                    <a:pt x="29" y="21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36" name="Freeform 606"/>
            <p:cNvSpPr>
              <a:spLocks/>
            </p:cNvSpPr>
            <p:nvPr/>
          </p:nvSpPr>
          <p:spPr bwMode="auto">
            <a:xfrm>
              <a:off x="2457450" y="3625117"/>
              <a:ext cx="39688" cy="80963"/>
            </a:xfrm>
            <a:custGeom>
              <a:avLst/>
              <a:gdLst>
                <a:gd name="T0" fmla="*/ 2147483647 w 23"/>
                <a:gd name="T1" fmla="*/ 2147483647 h 48"/>
                <a:gd name="T2" fmla="*/ 2147483647 w 23"/>
                <a:gd name="T3" fmla="*/ 2147483647 h 48"/>
                <a:gd name="T4" fmla="*/ 2147483647 w 23"/>
                <a:gd name="T5" fmla="*/ 2147483647 h 48"/>
                <a:gd name="T6" fmla="*/ 2147483647 w 23"/>
                <a:gd name="T7" fmla="*/ 2147483647 h 48"/>
                <a:gd name="T8" fmla="*/ 0 w 23"/>
                <a:gd name="T9" fmla="*/ 2147483647 h 48"/>
                <a:gd name="T10" fmla="*/ 0 w 23"/>
                <a:gd name="T11" fmla="*/ 2147483647 h 48"/>
                <a:gd name="T12" fmla="*/ 0 w 23"/>
                <a:gd name="T13" fmla="*/ 2147483647 h 48"/>
                <a:gd name="T14" fmla="*/ 0 w 23"/>
                <a:gd name="T15" fmla="*/ 2147483647 h 48"/>
                <a:gd name="T16" fmla="*/ 2147483647 w 23"/>
                <a:gd name="T17" fmla="*/ 0 h 48"/>
                <a:gd name="T18" fmla="*/ 2147483647 w 23"/>
                <a:gd name="T19" fmla="*/ 0 h 48"/>
                <a:gd name="T20" fmla="*/ 2147483647 w 23"/>
                <a:gd name="T21" fmla="*/ 2147483647 h 48"/>
                <a:gd name="T22" fmla="*/ 2147483647 w 23"/>
                <a:gd name="T23" fmla="*/ 2147483647 h 48"/>
                <a:gd name="T24" fmla="*/ 2147483647 w 23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48"/>
                <a:gd name="T41" fmla="*/ 23 w 2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48">
                  <a:moveTo>
                    <a:pt x="23" y="37"/>
                  </a:moveTo>
                  <a:lnTo>
                    <a:pt x="23" y="42"/>
                  </a:lnTo>
                  <a:lnTo>
                    <a:pt x="17" y="48"/>
                  </a:lnTo>
                  <a:lnTo>
                    <a:pt x="6" y="48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1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37" name="Freeform 607"/>
            <p:cNvSpPr>
              <a:spLocks/>
            </p:cNvSpPr>
            <p:nvPr/>
          </p:nvSpPr>
          <p:spPr bwMode="auto">
            <a:xfrm>
              <a:off x="2457450" y="3625117"/>
              <a:ext cx="49213" cy="34925"/>
            </a:xfrm>
            <a:custGeom>
              <a:avLst/>
              <a:gdLst>
                <a:gd name="T0" fmla="*/ 2147483647 w 29"/>
                <a:gd name="T1" fmla="*/ 2147483647 h 21"/>
                <a:gd name="T2" fmla="*/ 2147483647 w 29"/>
                <a:gd name="T3" fmla="*/ 2147483647 h 21"/>
                <a:gd name="T4" fmla="*/ 0 w 29"/>
                <a:gd name="T5" fmla="*/ 2147483647 h 21"/>
                <a:gd name="T6" fmla="*/ 0 w 29"/>
                <a:gd name="T7" fmla="*/ 2147483647 h 21"/>
                <a:gd name="T8" fmla="*/ 2147483647 w 29"/>
                <a:gd name="T9" fmla="*/ 0 h 21"/>
                <a:gd name="T10" fmla="*/ 2147483647 w 29"/>
                <a:gd name="T11" fmla="*/ 0 h 21"/>
                <a:gd name="T12" fmla="*/ 2147483647 w 29"/>
                <a:gd name="T13" fmla="*/ 0 h 21"/>
                <a:gd name="T14" fmla="*/ 2147483647 w 29"/>
                <a:gd name="T15" fmla="*/ 0 h 21"/>
                <a:gd name="T16" fmla="*/ 2147483647 w 29"/>
                <a:gd name="T17" fmla="*/ 2147483647 h 21"/>
                <a:gd name="T18" fmla="*/ 2147483647 w 29"/>
                <a:gd name="T19" fmla="*/ 2147483647 h 21"/>
                <a:gd name="T20" fmla="*/ 2147483647 w 29"/>
                <a:gd name="T21" fmla="*/ 2147483647 h 21"/>
                <a:gd name="T22" fmla="*/ 2147483647 w 29"/>
                <a:gd name="T23" fmla="*/ 2147483647 h 21"/>
                <a:gd name="T24" fmla="*/ 2147483647 w 29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21"/>
                <a:gd name="T41" fmla="*/ 29 w 2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21">
                  <a:moveTo>
                    <a:pt x="12" y="21"/>
                  </a:moveTo>
                  <a:lnTo>
                    <a:pt x="6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5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38" name="Freeform 608"/>
            <p:cNvSpPr>
              <a:spLocks/>
            </p:cNvSpPr>
            <p:nvPr/>
          </p:nvSpPr>
          <p:spPr bwMode="auto">
            <a:xfrm>
              <a:off x="2468563" y="3598130"/>
              <a:ext cx="38100" cy="61912"/>
            </a:xfrm>
            <a:custGeom>
              <a:avLst/>
              <a:gdLst>
                <a:gd name="T0" fmla="*/ 2147483647 w 23"/>
                <a:gd name="T1" fmla="*/ 2147483647 h 37"/>
                <a:gd name="T2" fmla="*/ 2147483647 w 23"/>
                <a:gd name="T3" fmla="*/ 2147483647 h 37"/>
                <a:gd name="T4" fmla="*/ 2147483647 w 23"/>
                <a:gd name="T5" fmla="*/ 2147483647 h 37"/>
                <a:gd name="T6" fmla="*/ 2147483647 w 23"/>
                <a:gd name="T7" fmla="*/ 2147483647 h 37"/>
                <a:gd name="T8" fmla="*/ 0 w 23"/>
                <a:gd name="T9" fmla="*/ 2147483647 h 37"/>
                <a:gd name="T10" fmla="*/ 0 w 23"/>
                <a:gd name="T11" fmla="*/ 2147483647 h 37"/>
                <a:gd name="T12" fmla="*/ 0 w 23"/>
                <a:gd name="T13" fmla="*/ 2147483647 h 37"/>
                <a:gd name="T14" fmla="*/ 0 w 23"/>
                <a:gd name="T15" fmla="*/ 2147483647 h 37"/>
                <a:gd name="T16" fmla="*/ 2147483647 w 23"/>
                <a:gd name="T17" fmla="*/ 0 h 37"/>
                <a:gd name="T18" fmla="*/ 2147483647 w 23"/>
                <a:gd name="T19" fmla="*/ 0 h 37"/>
                <a:gd name="T20" fmla="*/ 2147483647 w 23"/>
                <a:gd name="T21" fmla="*/ 2147483647 h 37"/>
                <a:gd name="T22" fmla="*/ 2147483647 w 23"/>
                <a:gd name="T23" fmla="*/ 2147483647 h 37"/>
                <a:gd name="T24" fmla="*/ 2147483647 w 23"/>
                <a:gd name="T25" fmla="*/ 214748364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7"/>
                <a:gd name="T41" fmla="*/ 23 w 2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7">
                  <a:moveTo>
                    <a:pt x="23" y="27"/>
                  </a:moveTo>
                  <a:lnTo>
                    <a:pt x="23" y="32"/>
                  </a:lnTo>
                  <a:lnTo>
                    <a:pt x="17" y="37"/>
                  </a:lnTo>
                  <a:lnTo>
                    <a:pt x="6" y="3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1"/>
                  </a:lnTo>
                  <a:lnTo>
                    <a:pt x="23" y="27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39" name="Freeform 609"/>
            <p:cNvSpPr>
              <a:spLocks/>
            </p:cNvSpPr>
            <p:nvPr/>
          </p:nvSpPr>
          <p:spPr bwMode="auto">
            <a:xfrm>
              <a:off x="2468563" y="3598130"/>
              <a:ext cx="46037" cy="34925"/>
            </a:xfrm>
            <a:custGeom>
              <a:avLst/>
              <a:gdLst>
                <a:gd name="T0" fmla="*/ 2147483647 w 28"/>
                <a:gd name="T1" fmla="*/ 2147483647 h 21"/>
                <a:gd name="T2" fmla="*/ 2147483647 w 28"/>
                <a:gd name="T3" fmla="*/ 2147483647 h 21"/>
                <a:gd name="T4" fmla="*/ 0 w 28"/>
                <a:gd name="T5" fmla="*/ 2147483647 h 21"/>
                <a:gd name="T6" fmla="*/ 0 w 28"/>
                <a:gd name="T7" fmla="*/ 2147483647 h 21"/>
                <a:gd name="T8" fmla="*/ 2147483647 w 28"/>
                <a:gd name="T9" fmla="*/ 0 h 21"/>
                <a:gd name="T10" fmla="*/ 2147483647 w 28"/>
                <a:gd name="T11" fmla="*/ 0 h 21"/>
                <a:gd name="T12" fmla="*/ 2147483647 w 28"/>
                <a:gd name="T13" fmla="*/ 0 h 21"/>
                <a:gd name="T14" fmla="*/ 2147483647 w 28"/>
                <a:gd name="T15" fmla="*/ 0 h 21"/>
                <a:gd name="T16" fmla="*/ 2147483647 w 28"/>
                <a:gd name="T17" fmla="*/ 2147483647 h 21"/>
                <a:gd name="T18" fmla="*/ 2147483647 w 28"/>
                <a:gd name="T19" fmla="*/ 2147483647 h 21"/>
                <a:gd name="T20" fmla="*/ 2147483647 w 28"/>
                <a:gd name="T21" fmla="*/ 2147483647 h 21"/>
                <a:gd name="T22" fmla="*/ 2147483647 w 28"/>
                <a:gd name="T23" fmla="*/ 2147483647 h 21"/>
                <a:gd name="T24" fmla="*/ 2147483647 w 28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1"/>
                <a:gd name="T41" fmla="*/ 28 w 2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1">
                  <a:moveTo>
                    <a:pt x="11" y="21"/>
                  </a:moveTo>
                  <a:lnTo>
                    <a:pt x="6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5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40" name="Freeform 610"/>
            <p:cNvSpPr>
              <a:spLocks/>
            </p:cNvSpPr>
            <p:nvPr/>
          </p:nvSpPr>
          <p:spPr bwMode="auto">
            <a:xfrm>
              <a:off x="2478088" y="3552092"/>
              <a:ext cx="36512" cy="80963"/>
            </a:xfrm>
            <a:custGeom>
              <a:avLst/>
              <a:gdLst>
                <a:gd name="T0" fmla="*/ 2147483647 w 22"/>
                <a:gd name="T1" fmla="*/ 2147483647 h 48"/>
                <a:gd name="T2" fmla="*/ 2147483647 w 22"/>
                <a:gd name="T3" fmla="*/ 2147483647 h 48"/>
                <a:gd name="T4" fmla="*/ 2147483647 w 22"/>
                <a:gd name="T5" fmla="*/ 2147483647 h 48"/>
                <a:gd name="T6" fmla="*/ 2147483647 w 22"/>
                <a:gd name="T7" fmla="*/ 2147483647 h 48"/>
                <a:gd name="T8" fmla="*/ 0 w 22"/>
                <a:gd name="T9" fmla="*/ 2147483647 h 48"/>
                <a:gd name="T10" fmla="*/ 0 w 22"/>
                <a:gd name="T11" fmla="*/ 2147483647 h 48"/>
                <a:gd name="T12" fmla="*/ 0 w 22"/>
                <a:gd name="T13" fmla="*/ 2147483647 h 48"/>
                <a:gd name="T14" fmla="*/ 0 w 22"/>
                <a:gd name="T15" fmla="*/ 2147483647 h 48"/>
                <a:gd name="T16" fmla="*/ 2147483647 w 22"/>
                <a:gd name="T17" fmla="*/ 0 h 48"/>
                <a:gd name="T18" fmla="*/ 2147483647 w 22"/>
                <a:gd name="T19" fmla="*/ 0 h 48"/>
                <a:gd name="T20" fmla="*/ 2147483647 w 22"/>
                <a:gd name="T21" fmla="*/ 2147483647 h 48"/>
                <a:gd name="T22" fmla="*/ 2147483647 w 22"/>
                <a:gd name="T23" fmla="*/ 2147483647 h 48"/>
                <a:gd name="T24" fmla="*/ 2147483647 w 22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48"/>
                <a:gd name="T41" fmla="*/ 22 w 22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48">
                  <a:moveTo>
                    <a:pt x="22" y="38"/>
                  </a:moveTo>
                  <a:lnTo>
                    <a:pt x="22" y="43"/>
                  </a:lnTo>
                  <a:lnTo>
                    <a:pt x="17" y="48"/>
                  </a:lnTo>
                  <a:lnTo>
                    <a:pt x="5" y="48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11"/>
                  </a:lnTo>
                  <a:lnTo>
                    <a:pt x="0" y="6"/>
                  </a:lnTo>
                  <a:lnTo>
                    <a:pt x="5" y="0"/>
                  </a:lnTo>
                  <a:lnTo>
                    <a:pt x="17" y="0"/>
                  </a:lnTo>
                  <a:lnTo>
                    <a:pt x="22" y="6"/>
                  </a:lnTo>
                  <a:lnTo>
                    <a:pt x="22" y="11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41" name="Freeform 611"/>
            <p:cNvSpPr>
              <a:spLocks/>
            </p:cNvSpPr>
            <p:nvPr/>
          </p:nvSpPr>
          <p:spPr bwMode="auto">
            <a:xfrm>
              <a:off x="2478088" y="3552092"/>
              <a:ext cx="47625" cy="38100"/>
            </a:xfrm>
            <a:custGeom>
              <a:avLst/>
              <a:gdLst>
                <a:gd name="T0" fmla="*/ 2147483647 w 28"/>
                <a:gd name="T1" fmla="*/ 2147483647 h 22"/>
                <a:gd name="T2" fmla="*/ 2147483647 w 28"/>
                <a:gd name="T3" fmla="*/ 2147483647 h 22"/>
                <a:gd name="T4" fmla="*/ 0 w 28"/>
                <a:gd name="T5" fmla="*/ 2147483647 h 22"/>
                <a:gd name="T6" fmla="*/ 0 w 28"/>
                <a:gd name="T7" fmla="*/ 2147483647 h 22"/>
                <a:gd name="T8" fmla="*/ 2147483647 w 28"/>
                <a:gd name="T9" fmla="*/ 0 h 22"/>
                <a:gd name="T10" fmla="*/ 2147483647 w 28"/>
                <a:gd name="T11" fmla="*/ 0 h 22"/>
                <a:gd name="T12" fmla="*/ 2147483647 w 28"/>
                <a:gd name="T13" fmla="*/ 0 h 22"/>
                <a:gd name="T14" fmla="*/ 2147483647 w 28"/>
                <a:gd name="T15" fmla="*/ 0 h 22"/>
                <a:gd name="T16" fmla="*/ 2147483647 w 28"/>
                <a:gd name="T17" fmla="*/ 2147483647 h 22"/>
                <a:gd name="T18" fmla="*/ 2147483647 w 28"/>
                <a:gd name="T19" fmla="*/ 2147483647 h 22"/>
                <a:gd name="T20" fmla="*/ 2147483647 w 28"/>
                <a:gd name="T21" fmla="*/ 2147483647 h 22"/>
                <a:gd name="T22" fmla="*/ 2147483647 w 28"/>
                <a:gd name="T23" fmla="*/ 2147483647 h 22"/>
                <a:gd name="T24" fmla="*/ 2147483647 w 28"/>
                <a:gd name="T25" fmla="*/ 2147483647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2"/>
                <a:gd name="T41" fmla="*/ 28 w 2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2">
                  <a:moveTo>
                    <a:pt x="11" y="22"/>
                  </a:moveTo>
                  <a:lnTo>
                    <a:pt x="5" y="22"/>
                  </a:lnTo>
                  <a:lnTo>
                    <a:pt x="0" y="1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6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7" y="22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42" name="Freeform 612"/>
            <p:cNvSpPr>
              <a:spLocks/>
            </p:cNvSpPr>
            <p:nvPr/>
          </p:nvSpPr>
          <p:spPr bwMode="auto">
            <a:xfrm>
              <a:off x="2486025" y="3509230"/>
              <a:ext cx="39688" cy="80962"/>
            </a:xfrm>
            <a:custGeom>
              <a:avLst/>
              <a:gdLst>
                <a:gd name="T0" fmla="*/ 2147483647 w 23"/>
                <a:gd name="T1" fmla="*/ 2147483647 h 48"/>
                <a:gd name="T2" fmla="*/ 2147483647 w 23"/>
                <a:gd name="T3" fmla="*/ 2147483647 h 48"/>
                <a:gd name="T4" fmla="*/ 2147483647 w 23"/>
                <a:gd name="T5" fmla="*/ 2147483647 h 48"/>
                <a:gd name="T6" fmla="*/ 2147483647 w 23"/>
                <a:gd name="T7" fmla="*/ 2147483647 h 48"/>
                <a:gd name="T8" fmla="*/ 0 w 23"/>
                <a:gd name="T9" fmla="*/ 2147483647 h 48"/>
                <a:gd name="T10" fmla="*/ 0 w 23"/>
                <a:gd name="T11" fmla="*/ 2147483647 h 48"/>
                <a:gd name="T12" fmla="*/ 0 w 23"/>
                <a:gd name="T13" fmla="*/ 2147483647 h 48"/>
                <a:gd name="T14" fmla="*/ 0 w 23"/>
                <a:gd name="T15" fmla="*/ 2147483647 h 48"/>
                <a:gd name="T16" fmla="*/ 2147483647 w 23"/>
                <a:gd name="T17" fmla="*/ 0 h 48"/>
                <a:gd name="T18" fmla="*/ 2147483647 w 23"/>
                <a:gd name="T19" fmla="*/ 0 h 48"/>
                <a:gd name="T20" fmla="*/ 2147483647 w 23"/>
                <a:gd name="T21" fmla="*/ 2147483647 h 48"/>
                <a:gd name="T22" fmla="*/ 2147483647 w 23"/>
                <a:gd name="T23" fmla="*/ 2147483647 h 48"/>
                <a:gd name="T24" fmla="*/ 2147483647 w 23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48"/>
                <a:gd name="T41" fmla="*/ 23 w 2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48">
                  <a:moveTo>
                    <a:pt x="23" y="37"/>
                  </a:moveTo>
                  <a:lnTo>
                    <a:pt x="23" y="42"/>
                  </a:lnTo>
                  <a:lnTo>
                    <a:pt x="17" y="48"/>
                  </a:lnTo>
                  <a:lnTo>
                    <a:pt x="6" y="48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0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43" name="Freeform 613"/>
            <p:cNvSpPr>
              <a:spLocks/>
            </p:cNvSpPr>
            <p:nvPr/>
          </p:nvSpPr>
          <p:spPr bwMode="auto">
            <a:xfrm>
              <a:off x="2486025" y="3509230"/>
              <a:ext cx="49213" cy="34925"/>
            </a:xfrm>
            <a:custGeom>
              <a:avLst/>
              <a:gdLst>
                <a:gd name="T0" fmla="*/ 2147483647 w 29"/>
                <a:gd name="T1" fmla="*/ 2147483647 h 21"/>
                <a:gd name="T2" fmla="*/ 2147483647 w 29"/>
                <a:gd name="T3" fmla="*/ 2147483647 h 21"/>
                <a:gd name="T4" fmla="*/ 0 w 29"/>
                <a:gd name="T5" fmla="*/ 2147483647 h 21"/>
                <a:gd name="T6" fmla="*/ 0 w 29"/>
                <a:gd name="T7" fmla="*/ 2147483647 h 21"/>
                <a:gd name="T8" fmla="*/ 2147483647 w 29"/>
                <a:gd name="T9" fmla="*/ 0 h 21"/>
                <a:gd name="T10" fmla="*/ 2147483647 w 29"/>
                <a:gd name="T11" fmla="*/ 0 h 21"/>
                <a:gd name="T12" fmla="*/ 2147483647 w 29"/>
                <a:gd name="T13" fmla="*/ 0 h 21"/>
                <a:gd name="T14" fmla="*/ 2147483647 w 29"/>
                <a:gd name="T15" fmla="*/ 0 h 21"/>
                <a:gd name="T16" fmla="*/ 2147483647 w 29"/>
                <a:gd name="T17" fmla="*/ 2147483647 h 21"/>
                <a:gd name="T18" fmla="*/ 2147483647 w 29"/>
                <a:gd name="T19" fmla="*/ 2147483647 h 21"/>
                <a:gd name="T20" fmla="*/ 2147483647 w 29"/>
                <a:gd name="T21" fmla="*/ 2147483647 h 21"/>
                <a:gd name="T22" fmla="*/ 2147483647 w 29"/>
                <a:gd name="T23" fmla="*/ 2147483647 h 21"/>
                <a:gd name="T24" fmla="*/ 2147483647 w 29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21"/>
                <a:gd name="T41" fmla="*/ 29 w 2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21">
                  <a:moveTo>
                    <a:pt x="12" y="21"/>
                  </a:moveTo>
                  <a:lnTo>
                    <a:pt x="6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5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44" name="Freeform 614"/>
            <p:cNvSpPr>
              <a:spLocks/>
            </p:cNvSpPr>
            <p:nvPr/>
          </p:nvSpPr>
          <p:spPr bwMode="auto">
            <a:xfrm>
              <a:off x="2497138" y="3482242"/>
              <a:ext cx="38100" cy="61913"/>
            </a:xfrm>
            <a:custGeom>
              <a:avLst/>
              <a:gdLst>
                <a:gd name="T0" fmla="*/ 2147483647 w 23"/>
                <a:gd name="T1" fmla="*/ 2147483647 h 37"/>
                <a:gd name="T2" fmla="*/ 2147483647 w 23"/>
                <a:gd name="T3" fmla="*/ 2147483647 h 37"/>
                <a:gd name="T4" fmla="*/ 2147483647 w 23"/>
                <a:gd name="T5" fmla="*/ 2147483647 h 37"/>
                <a:gd name="T6" fmla="*/ 2147483647 w 23"/>
                <a:gd name="T7" fmla="*/ 2147483647 h 37"/>
                <a:gd name="T8" fmla="*/ 0 w 23"/>
                <a:gd name="T9" fmla="*/ 2147483647 h 37"/>
                <a:gd name="T10" fmla="*/ 0 w 23"/>
                <a:gd name="T11" fmla="*/ 2147483647 h 37"/>
                <a:gd name="T12" fmla="*/ 0 w 23"/>
                <a:gd name="T13" fmla="*/ 2147483647 h 37"/>
                <a:gd name="T14" fmla="*/ 0 w 23"/>
                <a:gd name="T15" fmla="*/ 2147483647 h 37"/>
                <a:gd name="T16" fmla="*/ 2147483647 w 23"/>
                <a:gd name="T17" fmla="*/ 0 h 37"/>
                <a:gd name="T18" fmla="*/ 2147483647 w 23"/>
                <a:gd name="T19" fmla="*/ 0 h 37"/>
                <a:gd name="T20" fmla="*/ 2147483647 w 23"/>
                <a:gd name="T21" fmla="*/ 2147483647 h 37"/>
                <a:gd name="T22" fmla="*/ 2147483647 w 23"/>
                <a:gd name="T23" fmla="*/ 2147483647 h 37"/>
                <a:gd name="T24" fmla="*/ 2147483647 w 23"/>
                <a:gd name="T25" fmla="*/ 214748364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7"/>
                <a:gd name="T41" fmla="*/ 23 w 2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7">
                  <a:moveTo>
                    <a:pt x="23" y="26"/>
                  </a:moveTo>
                  <a:lnTo>
                    <a:pt x="23" y="32"/>
                  </a:lnTo>
                  <a:lnTo>
                    <a:pt x="17" y="37"/>
                  </a:lnTo>
                  <a:lnTo>
                    <a:pt x="6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1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45" name="Freeform 615"/>
            <p:cNvSpPr>
              <a:spLocks/>
            </p:cNvSpPr>
            <p:nvPr/>
          </p:nvSpPr>
          <p:spPr bwMode="auto">
            <a:xfrm>
              <a:off x="2497138" y="3437792"/>
              <a:ext cx="38100" cy="79375"/>
            </a:xfrm>
            <a:custGeom>
              <a:avLst/>
              <a:gdLst>
                <a:gd name="T0" fmla="*/ 2147483647 w 23"/>
                <a:gd name="T1" fmla="*/ 2147483647 h 48"/>
                <a:gd name="T2" fmla="*/ 2147483647 w 23"/>
                <a:gd name="T3" fmla="*/ 2147483647 h 48"/>
                <a:gd name="T4" fmla="*/ 2147483647 w 23"/>
                <a:gd name="T5" fmla="*/ 2147483647 h 48"/>
                <a:gd name="T6" fmla="*/ 2147483647 w 23"/>
                <a:gd name="T7" fmla="*/ 2147483647 h 48"/>
                <a:gd name="T8" fmla="*/ 0 w 23"/>
                <a:gd name="T9" fmla="*/ 2147483647 h 48"/>
                <a:gd name="T10" fmla="*/ 0 w 23"/>
                <a:gd name="T11" fmla="*/ 2147483647 h 48"/>
                <a:gd name="T12" fmla="*/ 0 w 23"/>
                <a:gd name="T13" fmla="*/ 2147483647 h 48"/>
                <a:gd name="T14" fmla="*/ 0 w 23"/>
                <a:gd name="T15" fmla="*/ 2147483647 h 48"/>
                <a:gd name="T16" fmla="*/ 2147483647 w 23"/>
                <a:gd name="T17" fmla="*/ 0 h 48"/>
                <a:gd name="T18" fmla="*/ 2147483647 w 23"/>
                <a:gd name="T19" fmla="*/ 0 h 48"/>
                <a:gd name="T20" fmla="*/ 2147483647 w 23"/>
                <a:gd name="T21" fmla="*/ 2147483647 h 48"/>
                <a:gd name="T22" fmla="*/ 2147483647 w 23"/>
                <a:gd name="T23" fmla="*/ 2147483647 h 48"/>
                <a:gd name="T24" fmla="*/ 2147483647 w 23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48"/>
                <a:gd name="T41" fmla="*/ 23 w 2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48">
                  <a:moveTo>
                    <a:pt x="23" y="38"/>
                  </a:moveTo>
                  <a:lnTo>
                    <a:pt x="23" y="43"/>
                  </a:lnTo>
                  <a:lnTo>
                    <a:pt x="17" y="48"/>
                  </a:lnTo>
                  <a:lnTo>
                    <a:pt x="6" y="48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11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46" name="Freeform 616"/>
            <p:cNvSpPr>
              <a:spLocks/>
            </p:cNvSpPr>
            <p:nvPr/>
          </p:nvSpPr>
          <p:spPr bwMode="auto">
            <a:xfrm>
              <a:off x="2497138" y="3437792"/>
              <a:ext cx="46037" cy="36513"/>
            </a:xfrm>
            <a:custGeom>
              <a:avLst/>
              <a:gdLst>
                <a:gd name="T0" fmla="*/ 2147483647 w 28"/>
                <a:gd name="T1" fmla="*/ 2147483647 h 22"/>
                <a:gd name="T2" fmla="*/ 2147483647 w 28"/>
                <a:gd name="T3" fmla="*/ 2147483647 h 22"/>
                <a:gd name="T4" fmla="*/ 0 w 28"/>
                <a:gd name="T5" fmla="*/ 2147483647 h 22"/>
                <a:gd name="T6" fmla="*/ 0 w 28"/>
                <a:gd name="T7" fmla="*/ 2147483647 h 22"/>
                <a:gd name="T8" fmla="*/ 2147483647 w 28"/>
                <a:gd name="T9" fmla="*/ 0 h 22"/>
                <a:gd name="T10" fmla="*/ 2147483647 w 28"/>
                <a:gd name="T11" fmla="*/ 0 h 22"/>
                <a:gd name="T12" fmla="*/ 2147483647 w 28"/>
                <a:gd name="T13" fmla="*/ 0 h 22"/>
                <a:gd name="T14" fmla="*/ 2147483647 w 28"/>
                <a:gd name="T15" fmla="*/ 0 h 22"/>
                <a:gd name="T16" fmla="*/ 2147483647 w 28"/>
                <a:gd name="T17" fmla="*/ 2147483647 h 22"/>
                <a:gd name="T18" fmla="*/ 2147483647 w 28"/>
                <a:gd name="T19" fmla="*/ 2147483647 h 22"/>
                <a:gd name="T20" fmla="*/ 2147483647 w 28"/>
                <a:gd name="T21" fmla="*/ 2147483647 h 22"/>
                <a:gd name="T22" fmla="*/ 2147483647 w 28"/>
                <a:gd name="T23" fmla="*/ 2147483647 h 22"/>
                <a:gd name="T24" fmla="*/ 2147483647 w 28"/>
                <a:gd name="T25" fmla="*/ 2147483647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2"/>
                <a:gd name="T41" fmla="*/ 28 w 2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2">
                  <a:moveTo>
                    <a:pt x="11" y="22"/>
                  </a:moveTo>
                  <a:lnTo>
                    <a:pt x="6" y="22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6"/>
                  </a:lnTo>
                  <a:lnTo>
                    <a:pt x="28" y="16"/>
                  </a:lnTo>
                  <a:lnTo>
                    <a:pt x="23" y="22"/>
                  </a:lnTo>
                  <a:lnTo>
                    <a:pt x="17" y="22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47" name="Freeform 617"/>
            <p:cNvSpPr>
              <a:spLocks/>
            </p:cNvSpPr>
            <p:nvPr/>
          </p:nvSpPr>
          <p:spPr bwMode="auto">
            <a:xfrm>
              <a:off x="2506663" y="3421917"/>
              <a:ext cx="36512" cy="52388"/>
            </a:xfrm>
            <a:custGeom>
              <a:avLst/>
              <a:gdLst>
                <a:gd name="T0" fmla="*/ 2147483647 w 22"/>
                <a:gd name="T1" fmla="*/ 2147483647 h 32"/>
                <a:gd name="T2" fmla="*/ 2147483647 w 22"/>
                <a:gd name="T3" fmla="*/ 2147483647 h 32"/>
                <a:gd name="T4" fmla="*/ 2147483647 w 22"/>
                <a:gd name="T5" fmla="*/ 2147483647 h 32"/>
                <a:gd name="T6" fmla="*/ 2147483647 w 22"/>
                <a:gd name="T7" fmla="*/ 2147483647 h 32"/>
                <a:gd name="T8" fmla="*/ 0 w 22"/>
                <a:gd name="T9" fmla="*/ 2147483647 h 32"/>
                <a:gd name="T10" fmla="*/ 0 w 22"/>
                <a:gd name="T11" fmla="*/ 2147483647 h 32"/>
                <a:gd name="T12" fmla="*/ 0 w 22"/>
                <a:gd name="T13" fmla="*/ 2147483647 h 32"/>
                <a:gd name="T14" fmla="*/ 0 w 22"/>
                <a:gd name="T15" fmla="*/ 2147483647 h 32"/>
                <a:gd name="T16" fmla="*/ 2147483647 w 22"/>
                <a:gd name="T17" fmla="*/ 0 h 32"/>
                <a:gd name="T18" fmla="*/ 2147483647 w 22"/>
                <a:gd name="T19" fmla="*/ 0 h 32"/>
                <a:gd name="T20" fmla="*/ 2147483647 w 22"/>
                <a:gd name="T21" fmla="*/ 2147483647 h 32"/>
                <a:gd name="T22" fmla="*/ 2147483647 w 22"/>
                <a:gd name="T23" fmla="*/ 2147483647 h 32"/>
                <a:gd name="T24" fmla="*/ 2147483647 w 22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32"/>
                <a:gd name="T41" fmla="*/ 22 w 22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32">
                  <a:moveTo>
                    <a:pt x="22" y="21"/>
                  </a:moveTo>
                  <a:lnTo>
                    <a:pt x="22" y="26"/>
                  </a:lnTo>
                  <a:lnTo>
                    <a:pt x="17" y="32"/>
                  </a:lnTo>
                  <a:lnTo>
                    <a:pt x="5" y="32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17" y="0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48" name="Freeform 618"/>
            <p:cNvSpPr>
              <a:spLocks/>
            </p:cNvSpPr>
            <p:nvPr/>
          </p:nvSpPr>
          <p:spPr bwMode="auto">
            <a:xfrm>
              <a:off x="2506663" y="3421917"/>
              <a:ext cx="47625" cy="34925"/>
            </a:xfrm>
            <a:custGeom>
              <a:avLst/>
              <a:gdLst>
                <a:gd name="T0" fmla="*/ 2147483647 w 28"/>
                <a:gd name="T1" fmla="*/ 2147483647 h 21"/>
                <a:gd name="T2" fmla="*/ 2147483647 w 28"/>
                <a:gd name="T3" fmla="*/ 2147483647 h 21"/>
                <a:gd name="T4" fmla="*/ 0 w 28"/>
                <a:gd name="T5" fmla="*/ 2147483647 h 21"/>
                <a:gd name="T6" fmla="*/ 0 w 28"/>
                <a:gd name="T7" fmla="*/ 2147483647 h 21"/>
                <a:gd name="T8" fmla="*/ 2147483647 w 28"/>
                <a:gd name="T9" fmla="*/ 0 h 21"/>
                <a:gd name="T10" fmla="*/ 2147483647 w 28"/>
                <a:gd name="T11" fmla="*/ 0 h 21"/>
                <a:gd name="T12" fmla="*/ 2147483647 w 28"/>
                <a:gd name="T13" fmla="*/ 0 h 21"/>
                <a:gd name="T14" fmla="*/ 2147483647 w 28"/>
                <a:gd name="T15" fmla="*/ 0 h 21"/>
                <a:gd name="T16" fmla="*/ 2147483647 w 28"/>
                <a:gd name="T17" fmla="*/ 2147483647 h 21"/>
                <a:gd name="T18" fmla="*/ 2147483647 w 28"/>
                <a:gd name="T19" fmla="*/ 2147483647 h 21"/>
                <a:gd name="T20" fmla="*/ 2147483647 w 28"/>
                <a:gd name="T21" fmla="*/ 2147483647 h 21"/>
                <a:gd name="T22" fmla="*/ 2147483647 w 28"/>
                <a:gd name="T23" fmla="*/ 2147483647 h 21"/>
                <a:gd name="T24" fmla="*/ 2147483647 w 28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1"/>
                <a:gd name="T41" fmla="*/ 28 w 2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1">
                  <a:moveTo>
                    <a:pt x="11" y="21"/>
                  </a:moveTo>
                  <a:lnTo>
                    <a:pt x="5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5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49" name="Freeform 619"/>
            <p:cNvSpPr>
              <a:spLocks/>
            </p:cNvSpPr>
            <p:nvPr/>
          </p:nvSpPr>
          <p:spPr bwMode="auto">
            <a:xfrm>
              <a:off x="2514600" y="3394930"/>
              <a:ext cx="39688" cy="61912"/>
            </a:xfrm>
            <a:custGeom>
              <a:avLst/>
              <a:gdLst>
                <a:gd name="T0" fmla="*/ 2147483647 w 23"/>
                <a:gd name="T1" fmla="*/ 2147483647 h 37"/>
                <a:gd name="T2" fmla="*/ 2147483647 w 23"/>
                <a:gd name="T3" fmla="*/ 2147483647 h 37"/>
                <a:gd name="T4" fmla="*/ 2147483647 w 23"/>
                <a:gd name="T5" fmla="*/ 2147483647 h 37"/>
                <a:gd name="T6" fmla="*/ 2147483647 w 23"/>
                <a:gd name="T7" fmla="*/ 2147483647 h 37"/>
                <a:gd name="T8" fmla="*/ 0 w 23"/>
                <a:gd name="T9" fmla="*/ 2147483647 h 37"/>
                <a:gd name="T10" fmla="*/ 0 w 23"/>
                <a:gd name="T11" fmla="*/ 2147483647 h 37"/>
                <a:gd name="T12" fmla="*/ 0 w 23"/>
                <a:gd name="T13" fmla="*/ 2147483647 h 37"/>
                <a:gd name="T14" fmla="*/ 0 w 23"/>
                <a:gd name="T15" fmla="*/ 2147483647 h 37"/>
                <a:gd name="T16" fmla="*/ 2147483647 w 23"/>
                <a:gd name="T17" fmla="*/ 0 h 37"/>
                <a:gd name="T18" fmla="*/ 2147483647 w 23"/>
                <a:gd name="T19" fmla="*/ 0 h 37"/>
                <a:gd name="T20" fmla="*/ 2147483647 w 23"/>
                <a:gd name="T21" fmla="*/ 2147483647 h 37"/>
                <a:gd name="T22" fmla="*/ 2147483647 w 23"/>
                <a:gd name="T23" fmla="*/ 2147483647 h 37"/>
                <a:gd name="T24" fmla="*/ 2147483647 w 23"/>
                <a:gd name="T25" fmla="*/ 214748364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7"/>
                <a:gd name="T41" fmla="*/ 23 w 2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7">
                  <a:moveTo>
                    <a:pt x="23" y="26"/>
                  </a:moveTo>
                  <a:lnTo>
                    <a:pt x="23" y="32"/>
                  </a:lnTo>
                  <a:lnTo>
                    <a:pt x="17" y="37"/>
                  </a:lnTo>
                  <a:lnTo>
                    <a:pt x="6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0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50" name="Freeform 620"/>
            <p:cNvSpPr>
              <a:spLocks/>
            </p:cNvSpPr>
            <p:nvPr/>
          </p:nvSpPr>
          <p:spPr bwMode="auto">
            <a:xfrm>
              <a:off x="2514600" y="3394930"/>
              <a:ext cx="49213" cy="34925"/>
            </a:xfrm>
            <a:custGeom>
              <a:avLst/>
              <a:gdLst>
                <a:gd name="T0" fmla="*/ 2147483647 w 29"/>
                <a:gd name="T1" fmla="*/ 2147483647 h 21"/>
                <a:gd name="T2" fmla="*/ 2147483647 w 29"/>
                <a:gd name="T3" fmla="*/ 2147483647 h 21"/>
                <a:gd name="T4" fmla="*/ 0 w 29"/>
                <a:gd name="T5" fmla="*/ 2147483647 h 21"/>
                <a:gd name="T6" fmla="*/ 0 w 29"/>
                <a:gd name="T7" fmla="*/ 2147483647 h 21"/>
                <a:gd name="T8" fmla="*/ 2147483647 w 29"/>
                <a:gd name="T9" fmla="*/ 0 h 21"/>
                <a:gd name="T10" fmla="*/ 2147483647 w 29"/>
                <a:gd name="T11" fmla="*/ 0 h 21"/>
                <a:gd name="T12" fmla="*/ 2147483647 w 29"/>
                <a:gd name="T13" fmla="*/ 0 h 21"/>
                <a:gd name="T14" fmla="*/ 2147483647 w 29"/>
                <a:gd name="T15" fmla="*/ 0 h 21"/>
                <a:gd name="T16" fmla="*/ 2147483647 w 29"/>
                <a:gd name="T17" fmla="*/ 2147483647 h 21"/>
                <a:gd name="T18" fmla="*/ 2147483647 w 29"/>
                <a:gd name="T19" fmla="*/ 2147483647 h 21"/>
                <a:gd name="T20" fmla="*/ 2147483647 w 29"/>
                <a:gd name="T21" fmla="*/ 2147483647 h 21"/>
                <a:gd name="T22" fmla="*/ 2147483647 w 29"/>
                <a:gd name="T23" fmla="*/ 2147483647 h 21"/>
                <a:gd name="T24" fmla="*/ 2147483647 w 29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21"/>
                <a:gd name="T41" fmla="*/ 29 w 2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21">
                  <a:moveTo>
                    <a:pt x="12" y="21"/>
                  </a:moveTo>
                  <a:lnTo>
                    <a:pt x="6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5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51" name="Freeform 621"/>
            <p:cNvSpPr>
              <a:spLocks/>
            </p:cNvSpPr>
            <p:nvPr/>
          </p:nvSpPr>
          <p:spPr bwMode="auto">
            <a:xfrm>
              <a:off x="2525713" y="3375880"/>
              <a:ext cx="38100" cy="53975"/>
            </a:xfrm>
            <a:custGeom>
              <a:avLst/>
              <a:gdLst>
                <a:gd name="T0" fmla="*/ 2147483647 w 23"/>
                <a:gd name="T1" fmla="*/ 2147483647 h 32"/>
                <a:gd name="T2" fmla="*/ 2147483647 w 23"/>
                <a:gd name="T3" fmla="*/ 2147483647 h 32"/>
                <a:gd name="T4" fmla="*/ 2147483647 w 23"/>
                <a:gd name="T5" fmla="*/ 2147483647 h 32"/>
                <a:gd name="T6" fmla="*/ 2147483647 w 23"/>
                <a:gd name="T7" fmla="*/ 2147483647 h 32"/>
                <a:gd name="T8" fmla="*/ 0 w 23"/>
                <a:gd name="T9" fmla="*/ 2147483647 h 32"/>
                <a:gd name="T10" fmla="*/ 0 w 23"/>
                <a:gd name="T11" fmla="*/ 2147483647 h 32"/>
                <a:gd name="T12" fmla="*/ 0 w 23"/>
                <a:gd name="T13" fmla="*/ 2147483647 h 32"/>
                <a:gd name="T14" fmla="*/ 0 w 23"/>
                <a:gd name="T15" fmla="*/ 2147483647 h 32"/>
                <a:gd name="T16" fmla="*/ 2147483647 w 23"/>
                <a:gd name="T17" fmla="*/ 0 h 32"/>
                <a:gd name="T18" fmla="*/ 2147483647 w 23"/>
                <a:gd name="T19" fmla="*/ 0 h 32"/>
                <a:gd name="T20" fmla="*/ 2147483647 w 23"/>
                <a:gd name="T21" fmla="*/ 2147483647 h 32"/>
                <a:gd name="T22" fmla="*/ 2147483647 w 23"/>
                <a:gd name="T23" fmla="*/ 2147483647 h 32"/>
                <a:gd name="T24" fmla="*/ 2147483647 w 23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2"/>
                <a:gd name="T41" fmla="*/ 23 w 2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2">
                  <a:moveTo>
                    <a:pt x="23" y="21"/>
                  </a:moveTo>
                  <a:lnTo>
                    <a:pt x="23" y="27"/>
                  </a:lnTo>
                  <a:lnTo>
                    <a:pt x="17" y="32"/>
                  </a:lnTo>
                  <a:lnTo>
                    <a:pt x="6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11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52" name="Freeform 622"/>
            <p:cNvSpPr>
              <a:spLocks/>
            </p:cNvSpPr>
            <p:nvPr/>
          </p:nvSpPr>
          <p:spPr bwMode="auto">
            <a:xfrm>
              <a:off x="2525713" y="3375880"/>
              <a:ext cx="46037" cy="34925"/>
            </a:xfrm>
            <a:custGeom>
              <a:avLst/>
              <a:gdLst>
                <a:gd name="T0" fmla="*/ 2147483647 w 28"/>
                <a:gd name="T1" fmla="*/ 2147483647 h 21"/>
                <a:gd name="T2" fmla="*/ 2147483647 w 28"/>
                <a:gd name="T3" fmla="*/ 2147483647 h 21"/>
                <a:gd name="T4" fmla="*/ 0 w 28"/>
                <a:gd name="T5" fmla="*/ 2147483647 h 21"/>
                <a:gd name="T6" fmla="*/ 0 w 28"/>
                <a:gd name="T7" fmla="*/ 2147483647 h 21"/>
                <a:gd name="T8" fmla="*/ 2147483647 w 28"/>
                <a:gd name="T9" fmla="*/ 0 h 21"/>
                <a:gd name="T10" fmla="*/ 2147483647 w 28"/>
                <a:gd name="T11" fmla="*/ 0 h 21"/>
                <a:gd name="T12" fmla="*/ 2147483647 w 28"/>
                <a:gd name="T13" fmla="*/ 0 h 21"/>
                <a:gd name="T14" fmla="*/ 2147483647 w 28"/>
                <a:gd name="T15" fmla="*/ 0 h 21"/>
                <a:gd name="T16" fmla="*/ 2147483647 w 28"/>
                <a:gd name="T17" fmla="*/ 2147483647 h 21"/>
                <a:gd name="T18" fmla="*/ 2147483647 w 28"/>
                <a:gd name="T19" fmla="*/ 2147483647 h 21"/>
                <a:gd name="T20" fmla="*/ 2147483647 w 28"/>
                <a:gd name="T21" fmla="*/ 2147483647 h 21"/>
                <a:gd name="T22" fmla="*/ 2147483647 w 28"/>
                <a:gd name="T23" fmla="*/ 2147483647 h 21"/>
                <a:gd name="T24" fmla="*/ 2147483647 w 28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1"/>
                <a:gd name="T41" fmla="*/ 28 w 2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1">
                  <a:moveTo>
                    <a:pt x="11" y="21"/>
                  </a:moveTo>
                  <a:lnTo>
                    <a:pt x="6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5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7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53" name="Freeform 623"/>
            <p:cNvSpPr>
              <a:spLocks/>
            </p:cNvSpPr>
            <p:nvPr/>
          </p:nvSpPr>
          <p:spPr bwMode="auto">
            <a:xfrm>
              <a:off x="2535238" y="3348892"/>
              <a:ext cx="36512" cy="61913"/>
            </a:xfrm>
            <a:custGeom>
              <a:avLst/>
              <a:gdLst>
                <a:gd name="T0" fmla="*/ 2147483647 w 22"/>
                <a:gd name="T1" fmla="*/ 2147483647 h 37"/>
                <a:gd name="T2" fmla="*/ 2147483647 w 22"/>
                <a:gd name="T3" fmla="*/ 2147483647 h 37"/>
                <a:gd name="T4" fmla="*/ 2147483647 w 22"/>
                <a:gd name="T5" fmla="*/ 2147483647 h 37"/>
                <a:gd name="T6" fmla="*/ 2147483647 w 22"/>
                <a:gd name="T7" fmla="*/ 2147483647 h 37"/>
                <a:gd name="T8" fmla="*/ 0 w 22"/>
                <a:gd name="T9" fmla="*/ 2147483647 h 37"/>
                <a:gd name="T10" fmla="*/ 0 w 22"/>
                <a:gd name="T11" fmla="*/ 2147483647 h 37"/>
                <a:gd name="T12" fmla="*/ 0 w 22"/>
                <a:gd name="T13" fmla="*/ 2147483647 h 37"/>
                <a:gd name="T14" fmla="*/ 0 w 22"/>
                <a:gd name="T15" fmla="*/ 2147483647 h 37"/>
                <a:gd name="T16" fmla="*/ 2147483647 w 22"/>
                <a:gd name="T17" fmla="*/ 0 h 37"/>
                <a:gd name="T18" fmla="*/ 2147483647 w 22"/>
                <a:gd name="T19" fmla="*/ 0 h 37"/>
                <a:gd name="T20" fmla="*/ 2147483647 w 22"/>
                <a:gd name="T21" fmla="*/ 2147483647 h 37"/>
                <a:gd name="T22" fmla="*/ 2147483647 w 22"/>
                <a:gd name="T23" fmla="*/ 2147483647 h 37"/>
                <a:gd name="T24" fmla="*/ 2147483647 w 22"/>
                <a:gd name="T25" fmla="*/ 214748364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37"/>
                <a:gd name="T41" fmla="*/ 22 w 22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37">
                  <a:moveTo>
                    <a:pt x="22" y="27"/>
                  </a:moveTo>
                  <a:lnTo>
                    <a:pt x="22" y="32"/>
                  </a:lnTo>
                  <a:lnTo>
                    <a:pt x="17" y="37"/>
                  </a:lnTo>
                  <a:lnTo>
                    <a:pt x="5" y="3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7" y="0"/>
                  </a:lnTo>
                  <a:lnTo>
                    <a:pt x="22" y="5"/>
                  </a:lnTo>
                  <a:lnTo>
                    <a:pt x="22" y="11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54" name="Freeform 624"/>
            <p:cNvSpPr>
              <a:spLocks/>
            </p:cNvSpPr>
            <p:nvPr/>
          </p:nvSpPr>
          <p:spPr bwMode="auto">
            <a:xfrm>
              <a:off x="2535238" y="3348892"/>
              <a:ext cx="57150" cy="36513"/>
            </a:xfrm>
            <a:custGeom>
              <a:avLst/>
              <a:gdLst>
                <a:gd name="T0" fmla="*/ 2147483647 w 34"/>
                <a:gd name="T1" fmla="*/ 2147483647 h 21"/>
                <a:gd name="T2" fmla="*/ 2147483647 w 34"/>
                <a:gd name="T3" fmla="*/ 2147483647 h 21"/>
                <a:gd name="T4" fmla="*/ 0 w 34"/>
                <a:gd name="T5" fmla="*/ 2147483647 h 21"/>
                <a:gd name="T6" fmla="*/ 0 w 34"/>
                <a:gd name="T7" fmla="*/ 2147483647 h 21"/>
                <a:gd name="T8" fmla="*/ 2147483647 w 34"/>
                <a:gd name="T9" fmla="*/ 0 h 21"/>
                <a:gd name="T10" fmla="*/ 2147483647 w 34"/>
                <a:gd name="T11" fmla="*/ 0 h 21"/>
                <a:gd name="T12" fmla="*/ 2147483647 w 34"/>
                <a:gd name="T13" fmla="*/ 0 h 21"/>
                <a:gd name="T14" fmla="*/ 2147483647 w 34"/>
                <a:gd name="T15" fmla="*/ 0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21"/>
                <a:gd name="T41" fmla="*/ 34 w 34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21">
                  <a:moveTo>
                    <a:pt x="11" y="21"/>
                  </a:moveTo>
                  <a:lnTo>
                    <a:pt x="5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5"/>
                  </a:lnTo>
                  <a:lnTo>
                    <a:pt x="34" y="16"/>
                  </a:lnTo>
                  <a:lnTo>
                    <a:pt x="28" y="21"/>
                  </a:lnTo>
                  <a:lnTo>
                    <a:pt x="22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455" name="Freeform 626"/>
            <p:cNvSpPr>
              <a:spLocks/>
            </p:cNvSpPr>
            <p:nvPr/>
          </p:nvSpPr>
          <p:spPr bwMode="auto">
            <a:xfrm>
              <a:off x="2554288" y="3321905"/>
              <a:ext cx="66675" cy="36512"/>
            </a:xfrm>
            <a:custGeom>
              <a:avLst/>
              <a:gdLst>
                <a:gd name="T0" fmla="*/ 2147483647 w 40"/>
                <a:gd name="T1" fmla="*/ 2147483647 h 21"/>
                <a:gd name="T2" fmla="*/ 2147483647 w 40"/>
                <a:gd name="T3" fmla="*/ 2147483647 h 21"/>
                <a:gd name="T4" fmla="*/ 0 w 40"/>
                <a:gd name="T5" fmla="*/ 2147483647 h 21"/>
                <a:gd name="T6" fmla="*/ 0 w 40"/>
                <a:gd name="T7" fmla="*/ 2147483647 h 21"/>
                <a:gd name="T8" fmla="*/ 2147483647 w 40"/>
                <a:gd name="T9" fmla="*/ 0 h 21"/>
                <a:gd name="T10" fmla="*/ 2147483647 w 40"/>
                <a:gd name="T11" fmla="*/ 0 h 21"/>
                <a:gd name="T12" fmla="*/ 2147483647 w 40"/>
                <a:gd name="T13" fmla="*/ 0 h 21"/>
                <a:gd name="T14" fmla="*/ 2147483647 w 40"/>
                <a:gd name="T15" fmla="*/ 0 h 21"/>
                <a:gd name="T16" fmla="*/ 2147483647 w 40"/>
                <a:gd name="T17" fmla="*/ 2147483647 h 21"/>
                <a:gd name="T18" fmla="*/ 2147483647 w 40"/>
                <a:gd name="T19" fmla="*/ 2147483647 h 21"/>
                <a:gd name="T20" fmla="*/ 2147483647 w 40"/>
                <a:gd name="T21" fmla="*/ 2147483647 h 21"/>
                <a:gd name="T22" fmla="*/ 2147483647 w 40"/>
                <a:gd name="T23" fmla="*/ 2147483647 h 21"/>
                <a:gd name="T24" fmla="*/ 2147483647 w 40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21"/>
                <a:gd name="T41" fmla="*/ 40 w 40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21">
                  <a:moveTo>
                    <a:pt x="11" y="21"/>
                  </a:moveTo>
                  <a:lnTo>
                    <a:pt x="6" y="21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6"/>
                  </a:lnTo>
                  <a:lnTo>
                    <a:pt x="40" y="16"/>
                  </a:lnTo>
                  <a:lnTo>
                    <a:pt x="34" y="21"/>
                  </a:lnTo>
                  <a:lnTo>
                    <a:pt x="28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C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2" name="Line 312"/>
            <p:cNvSpPr>
              <a:spLocks noChangeShapeType="1"/>
            </p:cNvSpPr>
            <p:nvPr/>
          </p:nvSpPr>
          <p:spPr bwMode="auto">
            <a:xfrm>
              <a:off x="6973888" y="4690330"/>
              <a:ext cx="0" cy="539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Line 312"/>
            <p:cNvSpPr>
              <a:spLocks noChangeShapeType="1"/>
            </p:cNvSpPr>
            <p:nvPr/>
          </p:nvSpPr>
          <p:spPr bwMode="auto">
            <a:xfrm>
              <a:off x="6564313" y="4690330"/>
              <a:ext cx="0" cy="539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448" name="Rectangle 253"/>
            <p:cNvSpPr>
              <a:spLocks noChangeArrowheads="1"/>
            </p:cNvSpPr>
            <p:nvPr/>
          </p:nvSpPr>
          <p:spPr bwMode="auto">
            <a:xfrm>
              <a:off x="5548313" y="5506305"/>
              <a:ext cx="36830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1611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53" name="Rectangle 258"/>
            <p:cNvSpPr>
              <a:spLocks noChangeArrowheads="1"/>
            </p:cNvSpPr>
            <p:nvPr/>
          </p:nvSpPr>
          <p:spPr bwMode="auto">
            <a:xfrm>
              <a:off x="5548313" y="5680930"/>
              <a:ext cx="36830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1568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" name="Line 312"/>
            <p:cNvSpPr>
              <a:spLocks noChangeShapeType="1"/>
            </p:cNvSpPr>
            <p:nvPr/>
          </p:nvSpPr>
          <p:spPr bwMode="auto">
            <a:xfrm>
              <a:off x="6137275" y="4690330"/>
              <a:ext cx="0" cy="539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Line 312"/>
            <p:cNvSpPr>
              <a:spLocks noChangeShapeType="1"/>
            </p:cNvSpPr>
            <p:nvPr/>
          </p:nvSpPr>
          <p:spPr bwMode="auto">
            <a:xfrm>
              <a:off x="5718175" y="4690330"/>
              <a:ext cx="0" cy="539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04" name="Line 297"/>
            <p:cNvSpPr>
              <a:spLocks noChangeShapeType="1"/>
            </p:cNvSpPr>
            <p:nvPr/>
          </p:nvSpPr>
          <p:spPr bwMode="auto">
            <a:xfrm>
              <a:off x="4027488" y="4690330"/>
              <a:ext cx="0" cy="539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Line 297"/>
            <p:cNvSpPr>
              <a:spLocks noChangeShapeType="1"/>
            </p:cNvSpPr>
            <p:nvPr/>
          </p:nvSpPr>
          <p:spPr bwMode="auto">
            <a:xfrm>
              <a:off x="4452938" y="4690330"/>
              <a:ext cx="0" cy="539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447" name="Rectangle 252"/>
            <p:cNvSpPr>
              <a:spLocks noChangeArrowheads="1"/>
            </p:cNvSpPr>
            <p:nvPr/>
          </p:nvSpPr>
          <p:spPr bwMode="auto">
            <a:xfrm>
              <a:off x="3843338" y="5506305"/>
              <a:ext cx="36830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1660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46" name="Rectangle 251"/>
            <p:cNvSpPr>
              <a:spLocks noChangeArrowheads="1"/>
            </p:cNvSpPr>
            <p:nvPr/>
          </p:nvSpPr>
          <p:spPr bwMode="auto">
            <a:xfrm>
              <a:off x="2986088" y="5506305"/>
              <a:ext cx="36830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1689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51" name="Rectangle 256"/>
            <p:cNvSpPr>
              <a:spLocks noChangeArrowheads="1"/>
            </p:cNvSpPr>
            <p:nvPr/>
          </p:nvSpPr>
          <p:spPr bwMode="auto">
            <a:xfrm>
              <a:off x="2986088" y="5680930"/>
              <a:ext cx="36830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1670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" name="Line 297"/>
            <p:cNvSpPr>
              <a:spLocks noChangeShapeType="1"/>
            </p:cNvSpPr>
            <p:nvPr/>
          </p:nvSpPr>
          <p:spPr bwMode="auto">
            <a:xfrm>
              <a:off x="3602038" y="4690330"/>
              <a:ext cx="0" cy="539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Line 297"/>
            <p:cNvSpPr>
              <a:spLocks noChangeShapeType="1"/>
            </p:cNvSpPr>
            <p:nvPr/>
          </p:nvSpPr>
          <p:spPr bwMode="auto">
            <a:xfrm>
              <a:off x="3184525" y="4690330"/>
              <a:ext cx="0" cy="539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445" name="Rectangle 250"/>
            <p:cNvSpPr>
              <a:spLocks noChangeArrowheads="1"/>
            </p:cNvSpPr>
            <p:nvPr/>
          </p:nvSpPr>
          <p:spPr bwMode="auto">
            <a:xfrm>
              <a:off x="2166938" y="5506305"/>
              <a:ext cx="36830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1800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3" name="Rectangle 531"/>
            <p:cNvSpPr>
              <a:spLocks noChangeArrowheads="1"/>
            </p:cNvSpPr>
            <p:nvPr/>
          </p:nvSpPr>
          <p:spPr bwMode="auto">
            <a:xfrm>
              <a:off x="661988" y="5507892"/>
              <a:ext cx="1243012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rgbClr val="FAE0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Bivalirudin alone</a:t>
              </a: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05" name="Rectangle 334"/>
            <p:cNvSpPr>
              <a:spLocks noChangeArrowheads="1"/>
            </p:cNvSpPr>
            <p:nvPr/>
          </p:nvSpPr>
          <p:spPr bwMode="auto">
            <a:xfrm>
              <a:off x="2305050" y="4823680"/>
              <a:ext cx="9207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8" name="Line 297"/>
            <p:cNvSpPr>
              <a:spLocks noChangeShapeType="1"/>
            </p:cNvSpPr>
            <p:nvPr/>
          </p:nvSpPr>
          <p:spPr bwMode="auto">
            <a:xfrm>
              <a:off x="2755900" y="4690330"/>
              <a:ext cx="0" cy="539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06" name="Line 296"/>
            <p:cNvSpPr>
              <a:spLocks noChangeShapeType="1"/>
            </p:cNvSpPr>
            <p:nvPr/>
          </p:nvSpPr>
          <p:spPr bwMode="auto">
            <a:xfrm flipV="1">
              <a:off x="267335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07" name="Line 294"/>
            <p:cNvSpPr>
              <a:spLocks noChangeShapeType="1"/>
            </p:cNvSpPr>
            <p:nvPr/>
          </p:nvSpPr>
          <p:spPr bwMode="auto">
            <a:xfrm flipV="1">
              <a:off x="251460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10" name="Line 293"/>
            <p:cNvSpPr>
              <a:spLocks noChangeShapeType="1"/>
            </p:cNvSpPr>
            <p:nvPr/>
          </p:nvSpPr>
          <p:spPr bwMode="auto">
            <a:xfrm flipV="1">
              <a:off x="243205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11" name="Line 291"/>
            <p:cNvSpPr>
              <a:spLocks noChangeShapeType="1"/>
            </p:cNvSpPr>
            <p:nvPr/>
          </p:nvSpPr>
          <p:spPr bwMode="auto">
            <a:xfrm flipH="1">
              <a:off x="2317750" y="4682392"/>
              <a:ext cx="512921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28" name="Rectangle 388"/>
            <p:cNvSpPr>
              <a:spLocks noChangeArrowheads="1"/>
            </p:cNvSpPr>
            <p:nvPr/>
          </p:nvSpPr>
          <p:spPr bwMode="auto">
            <a:xfrm>
              <a:off x="3935413" y="4823680"/>
              <a:ext cx="1841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</a:t>
              </a:r>
            </a:p>
          </p:txBody>
        </p:sp>
        <p:sp>
          <p:nvSpPr>
            <p:cNvPr id="61829" name="Rectangle 389"/>
            <p:cNvSpPr>
              <a:spLocks noChangeArrowheads="1"/>
            </p:cNvSpPr>
            <p:nvPr/>
          </p:nvSpPr>
          <p:spPr bwMode="auto">
            <a:xfrm>
              <a:off x="4379913" y="4823680"/>
              <a:ext cx="1841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</a:t>
              </a:r>
            </a:p>
          </p:txBody>
        </p:sp>
        <p:sp>
          <p:nvSpPr>
            <p:cNvPr id="61830" name="Rectangle 390"/>
            <p:cNvSpPr>
              <a:spLocks noChangeArrowheads="1"/>
            </p:cNvSpPr>
            <p:nvPr/>
          </p:nvSpPr>
          <p:spPr bwMode="auto">
            <a:xfrm>
              <a:off x="4826000" y="4823680"/>
              <a:ext cx="1841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</a:t>
              </a:r>
            </a:p>
          </p:txBody>
        </p:sp>
        <p:sp>
          <p:nvSpPr>
            <p:cNvPr id="61831" name="Rectangle 391"/>
            <p:cNvSpPr>
              <a:spLocks noChangeArrowheads="1"/>
            </p:cNvSpPr>
            <p:nvPr/>
          </p:nvSpPr>
          <p:spPr bwMode="auto">
            <a:xfrm>
              <a:off x="5224463" y="4823680"/>
              <a:ext cx="1841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21</a:t>
              </a:r>
            </a:p>
          </p:txBody>
        </p:sp>
        <p:sp>
          <p:nvSpPr>
            <p:cNvPr id="61832" name="Rectangle 392"/>
            <p:cNvSpPr>
              <a:spLocks noChangeArrowheads="1"/>
            </p:cNvSpPr>
            <p:nvPr/>
          </p:nvSpPr>
          <p:spPr bwMode="auto">
            <a:xfrm>
              <a:off x="5640388" y="4823680"/>
              <a:ext cx="1841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</a:t>
              </a:r>
            </a:p>
          </p:txBody>
        </p:sp>
        <p:sp>
          <p:nvSpPr>
            <p:cNvPr id="61833" name="Rectangle 393"/>
            <p:cNvSpPr>
              <a:spLocks noChangeArrowheads="1"/>
            </p:cNvSpPr>
            <p:nvPr/>
          </p:nvSpPr>
          <p:spPr bwMode="auto">
            <a:xfrm>
              <a:off x="6064250" y="4823680"/>
              <a:ext cx="1841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27</a:t>
              </a:r>
            </a:p>
          </p:txBody>
        </p:sp>
        <p:sp>
          <p:nvSpPr>
            <p:cNvPr id="61834" name="Rectangle 394"/>
            <p:cNvSpPr>
              <a:spLocks noChangeArrowheads="1"/>
            </p:cNvSpPr>
            <p:nvPr/>
          </p:nvSpPr>
          <p:spPr bwMode="auto">
            <a:xfrm>
              <a:off x="6489700" y="4823680"/>
              <a:ext cx="1841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30</a:t>
              </a:r>
            </a:p>
          </p:txBody>
        </p:sp>
        <p:sp>
          <p:nvSpPr>
            <p:cNvPr id="61835" name="Rectangle 395"/>
            <p:cNvSpPr>
              <a:spLocks noChangeArrowheads="1"/>
            </p:cNvSpPr>
            <p:nvPr/>
          </p:nvSpPr>
          <p:spPr bwMode="auto">
            <a:xfrm>
              <a:off x="6905625" y="4823680"/>
              <a:ext cx="1841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33</a:t>
              </a:r>
            </a:p>
          </p:txBody>
        </p:sp>
        <p:sp>
          <p:nvSpPr>
            <p:cNvPr id="61836" name="Rectangle 396"/>
            <p:cNvSpPr>
              <a:spLocks noChangeArrowheads="1"/>
            </p:cNvSpPr>
            <p:nvPr/>
          </p:nvSpPr>
          <p:spPr bwMode="auto">
            <a:xfrm>
              <a:off x="7310438" y="4823680"/>
              <a:ext cx="1841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36</a:t>
              </a:r>
            </a:p>
          </p:txBody>
        </p:sp>
        <p:sp>
          <p:nvSpPr>
            <p:cNvPr id="61449" name="Rectangle 254"/>
            <p:cNvSpPr>
              <a:spLocks noChangeArrowheads="1"/>
            </p:cNvSpPr>
            <p:nvPr/>
          </p:nvSpPr>
          <p:spPr bwMode="auto">
            <a:xfrm>
              <a:off x="7218363" y="5506305"/>
              <a:ext cx="36830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1098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50" name="Rectangle 255"/>
            <p:cNvSpPr>
              <a:spLocks noChangeArrowheads="1"/>
            </p:cNvSpPr>
            <p:nvPr/>
          </p:nvSpPr>
          <p:spPr bwMode="auto">
            <a:xfrm>
              <a:off x="2166938" y="5680930"/>
              <a:ext cx="36830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1802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452" name="Rectangle 257"/>
            <p:cNvSpPr>
              <a:spLocks noChangeArrowheads="1"/>
            </p:cNvSpPr>
            <p:nvPr/>
          </p:nvSpPr>
          <p:spPr bwMode="auto">
            <a:xfrm>
              <a:off x="3843338" y="5680930"/>
              <a:ext cx="36830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1643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14" name="Line 292"/>
            <p:cNvSpPr>
              <a:spLocks noChangeShapeType="1"/>
            </p:cNvSpPr>
            <p:nvPr/>
          </p:nvSpPr>
          <p:spPr bwMode="auto">
            <a:xfrm>
              <a:off x="2355850" y="4690330"/>
              <a:ext cx="0" cy="539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15" name="Line 295"/>
            <p:cNvSpPr>
              <a:spLocks noChangeShapeType="1"/>
            </p:cNvSpPr>
            <p:nvPr/>
          </p:nvSpPr>
          <p:spPr bwMode="auto">
            <a:xfrm flipV="1">
              <a:off x="259080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312"/>
            <p:cNvSpPr>
              <a:spLocks noChangeShapeType="1"/>
            </p:cNvSpPr>
            <p:nvPr/>
          </p:nvSpPr>
          <p:spPr bwMode="auto">
            <a:xfrm>
              <a:off x="4908550" y="4690330"/>
              <a:ext cx="0" cy="539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333"/>
            <p:cNvSpPr>
              <a:spLocks noChangeArrowheads="1"/>
            </p:cNvSpPr>
            <p:nvPr/>
          </p:nvSpPr>
          <p:spPr bwMode="auto">
            <a:xfrm>
              <a:off x="4556125" y="5120542"/>
              <a:ext cx="7223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FAE0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Months</a:t>
              </a: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335"/>
            <p:cNvSpPr>
              <a:spLocks noChangeArrowheads="1"/>
            </p:cNvSpPr>
            <p:nvPr/>
          </p:nvSpPr>
          <p:spPr bwMode="auto">
            <a:xfrm>
              <a:off x="2709863" y="4823680"/>
              <a:ext cx="9207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12" name="Rectangle 336"/>
            <p:cNvSpPr>
              <a:spLocks noChangeArrowheads="1"/>
            </p:cNvSpPr>
            <p:nvPr/>
          </p:nvSpPr>
          <p:spPr bwMode="auto">
            <a:xfrm>
              <a:off x="3124200" y="4823680"/>
              <a:ext cx="9207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13" name="Rectangle 337"/>
            <p:cNvSpPr>
              <a:spLocks noChangeArrowheads="1"/>
            </p:cNvSpPr>
            <p:nvPr/>
          </p:nvSpPr>
          <p:spPr bwMode="auto">
            <a:xfrm>
              <a:off x="3557588" y="4823680"/>
              <a:ext cx="9207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  <p:sp>
          <p:nvSpPr>
            <p:cNvPr id="232" name="Rectangle 530"/>
            <p:cNvSpPr>
              <a:spLocks noChangeArrowheads="1"/>
            </p:cNvSpPr>
            <p:nvPr/>
          </p:nvSpPr>
          <p:spPr bwMode="auto">
            <a:xfrm>
              <a:off x="661988" y="5317392"/>
              <a:ext cx="10763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200" u="sng" dirty="0">
                  <a:solidFill>
                    <a:srgbClr val="FAE0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Number at risk</a:t>
              </a:r>
              <a:endParaRPr lang="en-US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4" name="Rectangle 532"/>
            <p:cNvSpPr>
              <a:spLocks noChangeArrowheads="1"/>
            </p:cNvSpPr>
            <p:nvPr/>
          </p:nvSpPr>
          <p:spPr bwMode="auto">
            <a:xfrm>
              <a:off x="661988" y="5682517"/>
              <a:ext cx="13239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200" dirty="0" err="1">
                  <a:solidFill>
                    <a:srgbClr val="FAE0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Heparin+GPIIb</a:t>
              </a:r>
              <a:r>
                <a:rPr lang="en-US" sz="1200" dirty="0">
                  <a:solidFill>
                    <a:srgbClr val="FAE0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/IIIa</a:t>
              </a: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296"/>
            <p:cNvSpPr>
              <a:spLocks noChangeShapeType="1"/>
            </p:cNvSpPr>
            <p:nvPr/>
          </p:nvSpPr>
          <p:spPr bwMode="auto">
            <a:xfrm flipV="1">
              <a:off x="308610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294"/>
            <p:cNvSpPr>
              <a:spLocks noChangeShapeType="1"/>
            </p:cNvSpPr>
            <p:nvPr/>
          </p:nvSpPr>
          <p:spPr bwMode="auto">
            <a:xfrm flipV="1">
              <a:off x="292735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Line 293"/>
            <p:cNvSpPr>
              <a:spLocks noChangeShapeType="1"/>
            </p:cNvSpPr>
            <p:nvPr/>
          </p:nvSpPr>
          <p:spPr bwMode="auto">
            <a:xfrm flipV="1">
              <a:off x="284480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295"/>
            <p:cNvSpPr>
              <a:spLocks noChangeShapeType="1"/>
            </p:cNvSpPr>
            <p:nvPr/>
          </p:nvSpPr>
          <p:spPr bwMode="auto">
            <a:xfrm flipV="1">
              <a:off x="300355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Line 296"/>
            <p:cNvSpPr>
              <a:spLocks noChangeShapeType="1"/>
            </p:cNvSpPr>
            <p:nvPr/>
          </p:nvSpPr>
          <p:spPr bwMode="auto">
            <a:xfrm flipV="1">
              <a:off x="3508375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Line 294"/>
            <p:cNvSpPr>
              <a:spLocks noChangeShapeType="1"/>
            </p:cNvSpPr>
            <p:nvPr/>
          </p:nvSpPr>
          <p:spPr bwMode="auto">
            <a:xfrm flipV="1">
              <a:off x="3349625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Line 293"/>
            <p:cNvSpPr>
              <a:spLocks noChangeShapeType="1"/>
            </p:cNvSpPr>
            <p:nvPr/>
          </p:nvSpPr>
          <p:spPr bwMode="auto">
            <a:xfrm flipV="1">
              <a:off x="3267075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Line 295"/>
            <p:cNvSpPr>
              <a:spLocks noChangeShapeType="1"/>
            </p:cNvSpPr>
            <p:nvPr/>
          </p:nvSpPr>
          <p:spPr bwMode="auto">
            <a:xfrm flipV="1">
              <a:off x="3425825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Line 296"/>
            <p:cNvSpPr>
              <a:spLocks noChangeShapeType="1"/>
            </p:cNvSpPr>
            <p:nvPr/>
          </p:nvSpPr>
          <p:spPr bwMode="auto">
            <a:xfrm flipV="1">
              <a:off x="393700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Line 294"/>
            <p:cNvSpPr>
              <a:spLocks noChangeShapeType="1"/>
            </p:cNvSpPr>
            <p:nvPr/>
          </p:nvSpPr>
          <p:spPr bwMode="auto">
            <a:xfrm flipV="1">
              <a:off x="377825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auto">
            <a:xfrm flipV="1">
              <a:off x="369570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Line 295"/>
            <p:cNvSpPr>
              <a:spLocks noChangeShapeType="1"/>
            </p:cNvSpPr>
            <p:nvPr/>
          </p:nvSpPr>
          <p:spPr bwMode="auto">
            <a:xfrm flipV="1">
              <a:off x="385445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Line 296"/>
            <p:cNvSpPr>
              <a:spLocks noChangeShapeType="1"/>
            </p:cNvSpPr>
            <p:nvPr/>
          </p:nvSpPr>
          <p:spPr bwMode="auto">
            <a:xfrm flipV="1">
              <a:off x="4365625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Line 294"/>
            <p:cNvSpPr>
              <a:spLocks noChangeShapeType="1"/>
            </p:cNvSpPr>
            <p:nvPr/>
          </p:nvSpPr>
          <p:spPr bwMode="auto">
            <a:xfrm flipV="1">
              <a:off x="4206875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Line 293"/>
            <p:cNvSpPr>
              <a:spLocks noChangeShapeType="1"/>
            </p:cNvSpPr>
            <p:nvPr/>
          </p:nvSpPr>
          <p:spPr bwMode="auto">
            <a:xfrm flipV="1">
              <a:off x="4124325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Line 295"/>
            <p:cNvSpPr>
              <a:spLocks noChangeShapeType="1"/>
            </p:cNvSpPr>
            <p:nvPr/>
          </p:nvSpPr>
          <p:spPr bwMode="auto">
            <a:xfrm flipV="1">
              <a:off x="4283075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Rectangle 252"/>
            <p:cNvSpPr>
              <a:spLocks noChangeArrowheads="1"/>
            </p:cNvSpPr>
            <p:nvPr/>
          </p:nvSpPr>
          <p:spPr bwMode="auto">
            <a:xfrm>
              <a:off x="4733925" y="5506305"/>
              <a:ext cx="36830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1633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Rectangle 257"/>
            <p:cNvSpPr>
              <a:spLocks noChangeArrowheads="1"/>
            </p:cNvSpPr>
            <p:nvPr/>
          </p:nvSpPr>
          <p:spPr bwMode="auto">
            <a:xfrm>
              <a:off x="4733925" y="5680930"/>
              <a:ext cx="36830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1593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824" name="Line 296"/>
            <p:cNvSpPr>
              <a:spLocks noChangeShapeType="1"/>
            </p:cNvSpPr>
            <p:nvPr/>
          </p:nvSpPr>
          <p:spPr bwMode="auto">
            <a:xfrm flipV="1">
              <a:off x="4797425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25" name="Line 294"/>
            <p:cNvSpPr>
              <a:spLocks noChangeShapeType="1"/>
            </p:cNvSpPr>
            <p:nvPr/>
          </p:nvSpPr>
          <p:spPr bwMode="auto">
            <a:xfrm flipV="1">
              <a:off x="463550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26" name="Line 293"/>
            <p:cNvSpPr>
              <a:spLocks noChangeShapeType="1"/>
            </p:cNvSpPr>
            <p:nvPr/>
          </p:nvSpPr>
          <p:spPr bwMode="auto">
            <a:xfrm flipV="1">
              <a:off x="4556125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27" name="Line 295"/>
            <p:cNvSpPr>
              <a:spLocks noChangeShapeType="1"/>
            </p:cNvSpPr>
            <p:nvPr/>
          </p:nvSpPr>
          <p:spPr bwMode="auto">
            <a:xfrm flipV="1">
              <a:off x="4716463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37" name="Line 312"/>
            <p:cNvSpPr>
              <a:spLocks noChangeShapeType="1"/>
            </p:cNvSpPr>
            <p:nvPr/>
          </p:nvSpPr>
          <p:spPr bwMode="auto">
            <a:xfrm>
              <a:off x="5300663" y="4690330"/>
              <a:ext cx="0" cy="539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38" name="Line 296"/>
            <p:cNvSpPr>
              <a:spLocks noChangeShapeType="1"/>
            </p:cNvSpPr>
            <p:nvPr/>
          </p:nvSpPr>
          <p:spPr bwMode="auto">
            <a:xfrm flipV="1">
              <a:off x="5222875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39" name="Line 294"/>
            <p:cNvSpPr>
              <a:spLocks noChangeShapeType="1"/>
            </p:cNvSpPr>
            <p:nvPr/>
          </p:nvSpPr>
          <p:spPr bwMode="auto">
            <a:xfrm flipV="1">
              <a:off x="506095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40" name="Line 293"/>
            <p:cNvSpPr>
              <a:spLocks noChangeShapeType="1"/>
            </p:cNvSpPr>
            <p:nvPr/>
          </p:nvSpPr>
          <p:spPr bwMode="auto">
            <a:xfrm flipV="1">
              <a:off x="4981575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41" name="Line 295"/>
            <p:cNvSpPr>
              <a:spLocks noChangeShapeType="1"/>
            </p:cNvSpPr>
            <p:nvPr/>
          </p:nvSpPr>
          <p:spPr bwMode="auto">
            <a:xfrm flipV="1">
              <a:off x="5141913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42" name="Line 296"/>
            <p:cNvSpPr>
              <a:spLocks noChangeShapeType="1"/>
            </p:cNvSpPr>
            <p:nvPr/>
          </p:nvSpPr>
          <p:spPr bwMode="auto">
            <a:xfrm flipV="1">
              <a:off x="563245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43" name="Line 294"/>
            <p:cNvSpPr>
              <a:spLocks noChangeShapeType="1"/>
            </p:cNvSpPr>
            <p:nvPr/>
          </p:nvSpPr>
          <p:spPr bwMode="auto">
            <a:xfrm flipV="1">
              <a:off x="5470525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44" name="Line 293"/>
            <p:cNvSpPr>
              <a:spLocks noChangeShapeType="1"/>
            </p:cNvSpPr>
            <p:nvPr/>
          </p:nvSpPr>
          <p:spPr bwMode="auto">
            <a:xfrm flipV="1">
              <a:off x="539115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45" name="Line 295"/>
            <p:cNvSpPr>
              <a:spLocks noChangeShapeType="1"/>
            </p:cNvSpPr>
            <p:nvPr/>
          </p:nvSpPr>
          <p:spPr bwMode="auto">
            <a:xfrm flipV="1">
              <a:off x="5551488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46" name="Line 296"/>
            <p:cNvSpPr>
              <a:spLocks noChangeShapeType="1"/>
            </p:cNvSpPr>
            <p:nvPr/>
          </p:nvSpPr>
          <p:spPr bwMode="auto">
            <a:xfrm flipV="1">
              <a:off x="604520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47" name="Line 294"/>
            <p:cNvSpPr>
              <a:spLocks noChangeShapeType="1"/>
            </p:cNvSpPr>
            <p:nvPr/>
          </p:nvSpPr>
          <p:spPr bwMode="auto">
            <a:xfrm flipV="1">
              <a:off x="5883275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48" name="Line 293"/>
            <p:cNvSpPr>
              <a:spLocks noChangeShapeType="1"/>
            </p:cNvSpPr>
            <p:nvPr/>
          </p:nvSpPr>
          <p:spPr bwMode="auto">
            <a:xfrm flipV="1">
              <a:off x="580390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49" name="Line 295"/>
            <p:cNvSpPr>
              <a:spLocks noChangeShapeType="1"/>
            </p:cNvSpPr>
            <p:nvPr/>
          </p:nvSpPr>
          <p:spPr bwMode="auto">
            <a:xfrm flipV="1">
              <a:off x="5964238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50" name="Rectangle 254"/>
            <p:cNvSpPr>
              <a:spLocks noChangeArrowheads="1"/>
            </p:cNvSpPr>
            <p:nvPr/>
          </p:nvSpPr>
          <p:spPr bwMode="auto">
            <a:xfrm>
              <a:off x="6397625" y="5506305"/>
              <a:ext cx="36830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1574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54" name="Rectangle 259"/>
            <p:cNvSpPr>
              <a:spLocks noChangeArrowheads="1"/>
            </p:cNvSpPr>
            <p:nvPr/>
          </p:nvSpPr>
          <p:spPr bwMode="auto">
            <a:xfrm>
              <a:off x="6397625" y="5680930"/>
              <a:ext cx="36830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1525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851" name="Line 296"/>
            <p:cNvSpPr>
              <a:spLocks noChangeShapeType="1"/>
            </p:cNvSpPr>
            <p:nvPr/>
          </p:nvSpPr>
          <p:spPr bwMode="auto">
            <a:xfrm flipV="1">
              <a:off x="6461125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52" name="Line 294"/>
            <p:cNvSpPr>
              <a:spLocks noChangeShapeType="1"/>
            </p:cNvSpPr>
            <p:nvPr/>
          </p:nvSpPr>
          <p:spPr bwMode="auto">
            <a:xfrm flipV="1">
              <a:off x="629920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53" name="Line 293"/>
            <p:cNvSpPr>
              <a:spLocks noChangeShapeType="1"/>
            </p:cNvSpPr>
            <p:nvPr/>
          </p:nvSpPr>
          <p:spPr bwMode="auto">
            <a:xfrm flipV="1">
              <a:off x="6219825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54" name="Line 295"/>
            <p:cNvSpPr>
              <a:spLocks noChangeShapeType="1"/>
            </p:cNvSpPr>
            <p:nvPr/>
          </p:nvSpPr>
          <p:spPr bwMode="auto">
            <a:xfrm flipV="1">
              <a:off x="6380163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55" name="Line 296"/>
            <p:cNvSpPr>
              <a:spLocks noChangeShapeType="1"/>
            </p:cNvSpPr>
            <p:nvPr/>
          </p:nvSpPr>
          <p:spPr bwMode="auto">
            <a:xfrm flipV="1">
              <a:off x="6894513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488" name="Line 294"/>
            <p:cNvSpPr>
              <a:spLocks noChangeShapeType="1"/>
            </p:cNvSpPr>
            <p:nvPr/>
          </p:nvSpPr>
          <p:spPr bwMode="auto">
            <a:xfrm flipV="1">
              <a:off x="6732588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489" name="Line 293"/>
            <p:cNvSpPr>
              <a:spLocks noChangeShapeType="1"/>
            </p:cNvSpPr>
            <p:nvPr/>
          </p:nvSpPr>
          <p:spPr bwMode="auto">
            <a:xfrm flipV="1">
              <a:off x="6653213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490" name="Line 295"/>
            <p:cNvSpPr>
              <a:spLocks noChangeShapeType="1"/>
            </p:cNvSpPr>
            <p:nvPr/>
          </p:nvSpPr>
          <p:spPr bwMode="auto">
            <a:xfrm flipV="1">
              <a:off x="681355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8" name="Line 296"/>
            <p:cNvSpPr>
              <a:spLocks noChangeShapeType="1"/>
            </p:cNvSpPr>
            <p:nvPr/>
          </p:nvSpPr>
          <p:spPr bwMode="auto">
            <a:xfrm flipV="1">
              <a:off x="7300913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9" name="Line 294"/>
            <p:cNvSpPr>
              <a:spLocks noChangeShapeType="1"/>
            </p:cNvSpPr>
            <p:nvPr/>
          </p:nvSpPr>
          <p:spPr bwMode="auto">
            <a:xfrm flipV="1">
              <a:off x="7138988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493" name="Line 293"/>
            <p:cNvSpPr>
              <a:spLocks noChangeShapeType="1"/>
            </p:cNvSpPr>
            <p:nvPr/>
          </p:nvSpPr>
          <p:spPr bwMode="auto">
            <a:xfrm flipV="1">
              <a:off x="7059613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494" name="Line 295"/>
            <p:cNvSpPr>
              <a:spLocks noChangeShapeType="1"/>
            </p:cNvSpPr>
            <p:nvPr/>
          </p:nvSpPr>
          <p:spPr bwMode="auto">
            <a:xfrm flipV="1">
              <a:off x="7219950" y="4690330"/>
              <a:ext cx="0" cy="269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495" name="Line 312"/>
            <p:cNvSpPr>
              <a:spLocks noChangeShapeType="1"/>
            </p:cNvSpPr>
            <p:nvPr/>
          </p:nvSpPr>
          <p:spPr bwMode="auto">
            <a:xfrm>
              <a:off x="7396163" y="4690330"/>
              <a:ext cx="0" cy="539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496" name="Rectangle 254"/>
            <p:cNvSpPr>
              <a:spLocks noChangeArrowheads="1"/>
            </p:cNvSpPr>
            <p:nvPr/>
          </p:nvSpPr>
          <p:spPr bwMode="auto">
            <a:xfrm>
              <a:off x="7218363" y="5680930"/>
              <a:ext cx="36830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1043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61" name="Rectangle 266"/>
            <p:cNvSpPr>
              <a:spLocks noChangeArrowheads="1"/>
            </p:cNvSpPr>
            <p:nvPr/>
          </p:nvSpPr>
          <p:spPr bwMode="auto">
            <a:xfrm>
              <a:off x="3378200" y="4177567"/>
              <a:ext cx="131127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0.71 [0.51, 0.98]</a:t>
              </a:r>
            </a:p>
          </p:txBody>
        </p:sp>
        <p:sp>
          <p:nvSpPr>
            <p:cNvPr id="61455" name="Rectangle 260"/>
            <p:cNvSpPr>
              <a:spLocks noChangeArrowheads="1"/>
            </p:cNvSpPr>
            <p:nvPr/>
          </p:nvSpPr>
          <p:spPr bwMode="auto">
            <a:xfrm>
              <a:off x="3748088" y="4417280"/>
              <a:ext cx="5715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AE05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P=0.04</a:t>
              </a:r>
            </a:p>
          </p:txBody>
        </p:sp>
        <p:sp>
          <p:nvSpPr>
            <p:cNvPr id="61460" name="Rectangle 265"/>
            <p:cNvSpPr>
              <a:spLocks noChangeArrowheads="1"/>
            </p:cNvSpPr>
            <p:nvPr/>
          </p:nvSpPr>
          <p:spPr bwMode="auto">
            <a:xfrm>
              <a:off x="3308350" y="3918805"/>
              <a:ext cx="1449388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AE05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1-yr HR [95%CI]=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" name="Rectangle 44"/>
            <p:cNvSpPr>
              <a:spLocks noChangeArrowheads="1"/>
            </p:cNvSpPr>
            <p:nvPr/>
          </p:nvSpPr>
          <p:spPr bwMode="auto">
            <a:xfrm>
              <a:off x="3092450" y="1175605"/>
              <a:ext cx="2198688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Bivalirudin alone (n=1800)</a:t>
              </a: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25" name="Rectangle 45"/>
            <p:cNvSpPr>
              <a:spLocks noChangeArrowheads="1"/>
            </p:cNvSpPr>
            <p:nvPr/>
          </p:nvSpPr>
          <p:spPr bwMode="auto">
            <a:xfrm>
              <a:off x="3092450" y="1450242"/>
              <a:ext cx="239236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Heparin + GPIIb/IIIa (n=1802)</a:t>
              </a: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26" name="Rectangle 46"/>
            <p:cNvSpPr>
              <a:spLocks noChangeArrowheads="1"/>
            </p:cNvSpPr>
            <p:nvPr/>
          </p:nvSpPr>
          <p:spPr bwMode="auto">
            <a:xfrm>
              <a:off x="2635250" y="1264505"/>
              <a:ext cx="381000" cy="38100"/>
            </a:xfrm>
            <a:prstGeom prst="rect">
              <a:avLst/>
            </a:prstGeom>
            <a:solidFill>
              <a:srgbClr val="00D9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27" name="Rectangle 47"/>
            <p:cNvSpPr>
              <a:spLocks noChangeArrowheads="1"/>
            </p:cNvSpPr>
            <p:nvPr/>
          </p:nvSpPr>
          <p:spPr bwMode="auto">
            <a:xfrm>
              <a:off x="2635250" y="1539142"/>
              <a:ext cx="381000" cy="38100"/>
            </a:xfrm>
            <a:prstGeom prst="rect">
              <a:avLst/>
            </a:prstGeom>
            <a:solidFill>
              <a:srgbClr val="FC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3497" name="Line 338"/>
            <p:cNvSpPr>
              <a:spLocks noChangeShapeType="1"/>
            </p:cNvSpPr>
            <p:nvPr/>
          </p:nvSpPr>
          <p:spPr bwMode="auto">
            <a:xfrm flipH="1">
              <a:off x="2265363" y="2353530"/>
              <a:ext cx="381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498" name="Rectangle 348"/>
            <p:cNvSpPr>
              <a:spLocks noChangeArrowheads="1"/>
            </p:cNvSpPr>
            <p:nvPr/>
          </p:nvSpPr>
          <p:spPr bwMode="auto">
            <a:xfrm>
              <a:off x="2122488" y="2255105"/>
              <a:ext cx="9207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499" name="Line 338"/>
            <p:cNvSpPr>
              <a:spLocks noChangeShapeType="1"/>
            </p:cNvSpPr>
            <p:nvPr/>
          </p:nvSpPr>
          <p:spPr bwMode="auto">
            <a:xfrm flipH="1">
              <a:off x="2265363" y="2039205"/>
              <a:ext cx="381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00" name="Rectangle 348"/>
            <p:cNvSpPr>
              <a:spLocks noChangeArrowheads="1"/>
            </p:cNvSpPr>
            <p:nvPr/>
          </p:nvSpPr>
          <p:spPr bwMode="auto">
            <a:xfrm>
              <a:off x="2122488" y="1940780"/>
              <a:ext cx="9207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143560" name="Group 985"/>
            <p:cNvGrpSpPr>
              <a:grpSpLocks/>
            </p:cNvGrpSpPr>
            <p:nvPr/>
          </p:nvGrpSpPr>
          <p:grpSpPr bwMode="auto">
            <a:xfrm>
              <a:off x="2459038" y="3663217"/>
              <a:ext cx="977900" cy="279400"/>
              <a:chOff x="1453" y="-1570"/>
              <a:chExt cx="616" cy="176"/>
            </a:xfrm>
          </p:grpSpPr>
          <p:sp>
            <p:nvSpPr>
              <p:cNvPr id="143679" name="Line 637"/>
              <p:cNvSpPr>
                <a:spLocks noChangeShapeType="1"/>
              </p:cNvSpPr>
              <p:nvPr/>
            </p:nvSpPr>
            <p:spPr bwMode="auto">
              <a:xfrm flipV="1">
                <a:off x="1453" y="-1406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80" name="Line 638"/>
              <p:cNvSpPr>
                <a:spLocks noChangeShapeType="1"/>
              </p:cNvSpPr>
              <p:nvPr/>
            </p:nvSpPr>
            <p:spPr bwMode="auto">
              <a:xfrm>
                <a:off x="1453" y="-1406"/>
                <a:ext cx="11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81" name="Line 639"/>
              <p:cNvSpPr>
                <a:spLocks noChangeShapeType="1"/>
              </p:cNvSpPr>
              <p:nvPr/>
            </p:nvSpPr>
            <p:spPr bwMode="auto">
              <a:xfrm flipV="1">
                <a:off x="1464" y="-1417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82" name="Line 640"/>
              <p:cNvSpPr>
                <a:spLocks noChangeShapeType="1"/>
              </p:cNvSpPr>
              <p:nvPr/>
            </p:nvSpPr>
            <p:spPr bwMode="auto">
              <a:xfrm>
                <a:off x="1464" y="-1417"/>
                <a:ext cx="18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83" name="Line 641"/>
              <p:cNvSpPr>
                <a:spLocks noChangeShapeType="1"/>
              </p:cNvSpPr>
              <p:nvPr/>
            </p:nvSpPr>
            <p:spPr bwMode="auto">
              <a:xfrm flipV="1">
                <a:off x="1482" y="-1428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84" name="Line 642"/>
              <p:cNvSpPr>
                <a:spLocks noChangeShapeType="1"/>
              </p:cNvSpPr>
              <p:nvPr/>
            </p:nvSpPr>
            <p:spPr bwMode="auto">
              <a:xfrm>
                <a:off x="1482" y="-1428"/>
                <a:ext cx="11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85" name="Line 643"/>
              <p:cNvSpPr>
                <a:spLocks noChangeShapeType="1"/>
              </p:cNvSpPr>
              <p:nvPr/>
            </p:nvSpPr>
            <p:spPr bwMode="auto">
              <a:xfrm flipV="1">
                <a:off x="1493" y="-1440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86" name="Line 644"/>
              <p:cNvSpPr>
                <a:spLocks noChangeShapeType="1"/>
              </p:cNvSpPr>
              <p:nvPr/>
            </p:nvSpPr>
            <p:spPr bwMode="auto">
              <a:xfrm>
                <a:off x="1493" y="-1440"/>
                <a:ext cx="0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87" name="Line 645"/>
              <p:cNvSpPr>
                <a:spLocks noChangeShapeType="1"/>
              </p:cNvSpPr>
              <p:nvPr/>
            </p:nvSpPr>
            <p:spPr bwMode="auto">
              <a:xfrm flipV="1">
                <a:off x="1493" y="-1451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88" name="Line 646"/>
              <p:cNvSpPr>
                <a:spLocks noChangeShapeType="1"/>
              </p:cNvSpPr>
              <p:nvPr/>
            </p:nvSpPr>
            <p:spPr bwMode="auto">
              <a:xfrm>
                <a:off x="1493" y="-1451"/>
                <a:ext cx="82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89" name="Line 647"/>
              <p:cNvSpPr>
                <a:spLocks noChangeShapeType="1"/>
              </p:cNvSpPr>
              <p:nvPr/>
            </p:nvSpPr>
            <p:spPr bwMode="auto">
              <a:xfrm flipV="1">
                <a:off x="1575" y="-1462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90" name="Line 648"/>
              <p:cNvSpPr>
                <a:spLocks noChangeShapeType="1"/>
              </p:cNvSpPr>
              <p:nvPr/>
            </p:nvSpPr>
            <p:spPr bwMode="auto">
              <a:xfrm>
                <a:off x="1575" y="-1462"/>
                <a:ext cx="52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91" name="Line 649"/>
              <p:cNvSpPr>
                <a:spLocks noChangeShapeType="1"/>
              </p:cNvSpPr>
              <p:nvPr/>
            </p:nvSpPr>
            <p:spPr bwMode="auto">
              <a:xfrm flipV="1">
                <a:off x="1627" y="-1474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92" name="Line 650"/>
              <p:cNvSpPr>
                <a:spLocks noChangeShapeType="1"/>
              </p:cNvSpPr>
              <p:nvPr/>
            </p:nvSpPr>
            <p:spPr bwMode="auto">
              <a:xfrm>
                <a:off x="1627" y="-1474"/>
                <a:ext cx="18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93" name="Line 651"/>
              <p:cNvSpPr>
                <a:spLocks noChangeShapeType="1"/>
              </p:cNvSpPr>
              <p:nvPr/>
            </p:nvSpPr>
            <p:spPr bwMode="auto">
              <a:xfrm flipV="1">
                <a:off x="1645" y="-1491"/>
                <a:ext cx="0" cy="17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94" name="Line 652"/>
              <p:cNvSpPr>
                <a:spLocks noChangeShapeType="1"/>
              </p:cNvSpPr>
              <p:nvPr/>
            </p:nvSpPr>
            <p:spPr bwMode="auto">
              <a:xfrm>
                <a:off x="1645" y="-1491"/>
                <a:ext cx="58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95" name="Line 653"/>
              <p:cNvSpPr>
                <a:spLocks noChangeShapeType="1"/>
              </p:cNvSpPr>
              <p:nvPr/>
            </p:nvSpPr>
            <p:spPr bwMode="auto">
              <a:xfrm flipV="1">
                <a:off x="1703" y="-1502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96" name="Line 654"/>
              <p:cNvSpPr>
                <a:spLocks noChangeShapeType="1"/>
              </p:cNvSpPr>
              <p:nvPr/>
            </p:nvSpPr>
            <p:spPr bwMode="auto">
              <a:xfrm>
                <a:off x="1703" y="-1502"/>
                <a:ext cx="6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97" name="Line 655"/>
              <p:cNvSpPr>
                <a:spLocks noChangeShapeType="1"/>
              </p:cNvSpPr>
              <p:nvPr/>
            </p:nvSpPr>
            <p:spPr bwMode="auto">
              <a:xfrm flipV="1">
                <a:off x="1709" y="-1513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98" name="Line 656"/>
              <p:cNvSpPr>
                <a:spLocks noChangeShapeType="1"/>
              </p:cNvSpPr>
              <p:nvPr/>
            </p:nvSpPr>
            <p:spPr bwMode="auto">
              <a:xfrm>
                <a:off x="1709" y="-1513"/>
                <a:ext cx="5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99" name="Line 657"/>
              <p:cNvSpPr>
                <a:spLocks noChangeShapeType="1"/>
              </p:cNvSpPr>
              <p:nvPr/>
            </p:nvSpPr>
            <p:spPr bwMode="auto">
              <a:xfrm flipV="1">
                <a:off x="1714" y="-1525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00" name="Line 658"/>
              <p:cNvSpPr>
                <a:spLocks noChangeShapeType="1"/>
              </p:cNvSpPr>
              <p:nvPr/>
            </p:nvSpPr>
            <p:spPr bwMode="auto">
              <a:xfrm>
                <a:off x="1714" y="-1525"/>
                <a:ext cx="53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01" name="Line 659"/>
              <p:cNvSpPr>
                <a:spLocks noChangeShapeType="1"/>
              </p:cNvSpPr>
              <p:nvPr/>
            </p:nvSpPr>
            <p:spPr bwMode="auto">
              <a:xfrm flipV="1">
                <a:off x="1767" y="-1536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02" name="Line 660"/>
              <p:cNvSpPr>
                <a:spLocks noChangeShapeType="1"/>
              </p:cNvSpPr>
              <p:nvPr/>
            </p:nvSpPr>
            <p:spPr bwMode="auto">
              <a:xfrm>
                <a:off x="1767" y="-1536"/>
                <a:ext cx="52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03" name="Line 661"/>
              <p:cNvSpPr>
                <a:spLocks noChangeShapeType="1"/>
              </p:cNvSpPr>
              <p:nvPr/>
            </p:nvSpPr>
            <p:spPr bwMode="auto">
              <a:xfrm flipV="1">
                <a:off x="1819" y="-1547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04" name="Line 662"/>
              <p:cNvSpPr>
                <a:spLocks noChangeShapeType="1"/>
              </p:cNvSpPr>
              <p:nvPr/>
            </p:nvSpPr>
            <p:spPr bwMode="auto">
              <a:xfrm>
                <a:off x="1819" y="-1547"/>
                <a:ext cx="64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05" name="Line 663"/>
              <p:cNvSpPr>
                <a:spLocks noChangeShapeType="1"/>
              </p:cNvSpPr>
              <p:nvPr/>
            </p:nvSpPr>
            <p:spPr bwMode="auto">
              <a:xfrm flipV="1">
                <a:off x="1883" y="-1559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06" name="Line 664"/>
              <p:cNvSpPr>
                <a:spLocks noChangeShapeType="1"/>
              </p:cNvSpPr>
              <p:nvPr/>
            </p:nvSpPr>
            <p:spPr bwMode="auto">
              <a:xfrm>
                <a:off x="1883" y="-1559"/>
                <a:ext cx="24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07" name="Line 665"/>
              <p:cNvSpPr>
                <a:spLocks noChangeShapeType="1"/>
              </p:cNvSpPr>
              <p:nvPr/>
            </p:nvSpPr>
            <p:spPr bwMode="auto">
              <a:xfrm>
                <a:off x="1907" y="-1559"/>
                <a:ext cx="0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08" name="Line 666"/>
              <p:cNvSpPr>
                <a:spLocks noChangeShapeType="1"/>
              </p:cNvSpPr>
              <p:nvPr/>
            </p:nvSpPr>
            <p:spPr bwMode="auto">
              <a:xfrm>
                <a:off x="1907" y="-1559"/>
                <a:ext cx="58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09" name="Line 667"/>
              <p:cNvSpPr>
                <a:spLocks noChangeShapeType="1"/>
              </p:cNvSpPr>
              <p:nvPr/>
            </p:nvSpPr>
            <p:spPr bwMode="auto">
              <a:xfrm flipV="1">
                <a:off x="1965" y="-1570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10" name="Line 668"/>
              <p:cNvSpPr>
                <a:spLocks noChangeShapeType="1"/>
              </p:cNvSpPr>
              <p:nvPr/>
            </p:nvSpPr>
            <p:spPr bwMode="auto">
              <a:xfrm>
                <a:off x="1965" y="-1570"/>
                <a:ext cx="104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143561" name="Group 984"/>
            <p:cNvGrpSpPr>
              <a:grpSpLocks/>
            </p:cNvGrpSpPr>
            <p:nvPr/>
          </p:nvGrpSpPr>
          <p:grpSpPr bwMode="auto">
            <a:xfrm>
              <a:off x="3436938" y="3356830"/>
              <a:ext cx="1044575" cy="306387"/>
              <a:chOff x="2069" y="-1763"/>
              <a:chExt cx="658" cy="193"/>
            </a:xfrm>
          </p:grpSpPr>
          <p:sp>
            <p:nvSpPr>
              <p:cNvPr id="143645" name="Line 669"/>
              <p:cNvSpPr>
                <a:spLocks noChangeShapeType="1"/>
              </p:cNvSpPr>
              <p:nvPr/>
            </p:nvSpPr>
            <p:spPr bwMode="auto">
              <a:xfrm flipV="1">
                <a:off x="2069" y="-1581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46" name="Line 670"/>
              <p:cNvSpPr>
                <a:spLocks noChangeShapeType="1"/>
              </p:cNvSpPr>
              <p:nvPr/>
            </p:nvSpPr>
            <p:spPr bwMode="auto">
              <a:xfrm>
                <a:off x="2069" y="-1581"/>
                <a:ext cx="198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47" name="Line 671"/>
              <p:cNvSpPr>
                <a:spLocks noChangeShapeType="1"/>
              </p:cNvSpPr>
              <p:nvPr/>
            </p:nvSpPr>
            <p:spPr bwMode="auto">
              <a:xfrm flipV="1">
                <a:off x="2267" y="-1593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48" name="Line 672"/>
              <p:cNvSpPr>
                <a:spLocks noChangeShapeType="1"/>
              </p:cNvSpPr>
              <p:nvPr/>
            </p:nvSpPr>
            <p:spPr bwMode="auto">
              <a:xfrm>
                <a:off x="2267" y="-1593"/>
                <a:ext cx="6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49" name="Line 673"/>
              <p:cNvSpPr>
                <a:spLocks noChangeShapeType="1"/>
              </p:cNvSpPr>
              <p:nvPr/>
            </p:nvSpPr>
            <p:spPr bwMode="auto">
              <a:xfrm flipV="1">
                <a:off x="2273" y="-1604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50" name="Line 675"/>
              <p:cNvSpPr>
                <a:spLocks noChangeShapeType="1"/>
              </p:cNvSpPr>
              <p:nvPr/>
            </p:nvSpPr>
            <p:spPr bwMode="auto">
              <a:xfrm>
                <a:off x="2273" y="-1604"/>
                <a:ext cx="0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51" name="Line 676"/>
              <p:cNvSpPr>
                <a:spLocks noChangeShapeType="1"/>
              </p:cNvSpPr>
              <p:nvPr/>
            </p:nvSpPr>
            <p:spPr bwMode="auto">
              <a:xfrm flipV="1">
                <a:off x="2273" y="-1621"/>
                <a:ext cx="0" cy="17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52" name="Line 677"/>
              <p:cNvSpPr>
                <a:spLocks noChangeShapeType="1"/>
              </p:cNvSpPr>
              <p:nvPr/>
            </p:nvSpPr>
            <p:spPr bwMode="auto">
              <a:xfrm>
                <a:off x="2273" y="-1621"/>
                <a:ext cx="6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53" name="Line 678"/>
              <p:cNvSpPr>
                <a:spLocks noChangeShapeType="1"/>
              </p:cNvSpPr>
              <p:nvPr/>
            </p:nvSpPr>
            <p:spPr bwMode="auto">
              <a:xfrm flipV="1">
                <a:off x="2279" y="-1632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54" name="Line 679"/>
              <p:cNvSpPr>
                <a:spLocks noChangeShapeType="1"/>
              </p:cNvSpPr>
              <p:nvPr/>
            </p:nvSpPr>
            <p:spPr bwMode="auto">
              <a:xfrm>
                <a:off x="2279" y="-1632"/>
                <a:ext cx="6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55" name="Line 680"/>
              <p:cNvSpPr>
                <a:spLocks noChangeShapeType="1"/>
              </p:cNvSpPr>
              <p:nvPr/>
            </p:nvSpPr>
            <p:spPr bwMode="auto">
              <a:xfrm flipV="1">
                <a:off x="2285" y="-1644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56" name="Line 681"/>
              <p:cNvSpPr>
                <a:spLocks noChangeShapeType="1"/>
              </p:cNvSpPr>
              <p:nvPr/>
            </p:nvSpPr>
            <p:spPr bwMode="auto">
              <a:xfrm>
                <a:off x="2285" y="-1644"/>
                <a:ext cx="11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57" name="Line 682"/>
              <p:cNvSpPr>
                <a:spLocks noChangeShapeType="1"/>
              </p:cNvSpPr>
              <p:nvPr/>
            </p:nvSpPr>
            <p:spPr bwMode="auto">
              <a:xfrm flipV="1">
                <a:off x="2296" y="-1655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58" name="Line 683"/>
              <p:cNvSpPr>
                <a:spLocks noChangeShapeType="1"/>
              </p:cNvSpPr>
              <p:nvPr/>
            </p:nvSpPr>
            <p:spPr bwMode="auto">
              <a:xfrm>
                <a:off x="2296" y="-1655"/>
                <a:ext cx="29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59" name="Line 684"/>
              <p:cNvSpPr>
                <a:spLocks noChangeShapeType="1"/>
              </p:cNvSpPr>
              <p:nvPr/>
            </p:nvSpPr>
            <p:spPr bwMode="auto">
              <a:xfrm flipV="1">
                <a:off x="2325" y="-1666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60" name="Line 685"/>
              <p:cNvSpPr>
                <a:spLocks noChangeShapeType="1"/>
              </p:cNvSpPr>
              <p:nvPr/>
            </p:nvSpPr>
            <p:spPr bwMode="auto">
              <a:xfrm>
                <a:off x="2325" y="-1666"/>
                <a:ext cx="64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61" name="Line 686"/>
              <p:cNvSpPr>
                <a:spLocks noChangeShapeType="1"/>
              </p:cNvSpPr>
              <p:nvPr/>
            </p:nvSpPr>
            <p:spPr bwMode="auto">
              <a:xfrm flipV="1">
                <a:off x="2389" y="-1678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62" name="Line 687"/>
              <p:cNvSpPr>
                <a:spLocks noChangeShapeType="1"/>
              </p:cNvSpPr>
              <p:nvPr/>
            </p:nvSpPr>
            <p:spPr bwMode="auto">
              <a:xfrm>
                <a:off x="2389" y="-1678"/>
                <a:ext cx="6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63" name="Line 688"/>
              <p:cNvSpPr>
                <a:spLocks noChangeShapeType="1"/>
              </p:cNvSpPr>
              <p:nvPr/>
            </p:nvSpPr>
            <p:spPr bwMode="auto">
              <a:xfrm flipV="1">
                <a:off x="2395" y="-1689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64" name="Line 689"/>
              <p:cNvSpPr>
                <a:spLocks noChangeShapeType="1"/>
              </p:cNvSpPr>
              <p:nvPr/>
            </p:nvSpPr>
            <p:spPr bwMode="auto">
              <a:xfrm>
                <a:off x="2395" y="-1689"/>
                <a:ext cx="12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65" name="Line 690"/>
              <p:cNvSpPr>
                <a:spLocks noChangeShapeType="1"/>
              </p:cNvSpPr>
              <p:nvPr/>
            </p:nvSpPr>
            <p:spPr bwMode="auto">
              <a:xfrm flipV="1">
                <a:off x="2407" y="-1700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66" name="Line 691"/>
              <p:cNvSpPr>
                <a:spLocks noChangeShapeType="1"/>
              </p:cNvSpPr>
              <p:nvPr/>
            </p:nvSpPr>
            <p:spPr bwMode="auto">
              <a:xfrm>
                <a:off x="2407" y="-1700"/>
                <a:ext cx="35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67" name="Line 692"/>
              <p:cNvSpPr>
                <a:spLocks noChangeShapeType="1"/>
              </p:cNvSpPr>
              <p:nvPr/>
            </p:nvSpPr>
            <p:spPr bwMode="auto">
              <a:xfrm>
                <a:off x="2442" y="-1700"/>
                <a:ext cx="0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68" name="Line 693"/>
              <p:cNvSpPr>
                <a:spLocks noChangeShapeType="1"/>
              </p:cNvSpPr>
              <p:nvPr/>
            </p:nvSpPr>
            <p:spPr bwMode="auto">
              <a:xfrm>
                <a:off x="2442" y="-1700"/>
                <a:ext cx="52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69" name="Line 694"/>
              <p:cNvSpPr>
                <a:spLocks noChangeShapeType="1"/>
              </p:cNvSpPr>
              <p:nvPr/>
            </p:nvSpPr>
            <p:spPr bwMode="auto">
              <a:xfrm flipV="1">
                <a:off x="2494" y="-1712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70" name="Line 695"/>
              <p:cNvSpPr>
                <a:spLocks noChangeShapeType="1"/>
              </p:cNvSpPr>
              <p:nvPr/>
            </p:nvSpPr>
            <p:spPr bwMode="auto">
              <a:xfrm>
                <a:off x="2494" y="-1712"/>
                <a:ext cx="12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71" name="Line 696"/>
              <p:cNvSpPr>
                <a:spLocks noChangeShapeType="1"/>
              </p:cNvSpPr>
              <p:nvPr/>
            </p:nvSpPr>
            <p:spPr bwMode="auto">
              <a:xfrm flipV="1">
                <a:off x="2506" y="-1729"/>
                <a:ext cx="0" cy="17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72" name="Line 697"/>
              <p:cNvSpPr>
                <a:spLocks noChangeShapeType="1"/>
              </p:cNvSpPr>
              <p:nvPr/>
            </p:nvSpPr>
            <p:spPr bwMode="auto">
              <a:xfrm>
                <a:off x="2506" y="-1729"/>
                <a:ext cx="134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73" name="Line 698"/>
              <p:cNvSpPr>
                <a:spLocks noChangeShapeType="1"/>
              </p:cNvSpPr>
              <p:nvPr/>
            </p:nvSpPr>
            <p:spPr bwMode="auto">
              <a:xfrm flipV="1">
                <a:off x="2640" y="-1740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74" name="Line 699"/>
              <p:cNvSpPr>
                <a:spLocks noChangeShapeType="1"/>
              </p:cNvSpPr>
              <p:nvPr/>
            </p:nvSpPr>
            <p:spPr bwMode="auto">
              <a:xfrm>
                <a:off x="2640" y="-1740"/>
                <a:ext cx="23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75" name="Line 700"/>
              <p:cNvSpPr>
                <a:spLocks noChangeShapeType="1"/>
              </p:cNvSpPr>
              <p:nvPr/>
            </p:nvSpPr>
            <p:spPr bwMode="auto">
              <a:xfrm flipV="1">
                <a:off x="2663" y="-1751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76" name="Line 701"/>
              <p:cNvSpPr>
                <a:spLocks noChangeShapeType="1"/>
              </p:cNvSpPr>
              <p:nvPr/>
            </p:nvSpPr>
            <p:spPr bwMode="auto">
              <a:xfrm>
                <a:off x="2663" y="-1751"/>
                <a:ext cx="41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77" name="Line 702"/>
              <p:cNvSpPr>
                <a:spLocks noChangeShapeType="1"/>
              </p:cNvSpPr>
              <p:nvPr/>
            </p:nvSpPr>
            <p:spPr bwMode="auto">
              <a:xfrm flipV="1">
                <a:off x="2704" y="-1763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78" name="Line 703"/>
              <p:cNvSpPr>
                <a:spLocks noChangeShapeType="1"/>
              </p:cNvSpPr>
              <p:nvPr/>
            </p:nvSpPr>
            <p:spPr bwMode="auto">
              <a:xfrm>
                <a:off x="2704" y="-1763"/>
                <a:ext cx="23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143562" name="Group 983"/>
            <p:cNvGrpSpPr>
              <a:grpSpLocks/>
            </p:cNvGrpSpPr>
            <p:nvPr/>
          </p:nvGrpSpPr>
          <p:grpSpPr bwMode="auto">
            <a:xfrm>
              <a:off x="4481513" y="2971067"/>
              <a:ext cx="1652587" cy="385763"/>
              <a:chOff x="2727" y="-2006"/>
              <a:chExt cx="1041" cy="243"/>
            </a:xfrm>
          </p:grpSpPr>
          <p:sp>
            <p:nvSpPr>
              <p:cNvPr id="143603" name="Line 704"/>
              <p:cNvSpPr>
                <a:spLocks noChangeShapeType="1"/>
              </p:cNvSpPr>
              <p:nvPr/>
            </p:nvSpPr>
            <p:spPr bwMode="auto">
              <a:xfrm flipV="1">
                <a:off x="2727" y="-1774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04" name="Line 705"/>
              <p:cNvSpPr>
                <a:spLocks noChangeShapeType="1"/>
              </p:cNvSpPr>
              <p:nvPr/>
            </p:nvSpPr>
            <p:spPr bwMode="auto">
              <a:xfrm>
                <a:off x="2727" y="-1774"/>
                <a:ext cx="105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05" name="Line 706"/>
              <p:cNvSpPr>
                <a:spLocks noChangeShapeType="1"/>
              </p:cNvSpPr>
              <p:nvPr/>
            </p:nvSpPr>
            <p:spPr bwMode="auto">
              <a:xfrm flipV="1">
                <a:off x="2832" y="-1785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06" name="Line 707"/>
              <p:cNvSpPr>
                <a:spLocks noChangeShapeType="1"/>
              </p:cNvSpPr>
              <p:nvPr/>
            </p:nvSpPr>
            <p:spPr bwMode="auto">
              <a:xfrm>
                <a:off x="2832" y="-1785"/>
                <a:ext cx="23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07" name="Line 708"/>
              <p:cNvSpPr>
                <a:spLocks noChangeShapeType="1"/>
              </p:cNvSpPr>
              <p:nvPr/>
            </p:nvSpPr>
            <p:spPr bwMode="auto">
              <a:xfrm flipV="1">
                <a:off x="2855" y="-1797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08" name="Line 709"/>
              <p:cNvSpPr>
                <a:spLocks noChangeShapeType="1"/>
              </p:cNvSpPr>
              <p:nvPr/>
            </p:nvSpPr>
            <p:spPr bwMode="auto">
              <a:xfrm>
                <a:off x="2855" y="-1797"/>
                <a:ext cx="64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09" name="Line 710"/>
              <p:cNvSpPr>
                <a:spLocks noChangeShapeType="1"/>
              </p:cNvSpPr>
              <p:nvPr/>
            </p:nvSpPr>
            <p:spPr bwMode="auto">
              <a:xfrm flipV="1">
                <a:off x="2919" y="-1814"/>
                <a:ext cx="0" cy="17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10" name="Line 711"/>
              <p:cNvSpPr>
                <a:spLocks noChangeShapeType="1"/>
              </p:cNvSpPr>
              <p:nvPr/>
            </p:nvSpPr>
            <p:spPr bwMode="auto">
              <a:xfrm>
                <a:off x="2919" y="-1814"/>
                <a:ext cx="12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11" name="Line 712"/>
              <p:cNvSpPr>
                <a:spLocks noChangeShapeType="1"/>
              </p:cNvSpPr>
              <p:nvPr/>
            </p:nvSpPr>
            <p:spPr bwMode="auto">
              <a:xfrm flipV="1">
                <a:off x="2931" y="-1825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12" name="Line 713"/>
              <p:cNvSpPr>
                <a:spLocks noChangeShapeType="1"/>
              </p:cNvSpPr>
              <p:nvPr/>
            </p:nvSpPr>
            <p:spPr bwMode="auto">
              <a:xfrm>
                <a:off x="2931" y="-1825"/>
                <a:ext cx="11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13" name="Line 714"/>
              <p:cNvSpPr>
                <a:spLocks noChangeShapeType="1"/>
              </p:cNvSpPr>
              <p:nvPr/>
            </p:nvSpPr>
            <p:spPr bwMode="auto">
              <a:xfrm flipV="1">
                <a:off x="2942" y="-1836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14" name="Line 715"/>
              <p:cNvSpPr>
                <a:spLocks noChangeShapeType="1"/>
              </p:cNvSpPr>
              <p:nvPr/>
            </p:nvSpPr>
            <p:spPr bwMode="auto">
              <a:xfrm>
                <a:off x="2942" y="-1836"/>
                <a:ext cx="29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15" name="Line 716"/>
              <p:cNvSpPr>
                <a:spLocks noChangeShapeType="1"/>
              </p:cNvSpPr>
              <p:nvPr/>
            </p:nvSpPr>
            <p:spPr bwMode="auto">
              <a:xfrm>
                <a:off x="2971" y="-1836"/>
                <a:ext cx="0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16" name="Line 717"/>
              <p:cNvSpPr>
                <a:spLocks noChangeShapeType="1"/>
              </p:cNvSpPr>
              <p:nvPr/>
            </p:nvSpPr>
            <p:spPr bwMode="auto">
              <a:xfrm>
                <a:off x="2971" y="-1836"/>
                <a:ext cx="64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17" name="Line 718"/>
              <p:cNvSpPr>
                <a:spLocks noChangeShapeType="1"/>
              </p:cNvSpPr>
              <p:nvPr/>
            </p:nvSpPr>
            <p:spPr bwMode="auto">
              <a:xfrm flipV="1">
                <a:off x="3035" y="-1848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18" name="Line 719"/>
              <p:cNvSpPr>
                <a:spLocks noChangeShapeType="1"/>
              </p:cNvSpPr>
              <p:nvPr/>
            </p:nvSpPr>
            <p:spPr bwMode="auto">
              <a:xfrm>
                <a:off x="3035" y="-1848"/>
                <a:ext cx="76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19" name="Line 720"/>
              <p:cNvSpPr>
                <a:spLocks noChangeShapeType="1"/>
              </p:cNvSpPr>
              <p:nvPr/>
            </p:nvSpPr>
            <p:spPr bwMode="auto">
              <a:xfrm flipV="1">
                <a:off x="3111" y="-1859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20" name="Line 721"/>
              <p:cNvSpPr>
                <a:spLocks noChangeShapeType="1"/>
              </p:cNvSpPr>
              <p:nvPr/>
            </p:nvSpPr>
            <p:spPr bwMode="auto">
              <a:xfrm>
                <a:off x="3111" y="-1859"/>
                <a:ext cx="12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21" name="Line 722"/>
              <p:cNvSpPr>
                <a:spLocks noChangeShapeType="1"/>
              </p:cNvSpPr>
              <p:nvPr/>
            </p:nvSpPr>
            <p:spPr bwMode="auto">
              <a:xfrm flipV="1">
                <a:off x="3123" y="-1870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22" name="Line 723"/>
              <p:cNvSpPr>
                <a:spLocks noChangeShapeType="1"/>
              </p:cNvSpPr>
              <p:nvPr/>
            </p:nvSpPr>
            <p:spPr bwMode="auto">
              <a:xfrm>
                <a:off x="3123" y="-1870"/>
                <a:ext cx="23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23" name="Line 724"/>
              <p:cNvSpPr>
                <a:spLocks noChangeShapeType="1"/>
              </p:cNvSpPr>
              <p:nvPr/>
            </p:nvSpPr>
            <p:spPr bwMode="auto">
              <a:xfrm flipV="1">
                <a:off x="3146" y="-1882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24" name="Line 725"/>
              <p:cNvSpPr>
                <a:spLocks noChangeShapeType="1"/>
              </p:cNvSpPr>
              <p:nvPr/>
            </p:nvSpPr>
            <p:spPr bwMode="auto">
              <a:xfrm>
                <a:off x="3146" y="-1882"/>
                <a:ext cx="29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25" name="Line 726"/>
              <p:cNvSpPr>
                <a:spLocks noChangeShapeType="1"/>
              </p:cNvSpPr>
              <p:nvPr/>
            </p:nvSpPr>
            <p:spPr bwMode="auto">
              <a:xfrm flipV="1">
                <a:off x="3175" y="-1899"/>
                <a:ext cx="0" cy="17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26" name="Line 727"/>
              <p:cNvSpPr>
                <a:spLocks noChangeShapeType="1"/>
              </p:cNvSpPr>
              <p:nvPr/>
            </p:nvSpPr>
            <p:spPr bwMode="auto">
              <a:xfrm>
                <a:off x="3175" y="-1899"/>
                <a:ext cx="47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27" name="Line 728"/>
              <p:cNvSpPr>
                <a:spLocks noChangeShapeType="1"/>
              </p:cNvSpPr>
              <p:nvPr/>
            </p:nvSpPr>
            <p:spPr bwMode="auto">
              <a:xfrm flipV="1">
                <a:off x="3222" y="-1910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28" name="Line 729"/>
              <p:cNvSpPr>
                <a:spLocks noChangeShapeType="1"/>
              </p:cNvSpPr>
              <p:nvPr/>
            </p:nvSpPr>
            <p:spPr bwMode="auto">
              <a:xfrm>
                <a:off x="3222" y="-1910"/>
                <a:ext cx="40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29" name="Line 730"/>
              <p:cNvSpPr>
                <a:spLocks noChangeShapeType="1"/>
              </p:cNvSpPr>
              <p:nvPr/>
            </p:nvSpPr>
            <p:spPr bwMode="auto">
              <a:xfrm flipV="1">
                <a:off x="3262" y="-1921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30" name="Line 731"/>
              <p:cNvSpPr>
                <a:spLocks noChangeShapeType="1"/>
              </p:cNvSpPr>
              <p:nvPr/>
            </p:nvSpPr>
            <p:spPr bwMode="auto">
              <a:xfrm>
                <a:off x="3262" y="-1921"/>
                <a:ext cx="47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31" name="Line 732"/>
              <p:cNvSpPr>
                <a:spLocks noChangeShapeType="1"/>
              </p:cNvSpPr>
              <p:nvPr/>
            </p:nvSpPr>
            <p:spPr bwMode="auto">
              <a:xfrm flipV="1">
                <a:off x="3309" y="-1933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32" name="Line 733"/>
              <p:cNvSpPr>
                <a:spLocks noChangeShapeType="1"/>
              </p:cNvSpPr>
              <p:nvPr/>
            </p:nvSpPr>
            <p:spPr bwMode="auto">
              <a:xfrm>
                <a:off x="3309" y="-1933"/>
                <a:ext cx="157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33" name="Line 734"/>
              <p:cNvSpPr>
                <a:spLocks noChangeShapeType="1"/>
              </p:cNvSpPr>
              <p:nvPr/>
            </p:nvSpPr>
            <p:spPr bwMode="auto">
              <a:xfrm flipV="1">
                <a:off x="3466" y="-1944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34" name="Line 735"/>
              <p:cNvSpPr>
                <a:spLocks noChangeShapeType="1"/>
              </p:cNvSpPr>
              <p:nvPr/>
            </p:nvSpPr>
            <p:spPr bwMode="auto">
              <a:xfrm>
                <a:off x="3466" y="-1944"/>
                <a:ext cx="29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35" name="Line 736"/>
              <p:cNvSpPr>
                <a:spLocks noChangeShapeType="1"/>
              </p:cNvSpPr>
              <p:nvPr/>
            </p:nvSpPr>
            <p:spPr bwMode="auto">
              <a:xfrm flipV="1">
                <a:off x="3495" y="-1967"/>
                <a:ext cx="0" cy="23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36" name="Line 737"/>
              <p:cNvSpPr>
                <a:spLocks noChangeShapeType="1"/>
              </p:cNvSpPr>
              <p:nvPr/>
            </p:nvSpPr>
            <p:spPr bwMode="auto">
              <a:xfrm>
                <a:off x="3495" y="-1967"/>
                <a:ext cx="12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37" name="Line 738"/>
              <p:cNvSpPr>
                <a:spLocks noChangeShapeType="1"/>
              </p:cNvSpPr>
              <p:nvPr/>
            </p:nvSpPr>
            <p:spPr bwMode="auto">
              <a:xfrm>
                <a:off x="3507" y="-1967"/>
                <a:ext cx="0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38" name="Line 739"/>
              <p:cNvSpPr>
                <a:spLocks noChangeShapeType="1"/>
              </p:cNvSpPr>
              <p:nvPr/>
            </p:nvSpPr>
            <p:spPr bwMode="auto">
              <a:xfrm>
                <a:off x="3507" y="-1967"/>
                <a:ext cx="23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39" name="Line 740"/>
              <p:cNvSpPr>
                <a:spLocks noChangeShapeType="1"/>
              </p:cNvSpPr>
              <p:nvPr/>
            </p:nvSpPr>
            <p:spPr bwMode="auto">
              <a:xfrm flipV="1">
                <a:off x="3530" y="-1984"/>
                <a:ext cx="0" cy="17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40" name="Line 741"/>
              <p:cNvSpPr>
                <a:spLocks noChangeShapeType="1"/>
              </p:cNvSpPr>
              <p:nvPr/>
            </p:nvSpPr>
            <p:spPr bwMode="auto">
              <a:xfrm>
                <a:off x="3530" y="-1984"/>
                <a:ext cx="41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41" name="Line 742"/>
              <p:cNvSpPr>
                <a:spLocks noChangeShapeType="1"/>
              </p:cNvSpPr>
              <p:nvPr/>
            </p:nvSpPr>
            <p:spPr bwMode="auto">
              <a:xfrm flipV="1">
                <a:off x="3571" y="-1995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42" name="Line 743"/>
              <p:cNvSpPr>
                <a:spLocks noChangeShapeType="1"/>
              </p:cNvSpPr>
              <p:nvPr/>
            </p:nvSpPr>
            <p:spPr bwMode="auto">
              <a:xfrm>
                <a:off x="3571" y="-1995"/>
                <a:ext cx="139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43" name="Line 744"/>
              <p:cNvSpPr>
                <a:spLocks noChangeShapeType="1"/>
              </p:cNvSpPr>
              <p:nvPr/>
            </p:nvSpPr>
            <p:spPr bwMode="auto">
              <a:xfrm flipV="1">
                <a:off x="3710" y="-2006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44" name="Line 745"/>
              <p:cNvSpPr>
                <a:spLocks noChangeShapeType="1"/>
              </p:cNvSpPr>
              <p:nvPr/>
            </p:nvSpPr>
            <p:spPr bwMode="auto">
              <a:xfrm>
                <a:off x="3710" y="-2006"/>
                <a:ext cx="58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143563" name="Group 982"/>
            <p:cNvGrpSpPr>
              <a:grpSpLocks/>
            </p:cNvGrpSpPr>
            <p:nvPr/>
          </p:nvGrpSpPr>
          <p:grpSpPr bwMode="auto">
            <a:xfrm>
              <a:off x="6134100" y="2655155"/>
              <a:ext cx="1274763" cy="315912"/>
              <a:chOff x="3768" y="-2205"/>
              <a:chExt cx="803" cy="199"/>
            </a:xfrm>
          </p:grpSpPr>
          <p:sp>
            <p:nvSpPr>
              <p:cNvPr id="143567" name="Line 746"/>
              <p:cNvSpPr>
                <a:spLocks noChangeShapeType="1"/>
              </p:cNvSpPr>
              <p:nvPr/>
            </p:nvSpPr>
            <p:spPr bwMode="auto">
              <a:xfrm flipV="1">
                <a:off x="3768" y="-2018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68" name="Line 747"/>
              <p:cNvSpPr>
                <a:spLocks noChangeShapeType="1"/>
              </p:cNvSpPr>
              <p:nvPr/>
            </p:nvSpPr>
            <p:spPr bwMode="auto">
              <a:xfrm>
                <a:off x="3768" y="-2018"/>
                <a:ext cx="6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69" name="Line 748"/>
              <p:cNvSpPr>
                <a:spLocks noChangeShapeType="1"/>
              </p:cNvSpPr>
              <p:nvPr/>
            </p:nvSpPr>
            <p:spPr bwMode="auto">
              <a:xfrm flipV="1">
                <a:off x="3774" y="-2029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70" name="Line 749"/>
              <p:cNvSpPr>
                <a:spLocks noChangeShapeType="1"/>
              </p:cNvSpPr>
              <p:nvPr/>
            </p:nvSpPr>
            <p:spPr bwMode="auto">
              <a:xfrm>
                <a:off x="3774" y="-2029"/>
                <a:ext cx="41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71" name="Line 750"/>
              <p:cNvSpPr>
                <a:spLocks noChangeShapeType="1"/>
              </p:cNvSpPr>
              <p:nvPr/>
            </p:nvSpPr>
            <p:spPr bwMode="auto">
              <a:xfrm flipV="1">
                <a:off x="3815" y="-2040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72" name="Line 751"/>
              <p:cNvSpPr>
                <a:spLocks noChangeShapeType="1"/>
              </p:cNvSpPr>
              <p:nvPr/>
            </p:nvSpPr>
            <p:spPr bwMode="auto">
              <a:xfrm>
                <a:off x="3815" y="-2040"/>
                <a:ext cx="29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73" name="Line 752"/>
              <p:cNvSpPr>
                <a:spLocks noChangeShapeType="1"/>
              </p:cNvSpPr>
              <p:nvPr/>
            </p:nvSpPr>
            <p:spPr bwMode="auto">
              <a:xfrm flipV="1">
                <a:off x="3844" y="-2057"/>
                <a:ext cx="0" cy="17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74" name="Line 753"/>
              <p:cNvSpPr>
                <a:spLocks noChangeShapeType="1"/>
              </p:cNvSpPr>
              <p:nvPr/>
            </p:nvSpPr>
            <p:spPr bwMode="auto">
              <a:xfrm>
                <a:off x="3844" y="-2057"/>
                <a:ext cx="151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75" name="Line 754"/>
              <p:cNvSpPr>
                <a:spLocks noChangeShapeType="1"/>
              </p:cNvSpPr>
              <p:nvPr/>
            </p:nvSpPr>
            <p:spPr bwMode="auto">
              <a:xfrm flipV="1">
                <a:off x="3995" y="-2069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76" name="Line 755"/>
              <p:cNvSpPr>
                <a:spLocks noChangeShapeType="1"/>
              </p:cNvSpPr>
              <p:nvPr/>
            </p:nvSpPr>
            <p:spPr bwMode="auto">
              <a:xfrm>
                <a:off x="3995" y="-2069"/>
                <a:ext cx="35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77" name="Line 756"/>
              <p:cNvSpPr>
                <a:spLocks noChangeShapeType="1"/>
              </p:cNvSpPr>
              <p:nvPr/>
            </p:nvSpPr>
            <p:spPr bwMode="auto">
              <a:xfrm flipV="1">
                <a:off x="4030" y="-2080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78" name="Line 757"/>
              <p:cNvSpPr>
                <a:spLocks noChangeShapeType="1"/>
              </p:cNvSpPr>
              <p:nvPr/>
            </p:nvSpPr>
            <p:spPr bwMode="auto">
              <a:xfrm>
                <a:off x="4030" y="-2080"/>
                <a:ext cx="12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79" name="Line 758"/>
              <p:cNvSpPr>
                <a:spLocks noChangeShapeType="1"/>
              </p:cNvSpPr>
              <p:nvPr/>
            </p:nvSpPr>
            <p:spPr bwMode="auto">
              <a:xfrm>
                <a:off x="4042" y="-2080"/>
                <a:ext cx="0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80" name="Line 759"/>
              <p:cNvSpPr>
                <a:spLocks noChangeShapeType="1"/>
              </p:cNvSpPr>
              <p:nvPr/>
            </p:nvSpPr>
            <p:spPr bwMode="auto">
              <a:xfrm>
                <a:off x="4042" y="-2080"/>
                <a:ext cx="99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81" name="Line 760"/>
              <p:cNvSpPr>
                <a:spLocks noChangeShapeType="1"/>
              </p:cNvSpPr>
              <p:nvPr/>
            </p:nvSpPr>
            <p:spPr bwMode="auto">
              <a:xfrm flipV="1">
                <a:off x="4141" y="-2091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82" name="Line 761"/>
              <p:cNvSpPr>
                <a:spLocks noChangeShapeType="1"/>
              </p:cNvSpPr>
              <p:nvPr/>
            </p:nvSpPr>
            <p:spPr bwMode="auto">
              <a:xfrm>
                <a:off x="4141" y="-2091"/>
                <a:ext cx="87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83" name="Line 762"/>
              <p:cNvSpPr>
                <a:spLocks noChangeShapeType="1"/>
              </p:cNvSpPr>
              <p:nvPr/>
            </p:nvSpPr>
            <p:spPr bwMode="auto">
              <a:xfrm flipV="1">
                <a:off x="4228" y="-2103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84" name="Line 763"/>
              <p:cNvSpPr>
                <a:spLocks noChangeShapeType="1"/>
              </p:cNvSpPr>
              <p:nvPr/>
            </p:nvSpPr>
            <p:spPr bwMode="auto">
              <a:xfrm>
                <a:off x="4228" y="-2103"/>
                <a:ext cx="53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85" name="Line 764"/>
              <p:cNvSpPr>
                <a:spLocks noChangeShapeType="1"/>
              </p:cNvSpPr>
              <p:nvPr/>
            </p:nvSpPr>
            <p:spPr bwMode="auto">
              <a:xfrm flipV="1">
                <a:off x="4281" y="-2120"/>
                <a:ext cx="0" cy="17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86" name="Line 765"/>
              <p:cNvSpPr>
                <a:spLocks noChangeShapeType="1"/>
              </p:cNvSpPr>
              <p:nvPr/>
            </p:nvSpPr>
            <p:spPr bwMode="auto">
              <a:xfrm>
                <a:off x="4281" y="-2120"/>
                <a:ext cx="52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87" name="Line 766"/>
              <p:cNvSpPr>
                <a:spLocks noChangeShapeType="1"/>
              </p:cNvSpPr>
              <p:nvPr/>
            </p:nvSpPr>
            <p:spPr bwMode="auto">
              <a:xfrm flipV="1">
                <a:off x="4333" y="-2131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88" name="Line 767"/>
              <p:cNvSpPr>
                <a:spLocks noChangeShapeType="1"/>
              </p:cNvSpPr>
              <p:nvPr/>
            </p:nvSpPr>
            <p:spPr bwMode="auto">
              <a:xfrm>
                <a:off x="4333" y="-2131"/>
                <a:ext cx="17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89" name="Line 768"/>
              <p:cNvSpPr>
                <a:spLocks noChangeShapeType="1"/>
              </p:cNvSpPr>
              <p:nvPr/>
            </p:nvSpPr>
            <p:spPr bwMode="auto">
              <a:xfrm flipV="1">
                <a:off x="4350" y="-2142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90" name="Line 769"/>
              <p:cNvSpPr>
                <a:spLocks noChangeShapeType="1"/>
              </p:cNvSpPr>
              <p:nvPr/>
            </p:nvSpPr>
            <p:spPr bwMode="auto">
              <a:xfrm>
                <a:off x="4350" y="-2142"/>
                <a:ext cx="29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91" name="Line 770"/>
              <p:cNvSpPr>
                <a:spLocks noChangeShapeType="1"/>
              </p:cNvSpPr>
              <p:nvPr/>
            </p:nvSpPr>
            <p:spPr bwMode="auto">
              <a:xfrm flipV="1">
                <a:off x="4379" y="-2154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92" name="Line 771"/>
              <p:cNvSpPr>
                <a:spLocks noChangeShapeType="1"/>
              </p:cNvSpPr>
              <p:nvPr/>
            </p:nvSpPr>
            <p:spPr bwMode="auto">
              <a:xfrm>
                <a:off x="4379" y="-2154"/>
                <a:ext cx="47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93" name="Line 772"/>
              <p:cNvSpPr>
                <a:spLocks noChangeShapeType="1"/>
              </p:cNvSpPr>
              <p:nvPr/>
            </p:nvSpPr>
            <p:spPr bwMode="auto">
              <a:xfrm flipV="1">
                <a:off x="4426" y="-2165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94" name="Line 773"/>
              <p:cNvSpPr>
                <a:spLocks noChangeShapeType="1"/>
              </p:cNvSpPr>
              <p:nvPr/>
            </p:nvSpPr>
            <p:spPr bwMode="auto">
              <a:xfrm>
                <a:off x="4426" y="-2165"/>
                <a:ext cx="35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95" name="Line 774"/>
              <p:cNvSpPr>
                <a:spLocks noChangeShapeType="1"/>
              </p:cNvSpPr>
              <p:nvPr/>
            </p:nvSpPr>
            <p:spPr bwMode="auto">
              <a:xfrm flipV="1">
                <a:off x="4461" y="-2182"/>
                <a:ext cx="0" cy="17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96" name="Line 775"/>
              <p:cNvSpPr>
                <a:spLocks noChangeShapeType="1"/>
              </p:cNvSpPr>
              <p:nvPr/>
            </p:nvSpPr>
            <p:spPr bwMode="auto">
              <a:xfrm>
                <a:off x="4461" y="-2182"/>
                <a:ext cx="23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97" name="Line 776"/>
              <p:cNvSpPr>
                <a:spLocks noChangeShapeType="1"/>
              </p:cNvSpPr>
              <p:nvPr/>
            </p:nvSpPr>
            <p:spPr bwMode="auto">
              <a:xfrm flipV="1">
                <a:off x="4484" y="-2193"/>
                <a:ext cx="0" cy="11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98" name="Line 777"/>
              <p:cNvSpPr>
                <a:spLocks noChangeShapeType="1"/>
              </p:cNvSpPr>
              <p:nvPr/>
            </p:nvSpPr>
            <p:spPr bwMode="auto">
              <a:xfrm>
                <a:off x="4484" y="-2193"/>
                <a:ext cx="23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99" name="Line 778"/>
              <p:cNvSpPr>
                <a:spLocks noChangeShapeType="1"/>
              </p:cNvSpPr>
              <p:nvPr/>
            </p:nvSpPr>
            <p:spPr bwMode="auto">
              <a:xfrm flipV="1">
                <a:off x="4507" y="-2205"/>
                <a:ext cx="0" cy="12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00" name="Line 779"/>
              <p:cNvSpPr>
                <a:spLocks noChangeShapeType="1"/>
              </p:cNvSpPr>
              <p:nvPr/>
            </p:nvSpPr>
            <p:spPr bwMode="auto">
              <a:xfrm>
                <a:off x="4507" y="-2205"/>
                <a:ext cx="64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01" name="Line 780"/>
              <p:cNvSpPr>
                <a:spLocks noChangeShapeType="1"/>
              </p:cNvSpPr>
              <p:nvPr/>
            </p:nvSpPr>
            <p:spPr bwMode="auto">
              <a:xfrm>
                <a:off x="4571" y="-2205"/>
                <a:ext cx="0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02" name="Line 781"/>
              <p:cNvSpPr>
                <a:spLocks noChangeShapeType="1"/>
              </p:cNvSpPr>
              <p:nvPr/>
            </p:nvSpPr>
            <p:spPr bwMode="auto">
              <a:xfrm>
                <a:off x="4571" y="-2205"/>
                <a:ext cx="0" cy="0"/>
              </a:xfrm>
              <a:prstGeom prst="line">
                <a:avLst/>
              </a:prstGeom>
              <a:noFill/>
              <a:ln w="44450">
                <a:solidFill>
                  <a:srgbClr val="00D96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143564" name="Freeform 986"/>
            <p:cNvSpPr>
              <a:spLocks/>
            </p:cNvSpPr>
            <p:nvPr/>
          </p:nvSpPr>
          <p:spPr bwMode="auto">
            <a:xfrm>
              <a:off x="2603500" y="2012217"/>
              <a:ext cx="4803775" cy="1301750"/>
            </a:xfrm>
            <a:custGeom>
              <a:avLst/>
              <a:gdLst>
                <a:gd name="T0" fmla="*/ 0 w 3026"/>
                <a:gd name="T1" fmla="*/ 2147483647 h 820"/>
                <a:gd name="T2" fmla="*/ 2147483647 w 3026"/>
                <a:gd name="T3" fmla="*/ 2147483647 h 820"/>
                <a:gd name="T4" fmla="*/ 2147483647 w 3026"/>
                <a:gd name="T5" fmla="*/ 2147483647 h 820"/>
                <a:gd name="T6" fmla="*/ 2147483647 w 3026"/>
                <a:gd name="T7" fmla="*/ 2147483647 h 820"/>
                <a:gd name="T8" fmla="*/ 2147483647 w 3026"/>
                <a:gd name="T9" fmla="*/ 2147483647 h 820"/>
                <a:gd name="T10" fmla="*/ 2147483647 w 3026"/>
                <a:gd name="T11" fmla="*/ 2147483647 h 820"/>
                <a:gd name="T12" fmla="*/ 2147483647 w 3026"/>
                <a:gd name="T13" fmla="*/ 2147483647 h 820"/>
                <a:gd name="T14" fmla="*/ 2147483647 w 3026"/>
                <a:gd name="T15" fmla="*/ 2147483647 h 820"/>
                <a:gd name="T16" fmla="*/ 2147483647 w 3026"/>
                <a:gd name="T17" fmla="*/ 2147483647 h 820"/>
                <a:gd name="T18" fmla="*/ 2147483647 w 3026"/>
                <a:gd name="T19" fmla="*/ 2147483647 h 820"/>
                <a:gd name="T20" fmla="*/ 2147483647 w 3026"/>
                <a:gd name="T21" fmla="*/ 2147483647 h 820"/>
                <a:gd name="T22" fmla="*/ 2147483647 w 3026"/>
                <a:gd name="T23" fmla="*/ 2147483647 h 820"/>
                <a:gd name="T24" fmla="*/ 2147483647 w 3026"/>
                <a:gd name="T25" fmla="*/ 2147483647 h 820"/>
                <a:gd name="T26" fmla="*/ 2147483647 w 3026"/>
                <a:gd name="T27" fmla="*/ 2147483647 h 820"/>
                <a:gd name="T28" fmla="*/ 2147483647 w 3026"/>
                <a:gd name="T29" fmla="*/ 2147483647 h 820"/>
                <a:gd name="T30" fmla="*/ 2147483647 w 3026"/>
                <a:gd name="T31" fmla="*/ 2147483647 h 820"/>
                <a:gd name="T32" fmla="*/ 2147483647 w 3026"/>
                <a:gd name="T33" fmla="*/ 2147483647 h 820"/>
                <a:gd name="T34" fmla="*/ 2147483647 w 3026"/>
                <a:gd name="T35" fmla="*/ 2147483647 h 820"/>
                <a:gd name="T36" fmla="*/ 2147483647 w 3026"/>
                <a:gd name="T37" fmla="*/ 2147483647 h 820"/>
                <a:gd name="T38" fmla="*/ 2147483647 w 3026"/>
                <a:gd name="T39" fmla="*/ 2147483647 h 820"/>
                <a:gd name="T40" fmla="*/ 2147483647 w 3026"/>
                <a:gd name="T41" fmla="*/ 2147483647 h 820"/>
                <a:gd name="T42" fmla="*/ 2147483647 w 3026"/>
                <a:gd name="T43" fmla="*/ 2147483647 h 820"/>
                <a:gd name="T44" fmla="*/ 2147483647 w 3026"/>
                <a:gd name="T45" fmla="*/ 2147483647 h 820"/>
                <a:gd name="T46" fmla="*/ 2147483647 w 3026"/>
                <a:gd name="T47" fmla="*/ 2147483647 h 820"/>
                <a:gd name="T48" fmla="*/ 2147483647 w 3026"/>
                <a:gd name="T49" fmla="*/ 2147483647 h 820"/>
                <a:gd name="T50" fmla="*/ 2147483647 w 3026"/>
                <a:gd name="T51" fmla="*/ 2147483647 h 820"/>
                <a:gd name="T52" fmla="*/ 2147483647 w 3026"/>
                <a:gd name="T53" fmla="*/ 2147483647 h 820"/>
                <a:gd name="T54" fmla="*/ 2147483647 w 3026"/>
                <a:gd name="T55" fmla="*/ 2147483647 h 820"/>
                <a:gd name="T56" fmla="*/ 2147483647 w 3026"/>
                <a:gd name="T57" fmla="*/ 2147483647 h 820"/>
                <a:gd name="T58" fmla="*/ 2147483647 w 3026"/>
                <a:gd name="T59" fmla="*/ 2147483647 h 820"/>
                <a:gd name="T60" fmla="*/ 2147483647 w 3026"/>
                <a:gd name="T61" fmla="*/ 2147483647 h 820"/>
                <a:gd name="T62" fmla="*/ 2147483647 w 3026"/>
                <a:gd name="T63" fmla="*/ 2147483647 h 820"/>
                <a:gd name="T64" fmla="*/ 2147483647 w 3026"/>
                <a:gd name="T65" fmla="*/ 2147483647 h 820"/>
                <a:gd name="T66" fmla="*/ 2147483647 w 3026"/>
                <a:gd name="T67" fmla="*/ 2147483647 h 820"/>
                <a:gd name="T68" fmla="*/ 2147483647 w 3026"/>
                <a:gd name="T69" fmla="*/ 2147483647 h 820"/>
                <a:gd name="T70" fmla="*/ 2147483647 w 3026"/>
                <a:gd name="T71" fmla="*/ 2147483647 h 820"/>
                <a:gd name="T72" fmla="*/ 2147483647 w 3026"/>
                <a:gd name="T73" fmla="*/ 2147483647 h 820"/>
                <a:gd name="T74" fmla="*/ 2147483647 w 3026"/>
                <a:gd name="T75" fmla="*/ 2147483647 h 820"/>
                <a:gd name="T76" fmla="*/ 2147483647 w 3026"/>
                <a:gd name="T77" fmla="*/ 2147483647 h 820"/>
                <a:gd name="T78" fmla="*/ 2147483647 w 3026"/>
                <a:gd name="T79" fmla="*/ 2147483647 h 820"/>
                <a:gd name="T80" fmla="*/ 2147483647 w 3026"/>
                <a:gd name="T81" fmla="*/ 2147483647 h 820"/>
                <a:gd name="T82" fmla="*/ 2147483647 w 3026"/>
                <a:gd name="T83" fmla="*/ 2147483647 h 820"/>
                <a:gd name="T84" fmla="*/ 2147483647 w 3026"/>
                <a:gd name="T85" fmla="*/ 2147483647 h 820"/>
                <a:gd name="T86" fmla="*/ 2147483647 w 3026"/>
                <a:gd name="T87" fmla="*/ 2147483647 h 820"/>
                <a:gd name="T88" fmla="*/ 2147483647 w 3026"/>
                <a:gd name="T89" fmla="*/ 2147483647 h 820"/>
                <a:gd name="T90" fmla="*/ 2147483647 w 3026"/>
                <a:gd name="T91" fmla="*/ 2147483647 h 820"/>
                <a:gd name="T92" fmla="*/ 2147483647 w 3026"/>
                <a:gd name="T93" fmla="*/ 2147483647 h 820"/>
                <a:gd name="T94" fmla="*/ 2147483647 w 3026"/>
                <a:gd name="T95" fmla="*/ 2147483647 h 820"/>
                <a:gd name="T96" fmla="*/ 2147483647 w 3026"/>
                <a:gd name="T97" fmla="*/ 2147483647 h 820"/>
                <a:gd name="T98" fmla="*/ 2147483647 w 3026"/>
                <a:gd name="T99" fmla="*/ 2147483647 h 820"/>
                <a:gd name="T100" fmla="*/ 2147483647 w 3026"/>
                <a:gd name="T101" fmla="*/ 2147483647 h 820"/>
                <a:gd name="T102" fmla="*/ 2147483647 w 3026"/>
                <a:gd name="T103" fmla="*/ 2147483647 h 820"/>
                <a:gd name="T104" fmla="*/ 2147483647 w 3026"/>
                <a:gd name="T105" fmla="*/ 2147483647 h 820"/>
                <a:gd name="T106" fmla="*/ 2147483647 w 3026"/>
                <a:gd name="T107" fmla="*/ 2147483647 h 820"/>
                <a:gd name="T108" fmla="*/ 2147483647 w 3026"/>
                <a:gd name="T109" fmla="*/ 2147483647 h 820"/>
                <a:gd name="T110" fmla="*/ 2147483647 w 3026"/>
                <a:gd name="T111" fmla="*/ 2147483647 h 820"/>
                <a:gd name="T112" fmla="*/ 2147483647 w 3026"/>
                <a:gd name="T113" fmla="*/ 2147483647 h 820"/>
                <a:gd name="T114" fmla="*/ 2147483647 w 3026"/>
                <a:gd name="T115" fmla="*/ 2147483647 h 820"/>
                <a:gd name="T116" fmla="*/ 2147483647 w 3026"/>
                <a:gd name="T117" fmla="*/ 2147483647 h 820"/>
                <a:gd name="T118" fmla="*/ 2147483647 w 3026"/>
                <a:gd name="T119" fmla="*/ 2147483647 h 820"/>
                <a:gd name="T120" fmla="*/ 2147483647 w 3026"/>
                <a:gd name="T121" fmla="*/ 0 h 8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26"/>
                <a:gd name="T184" fmla="*/ 0 h 820"/>
                <a:gd name="T185" fmla="*/ 3026 w 3026"/>
                <a:gd name="T186" fmla="*/ 820 h 8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26" h="820">
                  <a:moveTo>
                    <a:pt x="0" y="820"/>
                  </a:moveTo>
                  <a:lnTo>
                    <a:pt x="54" y="804"/>
                  </a:lnTo>
                  <a:lnTo>
                    <a:pt x="146" y="794"/>
                  </a:lnTo>
                  <a:lnTo>
                    <a:pt x="212" y="738"/>
                  </a:lnTo>
                  <a:lnTo>
                    <a:pt x="474" y="730"/>
                  </a:lnTo>
                  <a:lnTo>
                    <a:pt x="506" y="714"/>
                  </a:lnTo>
                  <a:lnTo>
                    <a:pt x="630" y="708"/>
                  </a:lnTo>
                  <a:lnTo>
                    <a:pt x="654" y="682"/>
                  </a:lnTo>
                  <a:lnTo>
                    <a:pt x="666" y="666"/>
                  </a:lnTo>
                  <a:lnTo>
                    <a:pt x="726" y="654"/>
                  </a:lnTo>
                  <a:lnTo>
                    <a:pt x="810" y="614"/>
                  </a:lnTo>
                  <a:lnTo>
                    <a:pt x="954" y="598"/>
                  </a:lnTo>
                  <a:lnTo>
                    <a:pt x="1142" y="582"/>
                  </a:lnTo>
                  <a:lnTo>
                    <a:pt x="1170" y="560"/>
                  </a:lnTo>
                  <a:lnTo>
                    <a:pt x="1238" y="560"/>
                  </a:lnTo>
                  <a:lnTo>
                    <a:pt x="1250" y="550"/>
                  </a:lnTo>
                  <a:lnTo>
                    <a:pt x="1278" y="540"/>
                  </a:lnTo>
                  <a:lnTo>
                    <a:pt x="1362" y="526"/>
                  </a:lnTo>
                  <a:lnTo>
                    <a:pt x="1402" y="510"/>
                  </a:lnTo>
                  <a:lnTo>
                    <a:pt x="1414" y="492"/>
                  </a:lnTo>
                  <a:lnTo>
                    <a:pt x="1472" y="482"/>
                  </a:lnTo>
                  <a:lnTo>
                    <a:pt x="1496" y="468"/>
                  </a:lnTo>
                  <a:lnTo>
                    <a:pt x="1538" y="456"/>
                  </a:lnTo>
                  <a:lnTo>
                    <a:pt x="1616" y="438"/>
                  </a:lnTo>
                  <a:lnTo>
                    <a:pt x="1710" y="430"/>
                  </a:lnTo>
                  <a:lnTo>
                    <a:pt x="1722" y="416"/>
                  </a:lnTo>
                  <a:lnTo>
                    <a:pt x="1752" y="406"/>
                  </a:lnTo>
                  <a:lnTo>
                    <a:pt x="1770" y="396"/>
                  </a:lnTo>
                  <a:lnTo>
                    <a:pt x="1822" y="386"/>
                  </a:lnTo>
                  <a:lnTo>
                    <a:pt x="1874" y="366"/>
                  </a:lnTo>
                  <a:lnTo>
                    <a:pt x="1910" y="344"/>
                  </a:lnTo>
                  <a:lnTo>
                    <a:pt x="1920" y="334"/>
                  </a:lnTo>
                  <a:lnTo>
                    <a:pt x="1970" y="330"/>
                  </a:lnTo>
                  <a:lnTo>
                    <a:pt x="1990" y="312"/>
                  </a:lnTo>
                  <a:lnTo>
                    <a:pt x="2026" y="304"/>
                  </a:lnTo>
                  <a:lnTo>
                    <a:pt x="2036" y="288"/>
                  </a:lnTo>
                  <a:lnTo>
                    <a:pt x="2076" y="274"/>
                  </a:lnTo>
                  <a:lnTo>
                    <a:pt x="2084" y="260"/>
                  </a:lnTo>
                  <a:lnTo>
                    <a:pt x="2122" y="256"/>
                  </a:lnTo>
                  <a:lnTo>
                    <a:pt x="2134" y="242"/>
                  </a:lnTo>
                  <a:lnTo>
                    <a:pt x="2188" y="240"/>
                  </a:lnTo>
                  <a:lnTo>
                    <a:pt x="2222" y="190"/>
                  </a:lnTo>
                  <a:lnTo>
                    <a:pt x="2454" y="192"/>
                  </a:lnTo>
                  <a:lnTo>
                    <a:pt x="2470" y="184"/>
                  </a:lnTo>
                  <a:lnTo>
                    <a:pt x="2510" y="174"/>
                  </a:lnTo>
                  <a:lnTo>
                    <a:pt x="2530" y="172"/>
                  </a:lnTo>
                  <a:lnTo>
                    <a:pt x="2558" y="154"/>
                  </a:lnTo>
                  <a:lnTo>
                    <a:pt x="2590" y="152"/>
                  </a:lnTo>
                  <a:lnTo>
                    <a:pt x="2598" y="128"/>
                  </a:lnTo>
                  <a:lnTo>
                    <a:pt x="2636" y="130"/>
                  </a:lnTo>
                  <a:lnTo>
                    <a:pt x="2696" y="112"/>
                  </a:lnTo>
                  <a:lnTo>
                    <a:pt x="2740" y="98"/>
                  </a:lnTo>
                  <a:lnTo>
                    <a:pt x="2776" y="92"/>
                  </a:lnTo>
                  <a:lnTo>
                    <a:pt x="2798" y="68"/>
                  </a:lnTo>
                  <a:lnTo>
                    <a:pt x="2870" y="54"/>
                  </a:lnTo>
                  <a:lnTo>
                    <a:pt x="2882" y="48"/>
                  </a:lnTo>
                  <a:lnTo>
                    <a:pt x="2922" y="40"/>
                  </a:lnTo>
                  <a:lnTo>
                    <a:pt x="2936" y="20"/>
                  </a:lnTo>
                  <a:lnTo>
                    <a:pt x="2982" y="14"/>
                  </a:lnTo>
                  <a:lnTo>
                    <a:pt x="2996" y="2"/>
                  </a:lnTo>
                  <a:lnTo>
                    <a:pt x="3026" y="0"/>
                  </a:lnTo>
                </a:path>
              </a:pathLst>
            </a:custGeom>
            <a:noFill/>
            <a:ln w="44450">
              <a:solidFill>
                <a:srgbClr val="FC9696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565" name="TextBox 346"/>
            <p:cNvSpPr txBox="1">
              <a:spLocks noChangeArrowheads="1"/>
            </p:cNvSpPr>
            <p:nvPr/>
          </p:nvSpPr>
          <p:spPr bwMode="auto">
            <a:xfrm>
              <a:off x="3649455" y="2542154"/>
              <a:ext cx="7681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4.8%</a:t>
              </a:r>
            </a:p>
          </p:txBody>
        </p:sp>
        <p:sp>
          <p:nvSpPr>
            <p:cNvPr id="143566" name="TextBox 347"/>
            <p:cNvSpPr txBox="1">
              <a:spLocks noChangeArrowheads="1"/>
            </p:cNvSpPr>
            <p:nvPr/>
          </p:nvSpPr>
          <p:spPr bwMode="auto">
            <a:xfrm>
              <a:off x="3649455" y="3587087"/>
              <a:ext cx="7681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3.4%</a:t>
              </a:r>
            </a:p>
          </p:txBody>
        </p:sp>
      </p:grpSp>
      <p:sp>
        <p:nvSpPr>
          <p:cNvPr id="143364" name="Tekstvak 349"/>
          <p:cNvSpPr txBox="1">
            <a:spLocks noChangeArrowheads="1"/>
          </p:cNvSpPr>
          <p:nvPr/>
        </p:nvSpPr>
        <p:spPr bwMode="auto">
          <a:xfrm>
            <a:off x="776288" y="6245225"/>
            <a:ext cx="4657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i="1">
                <a:solidFill>
                  <a:srgbClr val="FFFF00"/>
                </a:solidFill>
              </a:rPr>
              <a:t>Stone GW. Presented TCT 2010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/>
          <a:srcRect l="16566" t="11284" r="14366" b="52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Afbeelding 1" descr="BrusselEpidemiolog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58288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al 2"/>
          <p:cNvSpPr>
            <a:spLocks noChangeArrowheads="1"/>
          </p:cNvSpPr>
          <p:nvPr/>
        </p:nvSpPr>
        <p:spPr bwMode="auto">
          <a:xfrm>
            <a:off x="258763" y="5199063"/>
            <a:ext cx="6592887" cy="6969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nl-NL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58775" y="119063"/>
            <a:ext cx="8458200" cy="1143000"/>
          </a:xfrm>
        </p:spPr>
        <p:txBody>
          <a:bodyPr/>
          <a:lstStyle/>
          <a:p>
            <a:r>
              <a:rPr lang="en-US" sz="2800" smtClean="0"/>
              <a:t>Sources and Incidence of Bleeding Among 17,393 PCI Patients </a:t>
            </a:r>
            <a:r>
              <a:rPr lang="en-US" sz="1800" smtClean="0"/>
              <a:t>(REPLACE-2. ACUITY, HORIZNS-AMI) </a:t>
            </a:r>
          </a:p>
        </p:txBody>
      </p:sp>
      <p:graphicFrame>
        <p:nvGraphicFramePr>
          <p:cNvPr id="307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89050"/>
          <a:ext cx="6875463" cy="5322888"/>
        </p:xfrm>
        <a:graphic>
          <a:graphicData uri="http://schemas.openxmlformats.org/presentationml/2006/ole">
            <p:oleObj spid="_x0000_s3074" r:id="rId4" imgW="6876884" imgH="5322269" progId="Excel.Chart.8">
              <p:embed/>
            </p:oleObj>
          </a:graphicData>
        </a:graphic>
      </p:graphicFrame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481138" y="2325688"/>
            <a:ext cx="652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5.2%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446463" y="4405313"/>
            <a:ext cx="654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1.6%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5421313" y="2243138"/>
            <a:ext cx="652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5.3%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56338" y="3005138"/>
            <a:ext cx="2655887" cy="2263775"/>
            <a:chOff x="6256338" y="3004456"/>
            <a:chExt cx="2655434" cy="2264457"/>
          </a:xfrm>
        </p:grpSpPr>
        <p:sp>
          <p:nvSpPr>
            <p:cNvPr id="10" name="TextBox 9"/>
            <p:cNvSpPr txBox="1"/>
            <p:nvPr/>
          </p:nvSpPr>
          <p:spPr>
            <a:xfrm>
              <a:off x="7286449" y="3004456"/>
              <a:ext cx="1625323" cy="22469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Access site-only accounts for 39.6% of TIMI bleeding events.</a:t>
              </a:r>
            </a:p>
          </p:txBody>
        </p:sp>
        <p:cxnSp>
          <p:nvCxnSpPr>
            <p:cNvPr id="3082" name="Straight Arrow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219825" y="4318001"/>
              <a:ext cx="987425" cy="914400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3080" name="Tekstvak 10"/>
          <p:cNvSpPr txBox="1">
            <a:spLocks noChangeArrowheads="1"/>
          </p:cNvSpPr>
          <p:nvPr/>
        </p:nvSpPr>
        <p:spPr bwMode="auto">
          <a:xfrm>
            <a:off x="1309688" y="6427788"/>
            <a:ext cx="611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solidFill>
                  <a:srgbClr val="FFFF00"/>
                </a:solidFill>
              </a:rPr>
              <a:t>Verheugt FWA. J Am Coll Cardiol Interv 2011;4:191-197 </a:t>
            </a:r>
            <a:endParaRPr lang="nl-NL" sz="1400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1143000"/>
          </a:xfrm>
        </p:spPr>
        <p:txBody>
          <a:bodyPr/>
          <a:lstStyle/>
          <a:p>
            <a:r>
              <a:rPr lang="en-US" sz="2800" smtClean="0"/>
              <a:t>Relative Risk of 1-Year Mortality Based on TIMI Bleeding and Source Compared to No Bleeding</a:t>
            </a:r>
          </a:p>
        </p:txBody>
      </p:sp>
      <p:graphicFrame>
        <p:nvGraphicFramePr>
          <p:cNvPr id="4098" name="Content Placeholder 3"/>
          <p:cNvGraphicFramePr>
            <a:graphicFrameLocks noGrp="1"/>
          </p:cNvGraphicFramePr>
          <p:nvPr>
            <p:ph idx="1"/>
          </p:nvPr>
        </p:nvGraphicFramePr>
        <p:xfrm>
          <a:off x="290513" y="1465263"/>
          <a:ext cx="8853487" cy="5106987"/>
        </p:xfrm>
        <a:graphic>
          <a:graphicData uri="http://schemas.openxmlformats.org/presentationml/2006/ole">
            <p:oleObj spid="_x0000_s4098" r:id="rId4" imgW="8852159" imgH="5108891" progId="Excel.Chart.8">
              <p:embed/>
            </p:oleObj>
          </a:graphicData>
        </a:graphic>
      </p:graphicFrame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351088" y="1441450"/>
            <a:ext cx="4306887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2"/>
                </a:solidFill>
              </a:rPr>
              <a:t>P&lt;0.0001 for all bleeding versus none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08113" y="1819275"/>
            <a:ext cx="7524750" cy="4622800"/>
            <a:chOff x="1407887" y="2104575"/>
            <a:chExt cx="7525656" cy="4622800"/>
          </a:xfrm>
        </p:grpSpPr>
        <p:sp>
          <p:nvSpPr>
            <p:cNvPr id="4103" name="Rectangle 5"/>
            <p:cNvSpPr>
              <a:spLocks noChangeArrowheads="1"/>
            </p:cNvSpPr>
            <p:nvPr/>
          </p:nvSpPr>
          <p:spPr bwMode="auto">
            <a:xfrm>
              <a:off x="1407887" y="4434118"/>
              <a:ext cx="1407884" cy="2293257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/>
            </a:p>
          </p:txBody>
        </p:sp>
        <p:sp>
          <p:nvSpPr>
            <p:cNvPr id="4104" name="Rectangle 6"/>
            <p:cNvSpPr>
              <a:spLocks noChangeArrowheads="1"/>
            </p:cNvSpPr>
            <p:nvPr/>
          </p:nvSpPr>
          <p:spPr bwMode="auto">
            <a:xfrm>
              <a:off x="7525659" y="2104575"/>
              <a:ext cx="1407884" cy="462280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/>
            </a:p>
          </p:txBody>
        </p:sp>
      </p:grpSp>
      <p:sp>
        <p:nvSpPr>
          <p:cNvPr id="4102" name="Tekstvak 10"/>
          <p:cNvSpPr txBox="1">
            <a:spLocks noChangeArrowheads="1"/>
          </p:cNvSpPr>
          <p:nvPr/>
        </p:nvSpPr>
        <p:spPr bwMode="auto">
          <a:xfrm>
            <a:off x="1309688" y="6469063"/>
            <a:ext cx="611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solidFill>
                  <a:srgbClr val="FFFF00"/>
                </a:solidFill>
              </a:rPr>
              <a:t>Verheugt FWA. J Am Coll Cardiol Interv 2011;4:191-197 </a:t>
            </a:r>
            <a:endParaRPr lang="nl-NL" sz="1400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450850"/>
            <a:ext cx="8185150" cy="652463"/>
          </a:xfrm>
        </p:spPr>
        <p:txBody>
          <a:bodyPr/>
          <a:lstStyle/>
          <a:p>
            <a:pPr algn="ctr">
              <a:defRPr/>
            </a:pPr>
            <a:r>
              <a:rPr lang="nl-NL" sz="4000" dirty="0" err="1" smtClean="0">
                <a:ea typeface="MS PGothic" pitchFamily="34" charset="-128"/>
              </a:rPr>
              <a:t>What</a:t>
            </a:r>
            <a:r>
              <a:rPr lang="nl-NL" sz="4000" dirty="0" smtClean="0">
                <a:ea typeface="MS PGothic" pitchFamily="34" charset="-128"/>
              </a:rPr>
              <a:t> is the </a:t>
            </a:r>
            <a:r>
              <a:rPr lang="nl-NL" sz="4000" dirty="0" err="1" smtClean="0">
                <a:ea typeface="MS PGothic" pitchFamily="34" charset="-128"/>
              </a:rPr>
              <a:t>balance</a:t>
            </a:r>
            <a:r>
              <a:rPr lang="nl-NL" sz="4000" dirty="0" smtClean="0">
                <a:ea typeface="MS PGothic" pitchFamily="34" charset="-128"/>
              </a:rPr>
              <a:t>?</a:t>
            </a:r>
            <a:endParaRPr lang="nl-NL" sz="4000" dirty="0">
              <a:ea typeface="MS PGothic" pitchFamily="34" charset="-128"/>
            </a:endParaRPr>
          </a:p>
        </p:txBody>
      </p:sp>
      <p:sp>
        <p:nvSpPr>
          <p:cNvPr id="129027" name="AutoShape 2"/>
          <p:cNvSpPr>
            <a:spLocks noChangeArrowheads="1"/>
          </p:cNvSpPr>
          <p:nvPr/>
        </p:nvSpPr>
        <p:spPr bwMode="auto">
          <a:xfrm>
            <a:off x="3714750" y="2347913"/>
            <a:ext cx="1371600" cy="35814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129028" name="Line 3"/>
          <p:cNvSpPr>
            <a:spLocks noChangeShapeType="1"/>
          </p:cNvSpPr>
          <p:nvPr/>
        </p:nvSpPr>
        <p:spPr bwMode="auto">
          <a:xfrm>
            <a:off x="1371600" y="2328863"/>
            <a:ext cx="6096000" cy="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9029" name="Line 4"/>
          <p:cNvSpPr>
            <a:spLocks noChangeShapeType="1"/>
          </p:cNvSpPr>
          <p:nvPr/>
        </p:nvSpPr>
        <p:spPr bwMode="auto">
          <a:xfrm>
            <a:off x="1371600" y="2328863"/>
            <a:ext cx="0" cy="38100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9030" name="Line 5"/>
          <p:cNvSpPr>
            <a:spLocks noChangeShapeType="1"/>
          </p:cNvSpPr>
          <p:nvPr/>
        </p:nvSpPr>
        <p:spPr bwMode="auto">
          <a:xfrm>
            <a:off x="7467600" y="2328863"/>
            <a:ext cx="0" cy="38100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9031" name="Text Box 6"/>
          <p:cNvSpPr txBox="1">
            <a:spLocks noChangeArrowheads="1"/>
          </p:cNvSpPr>
          <p:nvPr/>
        </p:nvSpPr>
        <p:spPr bwMode="auto">
          <a:xfrm>
            <a:off x="-381000" y="2938463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>
                <a:solidFill>
                  <a:schemeClr val="tx1"/>
                </a:solidFill>
                <a:cs typeface="Arial" pitchFamily="34" charset="0"/>
              </a:rPr>
              <a:t>bleeding</a:t>
            </a:r>
          </a:p>
        </p:txBody>
      </p:sp>
      <p:sp>
        <p:nvSpPr>
          <p:cNvPr id="129032" name="Text Box 7"/>
          <p:cNvSpPr txBox="1">
            <a:spLocks noChangeArrowheads="1"/>
          </p:cNvSpPr>
          <p:nvPr/>
        </p:nvSpPr>
        <p:spPr bwMode="auto">
          <a:xfrm>
            <a:off x="5638800" y="2938463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cs typeface="Arial" pitchFamily="34" charset="0"/>
              </a:rPr>
              <a:t>thrombosis</a:t>
            </a:r>
            <a:endParaRPr lang="nl-NL" sz="320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261938" y="368300"/>
            <a:ext cx="8707437" cy="1143000"/>
          </a:xfrm>
        </p:spPr>
        <p:txBody>
          <a:bodyPr/>
          <a:lstStyle/>
          <a:p>
            <a:r>
              <a:rPr lang="en-US" sz="3600" smtClean="0"/>
              <a:t>Impact of Randomized Antithrombotic Therapy: All Bleeding Sources</a:t>
            </a:r>
          </a:p>
        </p:txBody>
      </p:sp>
      <p:graphicFrame>
        <p:nvGraphicFramePr>
          <p:cNvPr id="5122" name="Content Placeholder 3"/>
          <p:cNvGraphicFramePr>
            <a:graphicFrameLocks noGrp="1"/>
          </p:cNvGraphicFramePr>
          <p:nvPr>
            <p:ph idx="1"/>
          </p:nvPr>
        </p:nvGraphicFramePr>
        <p:xfrm>
          <a:off x="319088" y="1981200"/>
          <a:ext cx="8534400" cy="4876800"/>
        </p:xfrm>
        <a:graphic>
          <a:graphicData uri="http://schemas.openxmlformats.org/presentationml/2006/ole">
            <p:oleObj spid="_x0000_s5122" r:id="rId4" imgW="8535140" imgH="4877223" progId="Excel.Chart.8">
              <p:embed/>
            </p:oleObj>
          </a:graphicData>
        </a:graphic>
      </p:graphicFrame>
      <p:sp>
        <p:nvSpPr>
          <p:cNvPr id="5124" name="TextBox 14"/>
          <p:cNvSpPr txBox="1">
            <a:spLocks noChangeArrowheads="1"/>
          </p:cNvSpPr>
          <p:nvPr/>
        </p:nvSpPr>
        <p:spPr bwMode="auto">
          <a:xfrm>
            <a:off x="4470400" y="4194175"/>
            <a:ext cx="10683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RR=0.52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P&lt;0.0001</a:t>
            </a:r>
          </a:p>
        </p:txBody>
      </p:sp>
      <p:sp>
        <p:nvSpPr>
          <p:cNvPr id="5125" name="TextBox 15"/>
          <p:cNvSpPr txBox="1">
            <a:spLocks noChangeArrowheads="1"/>
          </p:cNvSpPr>
          <p:nvPr/>
        </p:nvSpPr>
        <p:spPr bwMode="auto">
          <a:xfrm>
            <a:off x="7642225" y="2808288"/>
            <a:ext cx="1066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RR=0.55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P&lt;0.0001</a:t>
            </a:r>
          </a:p>
        </p:txBody>
      </p:sp>
      <p:sp>
        <p:nvSpPr>
          <p:cNvPr id="5126" name="TextBox 16"/>
          <p:cNvSpPr txBox="1">
            <a:spLocks noChangeArrowheads="1"/>
          </p:cNvSpPr>
          <p:nvPr/>
        </p:nvSpPr>
        <p:spPr bwMode="auto">
          <a:xfrm>
            <a:off x="2598738" y="3005138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RR=0.55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P&lt;0.0001</a:t>
            </a:r>
          </a:p>
        </p:txBody>
      </p:sp>
      <p:sp>
        <p:nvSpPr>
          <p:cNvPr id="5127" name="Tekstvak 6"/>
          <p:cNvSpPr txBox="1">
            <a:spLocks noChangeArrowheads="1"/>
          </p:cNvSpPr>
          <p:nvPr/>
        </p:nvSpPr>
        <p:spPr bwMode="auto">
          <a:xfrm>
            <a:off x="1309688" y="6427788"/>
            <a:ext cx="611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solidFill>
                  <a:schemeClr val="tx2"/>
                </a:solidFill>
              </a:rPr>
              <a:t>Verheugt FWA. J Am Coll Cardiol Interv 2011;4:191-197</a:t>
            </a:r>
            <a:endParaRPr lang="nl-NL" sz="1400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3200" y="1201738"/>
          <a:ext cx="8541279" cy="419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5774"/>
                <a:gridCol w="1479128"/>
                <a:gridCol w="1336377"/>
              </a:tblGrid>
              <a:tr h="595086">
                <a:tc>
                  <a:txBody>
                    <a:bodyPr/>
                    <a:lstStyle/>
                    <a:p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</a:rPr>
                        <a:t>Relative</a:t>
                      </a:r>
                      <a:r>
                        <a:rPr lang="en-US" sz="2000" b="1" u="sng" baseline="0" dirty="0" smtClean="0">
                          <a:solidFill>
                            <a:schemeClr val="tx1"/>
                          </a:solidFill>
                        </a:rPr>
                        <a:t> Risk</a:t>
                      </a:r>
                      <a:endParaRPr lang="en-US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P-Value</a:t>
                      </a:r>
                      <a:endParaRPr lang="en-US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10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Access Only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0.45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0.0003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10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Both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0.20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0.0002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10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Access Only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0.41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10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Location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0.89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0.63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10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All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</a:rPr>
                        <a:t> Bleeding</a:t>
                      </a:r>
                    </a:p>
                    <a:p>
                      <a:pPr algn="l"/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</a:rPr>
                        <a:t>Excluding Access</a:t>
                      </a:r>
                      <a:endParaRPr lang="en-US" sz="24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0.57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0.002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6" name="TextBox 14"/>
          <p:cNvSpPr txBox="1">
            <a:spLocks noChangeArrowheads="1"/>
          </p:cNvSpPr>
          <p:nvPr/>
        </p:nvSpPr>
        <p:spPr bwMode="auto">
          <a:xfrm>
            <a:off x="5259388" y="5949950"/>
            <a:ext cx="1387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Hep + GPI better</a:t>
            </a:r>
          </a:p>
        </p:txBody>
      </p:sp>
      <p:sp>
        <p:nvSpPr>
          <p:cNvPr id="6167" name="TextBox 15"/>
          <p:cNvSpPr txBox="1">
            <a:spLocks noChangeArrowheads="1"/>
          </p:cNvSpPr>
          <p:nvPr/>
        </p:nvSpPr>
        <p:spPr bwMode="auto">
          <a:xfrm>
            <a:off x="3262313" y="5949950"/>
            <a:ext cx="1450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Bivalirudin better</a:t>
            </a:r>
          </a:p>
        </p:txBody>
      </p:sp>
      <p:sp>
        <p:nvSpPr>
          <p:cNvPr id="6168" name="Title 1"/>
          <p:cNvSpPr>
            <a:spLocks noGrp="1"/>
          </p:cNvSpPr>
          <p:nvPr>
            <p:ph type="title"/>
          </p:nvPr>
        </p:nvSpPr>
        <p:spPr>
          <a:xfrm>
            <a:off x="261938" y="55563"/>
            <a:ext cx="8707437" cy="1143000"/>
          </a:xfrm>
        </p:spPr>
        <p:txBody>
          <a:bodyPr/>
          <a:lstStyle/>
          <a:p>
            <a:r>
              <a:rPr lang="en-US" sz="2800" smtClean="0"/>
              <a:t>Impact of Randomized Antithrombotic Therapy on TIMI </a:t>
            </a:r>
            <a:r>
              <a:rPr lang="en-US" sz="2800" u="sng" smtClean="0"/>
              <a:t>Major </a:t>
            </a:r>
            <a:r>
              <a:rPr lang="en-US" sz="2800" smtClean="0"/>
              <a:t>Bleeding by Source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359150" y="144463"/>
          <a:ext cx="5075238" cy="5805487"/>
        </p:xfrm>
        <a:graphic>
          <a:graphicData uri="http://schemas.openxmlformats.org/presentationml/2006/ole">
            <p:oleObj spid="_x0000_s6146" r:id="rId4" imgW="5078408" imgH="5803895" progId="Excel.Chart.8">
              <p:embed/>
            </p:oleObj>
          </a:graphicData>
        </a:graphic>
      </p:graphicFrame>
      <p:sp>
        <p:nvSpPr>
          <p:cNvPr id="6169" name="Tekstvak 8"/>
          <p:cNvSpPr txBox="1">
            <a:spLocks noChangeArrowheads="1"/>
          </p:cNvSpPr>
          <p:nvPr/>
        </p:nvSpPr>
        <p:spPr bwMode="auto">
          <a:xfrm>
            <a:off x="1309688" y="6427788"/>
            <a:ext cx="611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solidFill>
                  <a:schemeClr val="tx2"/>
                </a:solidFill>
              </a:rPr>
              <a:t>Verheugt FWA. J Am Coll Interv Cardiol 2011;4:191-197</a:t>
            </a:r>
            <a:endParaRPr lang="nl-NL" sz="1400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" y="152400"/>
            <a:ext cx="7156450" cy="822325"/>
          </a:xfrm>
        </p:spPr>
        <p:txBody>
          <a:bodyPr/>
          <a:lstStyle/>
          <a:p>
            <a:r>
              <a:rPr lang="en-GB" smtClean="0"/>
              <a:t>Time from CABG to any death </a:t>
            </a:r>
            <a:br>
              <a:rPr lang="en-GB" smtClean="0"/>
            </a:br>
            <a:r>
              <a:rPr lang="en-GB" smtClean="0"/>
              <a:t>(CABG population)</a:t>
            </a:r>
          </a:p>
        </p:txBody>
      </p:sp>
      <p:sp>
        <p:nvSpPr>
          <p:cNvPr id="146435" name="Text Box 5"/>
          <p:cNvSpPr txBox="1">
            <a:spLocks noChangeArrowheads="1"/>
          </p:cNvSpPr>
          <p:nvPr/>
        </p:nvSpPr>
        <p:spPr bwMode="auto">
          <a:xfrm>
            <a:off x="974725" y="5527675"/>
            <a:ext cx="76660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68275" algn="ctr"/>
                <a:tab pos="760413" algn="ctr"/>
                <a:tab pos="1338263" algn="ctr"/>
                <a:tab pos="1924050" algn="ctr"/>
                <a:tab pos="2509838" algn="ctr"/>
                <a:tab pos="3094038" algn="ctr"/>
                <a:tab pos="3671888" algn="ctr"/>
                <a:tab pos="4257675" algn="ctr"/>
                <a:tab pos="4841875" algn="ctr"/>
                <a:tab pos="5427663" algn="ctr"/>
                <a:tab pos="5999163" algn="ctr"/>
                <a:tab pos="6591300" algn="ctr"/>
                <a:tab pos="7169150" algn="ctr"/>
              </a:tabLst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	0	1	2	3	4	5	6	7	8	9	10	11	12</a:t>
            </a:r>
          </a:p>
        </p:txBody>
      </p:sp>
      <p:sp>
        <p:nvSpPr>
          <p:cNvPr id="146436" name="Text Box 6"/>
          <p:cNvSpPr txBox="1">
            <a:spLocks noChangeArrowheads="1"/>
          </p:cNvSpPr>
          <p:nvPr/>
        </p:nvSpPr>
        <p:spPr bwMode="auto">
          <a:xfrm>
            <a:off x="611188" y="1092200"/>
            <a:ext cx="519112" cy="449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ct val="70000"/>
              </a:spcAft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10</a:t>
            </a:r>
          </a:p>
          <a:p>
            <a:pPr algn="r">
              <a:spcAft>
                <a:spcPct val="70000"/>
              </a:spcAft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9</a:t>
            </a:r>
          </a:p>
          <a:p>
            <a:pPr algn="r">
              <a:spcAft>
                <a:spcPct val="70000"/>
              </a:spcAft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8</a:t>
            </a:r>
          </a:p>
          <a:p>
            <a:pPr algn="r">
              <a:spcAft>
                <a:spcPct val="70000"/>
              </a:spcAft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7</a:t>
            </a:r>
          </a:p>
          <a:p>
            <a:pPr algn="r">
              <a:spcAft>
                <a:spcPct val="70000"/>
              </a:spcAft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6</a:t>
            </a:r>
          </a:p>
          <a:p>
            <a:pPr algn="r">
              <a:spcAft>
                <a:spcPct val="70000"/>
              </a:spcAft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5</a:t>
            </a:r>
          </a:p>
          <a:p>
            <a:pPr algn="r">
              <a:spcAft>
                <a:spcPct val="70000"/>
              </a:spcAft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4</a:t>
            </a:r>
          </a:p>
          <a:p>
            <a:pPr algn="r">
              <a:spcAft>
                <a:spcPct val="70000"/>
              </a:spcAft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3</a:t>
            </a:r>
          </a:p>
          <a:p>
            <a:pPr algn="r">
              <a:spcAft>
                <a:spcPct val="70000"/>
              </a:spcAft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2</a:t>
            </a:r>
          </a:p>
          <a:p>
            <a:pPr algn="r">
              <a:spcAft>
                <a:spcPct val="70000"/>
              </a:spcAft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1</a:t>
            </a:r>
          </a:p>
          <a:p>
            <a:pPr algn="r">
              <a:spcAft>
                <a:spcPct val="70000"/>
              </a:spcAft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0</a:t>
            </a:r>
          </a:p>
        </p:txBody>
      </p:sp>
      <p:sp>
        <p:nvSpPr>
          <p:cNvPr id="146437" name="Line 22"/>
          <p:cNvSpPr>
            <a:spLocks noChangeShapeType="1"/>
          </p:cNvSpPr>
          <p:nvPr/>
        </p:nvSpPr>
        <p:spPr bwMode="auto">
          <a:xfrm>
            <a:off x="1198563" y="1254125"/>
            <a:ext cx="0" cy="4192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38" name="Line 23"/>
          <p:cNvSpPr>
            <a:spLocks noChangeShapeType="1"/>
          </p:cNvSpPr>
          <p:nvPr/>
        </p:nvSpPr>
        <p:spPr bwMode="auto">
          <a:xfrm>
            <a:off x="1192213" y="5432425"/>
            <a:ext cx="70627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39" name="Line 24"/>
          <p:cNvSpPr>
            <a:spLocks noChangeShapeType="1"/>
          </p:cNvSpPr>
          <p:nvPr/>
        </p:nvSpPr>
        <p:spPr bwMode="auto">
          <a:xfrm>
            <a:off x="8240713" y="5441950"/>
            <a:ext cx="0" cy="104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40" name="Line 25"/>
          <p:cNvSpPr>
            <a:spLocks noChangeShapeType="1"/>
          </p:cNvSpPr>
          <p:nvPr/>
        </p:nvSpPr>
        <p:spPr bwMode="auto">
          <a:xfrm>
            <a:off x="7653338" y="5441950"/>
            <a:ext cx="0" cy="104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41" name="Line 26"/>
          <p:cNvSpPr>
            <a:spLocks noChangeShapeType="1"/>
          </p:cNvSpPr>
          <p:nvPr/>
        </p:nvSpPr>
        <p:spPr bwMode="auto">
          <a:xfrm>
            <a:off x="7073900" y="5441950"/>
            <a:ext cx="0" cy="104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42" name="Line 27"/>
          <p:cNvSpPr>
            <a:spLocks noChangeShapeType="1"/>
          </p:cNvSpPr>
          <p:nvPr/>
        </p:nvSpPr>
        <p:spPr bwMode="auto">
          <a:xfrm>
            <a:off x="6489700" y="5441950"/>
            <a:ext cx="0" cy="104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43" name="Line 28"/>
          <p:cNvSpPr>
            <a:spLocks noChangeShapeType="1"/>
          </p:cNvSpPr>
          <p:nvPr/>
        </p:nvSpPr>
        <p:spPr bwMode="auto">
          <a:xfrm>
            <a:off x="5905500" y="5438775"/>
            <a:ext cx="0" cy="104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44" name="Line 29"/>
          <p:cNvSpPr>
            <a:spLocks noChangeShapeType="1"/>
          </p:cNvSpPr>
          <p:nvPr/>
        </p:nvSpPr>
        <p:spPr bwMode="auto">
          <a:xfrm>
            <a:off x="5324475" y="5441950"/>
            <a:ext cx="0" cy="104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45" name="Line 30"/>
          <p:cNvSpPr>
            <a:spLocks noChangeShapeType="1"/>
          </p:cNvSpPr>
          <p:nvPr/>
        </p:nvSpPr>
        <p:spPr bwMode="auto">
          <a:xfrm>
            <a:off x="4740275" y="5441950"/>
            <a:ext cx="0" cy="104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46" name="Line 31"/>
          <p:cNvSpPr>
            <a:spLocks noChangeShapeType="1"/>
          </p:cNvSpPr>
          <p:nvPr/>
        </p:nvSpPr>
        <p:spPr bwMode="auto">
          <a:xfrm>
            <a:off x="4159250" y="5441950"/>
            <a:ext cx="0" cy="104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47" name="Line 32"/>
          <p:cNvSpPr>
            <a:spLocks noChangeShapeType="1"/>
          </p:cNvSpPr>
          <p:nvPr/>
        </p:nvSpPr>
        <p:spPr bwMode="auto">
          <a:xfrm>
            <a:off x="3575050" y="5441950"/>
            <a:ext cx="0" cy="104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48" name="Line 33"/>
          <p:cNvSpPr>
            <a:spLocks noChangeShapeType="1"/>
          </p:cNvSpPr>
          <p:nvPr/>
        </p:nvSpPr>
        <p:spPr bwMode="auto">
          <a:xfrm>
            <a:off x="2992438" y="5441950"/>
            <a:ext cx="0" cy="104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49" name="Line 34"/>
          <p:cNvSpPr>
            <a:spLocks noChangeShapeType="1"/>
          </p:cNvSpPr>
          <p:nvPr/>
        </p:nvSpPr>
        <p:spPr bwMode="auto">
          <a:xfrm>
            <a:off x="2406650" y="5441950"/>
            <a:ext cx="0" cy="104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50" name="Line 35"/>
          <p:cNvSpPr>
            <a:spLocks noChangeShapeType="1"/>
          </p:cNvSpPr>
          <p:nvPr/>
        </p:nvSpPr>
        <p:spPr bwMode="auto">
          <a:xfrm>
            <a:off x="1825625" y="5441950"/>
            <a:ext cx="0" cy="104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51" name="Line 36"/>
          <p:cNvSpPr>
            <a:spLocks noChangeShapeType="1"/>
          </p:cNvSpPr>
          <p:nvPr/>
        </p:nvSpPr>
        <p:spPr bwMode="auto">
          <a:xfrm>
            <a:off x="1239838" y="5441950"/>
            <a:ext cx="0" cy="104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52" name="Line 37"/>
          <p:cNvSpPr>
            <a:spLocks noChangeShapeType="1"/>
          </p:cNvSpPr>
          <p:nvPr/>
        </p:nvSpPr>
        <p:spPr bwMode="auto">
          <a:xfrm>
            <a:off x="1109663" y="5391150"/>
            <a:ext cx="825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53" name="Line 38"/>
          <p:cNvSpPr>
            <a:spLocks noChangeShapeType="1"/>
          </p:cNvSpPr>
          <p:nvPr/>
        </p:nvSpPr>
        <p:spPr bwMode="auto">
          <a:xfrm>
            <a:off x="1111250" y="4976813"/>
            <a:ext cx="825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54" name="Line 39"/>
          <p:cNvSpPr>
            <a:spLocks noChangeShapeType="1"/>
          </p:cNvSpPr>
          <p:nvPr/>
        </p:nvSpPr>
        <p:spPr bwMode="auto">
          <a:xfrm>
            <a:off x="1111250" y="4567238"/>
            <a:ext cx="825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55" name="Line 40"/>
          <p:cNvSpPr>
            <a:spLocks noChangeShapeType="1"/>
          </p:cNvSpPr>
          <p:nvPr/>
        </p:nvSpPr>
        <p:spPr bwMode="auto">
          <a:xfrm>
            <a:off x="1111250" y="4152900"/>
            <a:ext cx="825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56" name="Line 41"/>
          <p:cNvSpPr>
            <a:spLocks noChangeShapeType="1"/>
          </p:cNvSpPr>
          <p:nvPr/>
        </p:nvSpPr>
        <p:spPr bwMode="auto">
          <a:xfrm>
            <a:off x="1111250" y="3736975"/>
            <a:ext cx="825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57" name="Line 42"/>
          <p:cNvSpPr>
            <a:spLocks noChangeShapeType="1"/>
          </p:cNvSpPr>
          <p:nvPr/>
        </p:nvSpPr>
        <p:spPr bwMode="auto">
          <a:xfrm>
            <a:off x="1111250" y="1671638"/>
            <a:ext cx="10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58" name="Line 43"/>
          <p:cNvSpPr>
            <a:spLocks noChangeShapeType="1"/>
          </p:cNvSpPr>
          <p:nvPr/>
        </p:nvSpPr>
        <p:spPr bwMode="auto">
          <a:xfrm>
            <a:off x="1111250" y="2081213"/>
            <a:ext cx="10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59" name="Line 44"/>
          <p:cNvSpPr>
            <a:spLocks noChangeShapeType="1"/>
          </p:cNvSpPr>
          <p:nvPr/>
        </p:nvSpPr>
        <p:spPr bwMode="auto">
          <a:xfrm>
            <a:off x="1108075" y="1268413"/>
            <a:ext cx="10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60" name="Freeform 46"/>
          <p:cNvSpPr>
            <a:spLocks/>
          </p:cNvSpPr>
          <p:nvPr/>
        </p:nvSpPr>
        <p:spPr bwMode="auto">
          <a:xfrm>
            <a:off x="1270000" y="3432175"/>
            <a:ext cx="6935788" cy="1963738"/>
          </a:xfrm>
          <a:custGeom>
            <a:avLst/>
            <a:gdLst>
              <a:gd name="T0" fmla="*/ 0 w 4369"/>
              <a:gd name="T1" fmla="*/ 2147483647 h 1237"/>
              <a:gd name="T2" fmla="*/ 2147483647 w 4369"/>
              <a:gd name="T3" fmla="*/ 2147483647 h 1237"/>
              <a:gd name="T4" fmla="*/ 2147483647 w 4369"/>
              <a:gd name="T5" fmla="*/ 2147483647 h 1237"/>
              <a:gd name="T6" fmla="*/ 2147483647 w 4369"/>
              <a:gd name="T7" fmla="*/ 2147483647 h 1237"/>
              <a:gd name="T8" fmla="*/ 2147483647 w 4369"/>
              <a:gd name="T9" fmla="*/ 2147483647 h 1237"/>
              <a:gd name="T10" fmla="*/ 2147483647 w 4369"/>
              <a:gd name="T11" fmla="*/ 2147483647 h 1237"/>
              <a:gd name="T12" fmla="*/ 2147483647 w 4369"/>
              <a:gd name="T13" fmla="*/ 2147483647 h 1237"/>
              <a:gd name="T14" fmla="*/ 2147483647 w 4369"/>
              <a:gd name="T15" fmla="*/ 2147483647 h 1237"/>
              <a:gd name="T16" fmla="*/ 2147483647 w 4369"/>
              <a:gd name="T17" fmla="*/ 2147483647 h 1237"/>
              <a:gd name="T18" fmla="*/ 2147483647 w 4369"/>
              <a:gd name="T19" fmla="*/ 2147483647 h 1237"/>
              <a:gd name="T20" fmla="*/ 2147483647 w 4369"/>
              <a:gd name="T21" fmla="*/ 2147483647 h 1237"/>
              <a:gd name="T22" fmla="*/ 2147483647 w 4369"/>
              <a:gd name="T23" fmla="*/ 2147483647 h 1237"/>
              <a:gd name="T24" fmla="*/ 2147483647 w 4369"/>
              <a:gd name="T25" fmla="*/ 2147483647 h 1237"/>
              <a:gd name="T26" fmla="*/ 2147483647 w 4369"/>
              <a:gd name="T27" fmla="*/ 2147483647 h 1237"/>
              <a:gd name="T28" fmla="*/ 2147483647 w 4369"/>
              <a:gd name="T29" fmla="*/ 2147483647 h 1237"/>
              <a:gd name="T30" fmla="*/ 2147483647 w 4369"/>
              <a:gd name="T31" fmla="*/ 2147483647 h 1237"/>
              <a:gd name="T32" fmla="*/ 2147483647 w 4369"/>
              <a:gd name="T33" fmla="*/ 2147483647 h 1237"/>
              <a:gd name="T34" fmla="*/ 2147483647 w 4369"/>
              <a:gd name="T35" fmla="*/ 2147483647 h 1237"/>
              <a:gd name="T36" fmla="*/ 2147483647 w 4369"/>
              <a:gd name="T37" fmla="*/ 2147483647 h 1237"/>
              <a:gd name="T38" fmla="*/ 2147483647 w 4369"/>
              <a:gd name="T39" fmla="*/ 2147483647 h 1237"/>
              <a:gd name="T40" fmla="*/ 2147483647 w 4369"/>
              <a:gd name="T41" fmla="*/ 2147483647 h 1237"/>
              <a:gd name="T42" fmla="*/ 2147483647 w 4369"/>
              <a:gd name="T43" fmla="*/ 2147483647 h 1237"/>
              <a:gd name="T44" fmla="*/ 2147483647 w 4369"/>
              <a:gd name="T45" fmla="*/ 2147483647 h 1237"/>
              <a:gd name="T46" fmla="*/ 2147483647 w 4369"/>
              <a:gd name="T47" fmla="*/ 2147483647 h 1237"/>
              <a:gd name="T48" fmla="*/ 2147483647 w 4369"/>
              <a:gd name="T49" fmla="*/ 2147483647 h 1237"/>
              <a:gd name="T50" fmla="*/ 2147483647 w 4369"/>
              <a:gd name="T51" fmla="*/ 2147483647 h 1237"/>
              <a:gd name="T52" fmla="*/ 2147483647 w 4369"/>
              <a:gd name="T53" fmla="*/ 2147483647 h 1237"/>
              <a:gd name="T54" fmla="*/ 2147483647 w 4369"/>
              <a:gd name="T55" fmla="*/ 2147483647 h 1237"/>
              <a:gd name="T56" fmla="*/ 2147483647 w 4369"/>
              <a:gd name="T57" fmla="*/ 2147483647 h 1237"/>
              <a:gd name="T58" fmla="*/ 2147483647 w 4369"/>
              <a:gd name="T59" fmla="*/ 2147483647 h 1237"/>
              <a:gd name="T60" fmla="*/ 2147483647 w 4369"/>
              <a:gd name="T61" fmla="*/ 2147483647 h 1237"/>
              <a:gd name="T62" fmla="*/ 2147483647 w 4369"/>
              <a:gd name="T63" fmla="*/ 2147483647 h 1237"/>
              <a:gd name="T64" fmla="*/ 2147483647 w 4369"/>
              <a:gd name="T65" fmla="*/ 2147483647 h 1237"/>
              <a:gd name="T66" fmla="*/ 2147483647 w 4369"/>
              <a:gd name="T67" fmla="*/ 2147483647 h 1237"/>
              <a:gd name="T68" fmla="*/ 2147483647 w 4369"/>
              <a:gd name="T69" fmla="*/ 2147483647 h 1237"/>
              <a:gd name="T70" fmla="*/ 2147483647 w 4369"/>
              <a:gd name="T71" fmla="*/ 2147483647 h 1237"/>
              <a:gd name="T72" fmla="*/ 2147483647 w 4369"/>
              <a:gd name="T73" fmla="*/ 2147483647 h 1237"/>
              <a:gd name="T74" fmla="*/ 2147483647 w 4369"/>
              <a:gd name="T75" fmla="*/ 2147483647 h 1237"/>
              <a:gd name="T76" fmla="*/ 2147483647 w 4369"/>
              <a:gd name="T77" fmla="*/ 0 h 1237"/>
              <a:gd name="T78" fmla="*/ 2147483647 w 4369"/>
              <a:gd name="T79" fmla="*/ 2147483647 h 123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369"/>
              <a:gd name="T121" fmla="*/ 0 h 1237"/>
              <a:gd name="T122" fmla="*/ 4369 w 4369"/>
              <a:gd name="T123" fmla="*/ 1237 h 123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369" h="1237">
                <a:moveTo>
                  <a:pt x="0" y="1237"/>
                </a:moveTo>
                <a:cubicBezTo>
                  <a:pt x="1" y="1218"/>
                  <a:pt x="5" y="1157"/>
                  <a:pt x="6" y="1120"/>
                </a:cubicBezTo>
                <a:cubicBezTo>
                  <a:pt x="7" y="1083"/>
                  <a:pt x="6" y="1047"/>
                  <a:pt x="6" y="1012"/>
                </a:cubicBezTo>
                <a:cubicBezTo>
                  <a:pt x="6" y="977"/>
                  <a:pt x="7" y="936"/>
                  <a:pt x="6" y="912"/>
                </a:cubicBezTo>
                <a:cubicBezTo>
                  <a:pt x="5" y="888"/>
                  <a:pt x="0" y="874"/>
                  <a:pt x="1" y="865"/>
                </a:cubicBezTo>
                <a:cubicBezTo>
                  <a:pt x="2" y="856"/>
                  <a:pt x="13" y="874"/>
                  <a:pt x="15" y="861"/>
                </a:cubicBezTo>
                <a:cubicBezTo>
                  <a:pt x="17" y="848"/>
                  <a:pt x="11" y="801"/>
                  <a:pt x="15" y="786"/>
                </a:cubicBezTo>
                <a:cubicBezTo>
                  <a:pt x="19" y="771"/>
                  <a:pt x="37" y="777"/>
                  <a:pt x="41" y="769"/>
                </a:cubicBezTo>
                <a:cubicBezTo>
                  <a:pt x="45" y="761"/>
                  <a:pt x="40" y="741"/>
                  <a:pt x="42" y="736"/>
                </a:cubicBezTo>
                <a:cubicBezTo>
                  <a:pt x="44" y="731"/>
                  <a:pt x="53" y="758"/>
                  <a:pt x="55" y="738"/>
                </a:cubicBezTo>
                <a:cubicBezTo>
                  <a:pt x="57" y="718"/>
                  <a:pt x="45" y="636"/>
                  <a:pt x="55" y="615"/>
                </a:cubicBezTo>
                <a:lnTo>
                  <a:pt x="114" y="610"/>
                </a:lnTo>
                <a:lnTo>
                  <a:pt x="117" y="570"/>
                </a:lnTo>
                <a:lnTo>
                  <a:pt x="225" y="568"/>
                </a:lnTo>
                <a:lnTo>
                  <a:pt x="225" y="531"/>
                </a:lnTo>
                <a:lnTo>
                  <a:pt x="282" y="529"/>
                </a:lnTo>
                <a:cubicBezTo>
                  <a:pt x="292" y="522"/>
                  <a:pt x="282" y="496"/>
                  <a:pt x="285" y="489"/>
                </a:cubicBezTo>
                <a:cubicBezTo>
                  <a:pt x="288" y="482"/>
                  <a:pt x="296" y="492"/>
                  <a:pt x="298" y="486"/>
                </a:cubicBezTo>
                <a:cubicBezTo>
                  <a:pt x="300" y="480"/>
                  <a:pt x="294" y="457"/>
                  <a:pt x="300" y="450"/>
                </a:cubicBezTo>
                <a:cubicBezTo>
                  <a:pt x="306" y="443"/>
                  <a:pt x="329" y="452"/>
                  <a:pt x="334" y="444"/>
                </a:cubicBezTo>
                <a:lnTo>
                  <a:pt x="331" y="402"/>
                </a:lnTo>
                <a:lnTo>
                  <a:pt x="687" y="402"/>
                </a:lnTo>
                <a:lnTo>
                  <a:pt x="684" y="363"/>
                </a:lnTo>
                <a:cubicBezTo>
                  <a:pt x="686" y="356"/>
                  <a:pt x="697" y="365"/>
                  <a:pt x="700" y="358"/>
                </a:cubicBezTo>
                <a:lnTo>
                  <a:pt x="700" y="318"/>
                </a:lnTo>
                <a:lnTo>
                  <a:pt x="817" y="321"/>
                </a:lnTo>
                <a:lnTo>
                  <a:pt x="817" y="277"/>
                </a:lnTo>
                <a:lnTo>
                  <a:pt x="942" y="273"/>
                </a:lnTo>
                <a:lnTo>
                  <a:pt x="940" y="231"/>
                </a:lnTo>
                <a:lnTo>
                  <a:pt x="1110" y="228"/>
                </a:lnTo>
                <a:lnTo>
                  <a:pt x="1111" y="184"/>
                </a:lnTo>
                <a:lnTo>
                  <a:pt x="1171" y="187"/>
                </a:lnTo>
                <a:lnTo>
                  <a:pt x="1168" y="141"/>
                </a:lnTo>
                <a:lnTo>
                  <a:pt x="1510" y="139"/>
                </a:lnTo>
                <a:lnTo>
                  <a:pt x="1510" y="100"/>
                </a:lnTo>
                <a:lnTo>
                  <a:pt x="1926" y="93"/>
                </a:lnTo>
                <a:lnTo>
                  <a:pt x="1926" y="54"/>
                </a:lnTo>
                <a:lnTo>
                  <a:pt x="2011" y="51"/>
                </a:lnTo>
                <a:lnTo>
                  <a:pt x="2013" y="0"/>
                </a:lnTo>
                <a:lnTo>
                  <a:pt x="4369" y="3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61" name="Freeform 47"/>
          <p:cNvSpPr>
            <a:spLocks/>
          </p:cNvSpPr>
          <p:nvPr/>
        </p:nvSpPr>
        <p:spPr bwMode="auto">
          <a:xfrm>
            <a:off x="1279525" y="1382713"/>
            <a:ext cx="6918325" cy="4008437"/>
          </a:xfrm>
          <a:custGeom>
            <a:avLst/>
            <a:gdLst>
              <a:gd name="T0" fmla="*/ 2147483647 w 4358"/>
              <a:gd name="T1" fmla="*/ 2147483647 h 2525"/>
              <a:gd name="T2" fmla="*/ 2147483647 w 4358"/>
              <a:gd name="T3" fmla="*/ 2147483647 h 2525"/>
              <a:gd name="T4" fmla="*/ 2147483647 w 4358"/>
              <a:gd name="T5" fmla="*/ 2147483647 h 2525"/>
              <a:gd name="T6" fmla="*/ 2147483647 w 4358"/>
              <a:gd name="T7" fmla="*/ 2147483647 h 2525"/>
              <a:gd name="T8" fmla="*/ 2147483647 w 4358"/>
              <a:gd name="T9" fmla="*/ 2147483647 h 2525"/>
              <a:gd name="T10" fmla="*/ 2147483647 w 4358"/>
              <a:gd name="T11" fmla="*/ 2147483647 h 2525"/>
              <a:gd name="T12" fmla="*/ 2147483647 w 4358"/>
              <a:gd name="T13" fmla="*/ 2147483647 h 2525"/>
              <a:gd name="T14" fmla="*/ 2147483647 w 4358"/>
              <a:gd name="T15" fmla="*/ 2147483647 h 2525"/>
              <a:gd name="T16" fmla="*/ 2147483647 w 4358"/>
              <a:gd name="T17" fmla="*/ 2147483647 h 2525"/>
              <a:gd name="T18" fmla="*/ 2147483647 w 4358"/>
              <a:gd name="T19" fmla="*/ 2147483647 h 2525"/>
              <a:gd name="T20" fmla="*/ 2147483647 w 4358"/>
              <a:gd name="T21" fmla="*/ 2147483647 h 2525"/>
              <a:gd name="T22" fmla="*/ 2147483647 w 4358"/>
              <a:gd name="T23" fmla="*/ 2147483647 h 2525"/>
              <a:gd name="T24" fmla="*/ 2147483647 w 4358"/>
              <a:gd name="T25" fmla="*/ 2147483647 h 2525"/>
              <a:gd name="T26" fmla="*/ 2147483647 w 4358"/>
              <a:gd name="T27" fmla="*/ 2147483647 h 2525"/>
              <a:gd name="T28" fmla="*/ 2147483647 w 4358"/>
              <a:gd name="T29" fmla="*/ 2147483647 h 2525"/>
              <a:gd name="T30" fmla="*/ 2147483647 w 4358"/>
              <a:gd name="T31" fmla="*/ 2147483647 h 2525"/>
              <a:gd name="T32" fmla="*/ 2147483647 w 4358"/>
              <a:gd name="T33" fmla="*/ 2147483647 h 2525"/>
              <a:gd name="T34" fmla="*/ 2147483647 w 4358"/>
              <a:gd name="T35" fmla="*/ 2147483647 h 2525"/>
              <a:gd name="T36" fmla="*/ 2147483647 w 4358"/>
              <a:gd name="T37" fmla="*/ 2147483647 h 2525"/>
              <a:gd name="T38" fmla="*/ 2147483647 w 4358"/>
              <a:gd name="T39" fmla="*/ 2147483647 h 2525"/>
              <a:gd name="T40" fmla="*/ 2147483647 w 4358"/>
              <a:gd name="T41" fmla="*/ 2147483647 h 2525"/>
              <a:gd name="T42" fmla="*/ 2147483647 w 4358"/>
              <a:gd name="T43" fmla="*/ 2147483647 h 2525"/>
              <a:gd name="T44" fmla="*/ 2147483647 w 4358"/>
              <a:gd name="T45" fmla="*/ 2147483647 h 2525"/>
              <a:gd name="T46" fmla="*/ 2147483647 w 4358"/>
              <a:gd name="T47" fmla="*/ 2147483647 h 2525"/>
              <a:gd name="T48" fmla="*/ 2147483647 w 4358"/>
              <a:gd name="T49" fmla="*/ 2147483647 h 2525"/>
              <a:gd name="T50" fmla="*/ 2147483647 w 4358"/>
              <a:gd name="T51" fmla="*/ 2147483647 h 2525"/>
              <a:gd name="T52" fmla="*/ 2147483647 w 4358"/>
              <a:gd name="T53" fmla="*/ 2147483647 h 2525"/>
              <a:gd name="T54" fmla="*/ 2147483647 w 4358"/>
              <a:gd name="T55" fmla="*/ 2147483647 h 2525"/>
              <a:gd name="T56" fmla="*/ 2147483647 w 4358"/>
              <a:gd name="T57" fmla="*/ 2147483647 h 2525"/>
              <a:gd name="T58" fmla="*/ 2147483647 w 4358"/>
              <a:gd name="T59" fmla="*/ 2147483647 h 2525"/>
              <a:gd name="T60" fmla="*/ 2147483647 w 4358"/>
              <a:gd name="T61" fmla="*/ 2147483647 h 2525"/>
              <a:gd name="T62" fmla="*/ 2147483647 w 4358"/>
              <a:gd name="T63" fmla="*/ 2147483647 h 2525"/>
              <a:gd name="T64" fmla="*/ 2147483647 w 4358"/>
              <a:gd name="T65" fmla="*/ 2147483647 h 2525"/>
              <a:gd name="T66" fmla="*/ 2147483647 w 4358"/>
              <a:gd name="T67" fmla="*/ 2147483647 h 2525"/>
              <a:gd name="T68" fmla="*/ 2147483647 w 4358"/>
              <a:gd name="T69" fmla="*/ 2147483647 h 2525"/>
              <a:gd name="T70" fmla="*/ 2147483647 w 4358"/>
              <a:gd name="T71" fmla="*/ 2147483647 h 2525"/>
              <a:gd name="T72" fmla="*/ 2147483647 w 4358"/>
              <a:gd name="T73" fmla="*/ 2147483647 h 2525"/>
              <a:gd name="T74" fmla="*/ 2147483647 w 4358"/>
              <a:gd name="T75" fmla="*/ 2147483647 h 2525"/>
              <a:gd name="T76" fmla="*/ 2147483647 w 4358"/>
              <a:gd name="T77" fmla="*/ 2147483647 h 252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358"/>
              <a:gd name="T118" fmla="*/ 0 h 2525"/>
              <a:gd name="T119" fmla="*/ 4358 w 4358"/>
              <a:gd name="T120" fmla="*/ 2525 h 252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358" h="2525">
                <a:moveTo>
                  <a:pt x="0" y="2525"/>
                </a:moveTo>
                <a:cubicBezTo>
                  <a:pt x="0" y="2507"/>
                  <a:pt x="1" y="2451"/>
                  <a:pt x="1" y="2414"/>
                </a:cubicBezTo>
                <a:cubicBezTo>
                  <a:pt x="1" y="2377"/>
                  <a:pt x="0" y="2336"/>
                  <a:pt x="1" y="2305"/>
                </a:cubicBezTo>
                <a:cubicBezTo>
                  <a:pt x="2" y="2274"/>
                  <a:pt x="3" y="2244"/>
                  <a:pt x="5" y="2229"/>
                </a:cubicBezTo>
                <a:cubicBezTo>
                  <a:pt x="7" y="2214"/>
                  <a:pt x="13" y="2227"/>
                  <a:pt x="16" y="2215"/>
                </a:cubicBezTo>
                <a:cubicBezTo>
                  <a:pt x="19" y="2203"/>
                  <a:pt x="20" y="2177"/>
                  <a:pt x="21" y="2155"/>
                </a:cubicBezTo>
                <a:cubicBezTo>
                  <a:pt x="22" y="2133"/>
                  <a:pt x="23" y="2105"/>
                  <a:pt x="24" y="2083"/>
                </a:cubicBezTo>
                <a:cubicBezTo>
                  <a:pt x="25" y="2061"/>
                  <a:pt x="25" y="2046"/>
                  <a:pt x="25" y="2021"/>
                </a:cubicBezTo>
                <a:cubicBezTo>
                  <a:pt x="25" y="1996"/>
                  <a:pt x="24" y="1948"/>
                  <a:pt x="26" y="1930"/>
                </a:cubicBezTo>
                <a:cubicBezTo>
                  <a:pt x="28" y="1912"/>
                  <a:pt x="34" y="1938"/>
                  <a:pt x="35" y="1914"/>
                </a:cubicBezTo>
                <a:cubicBezTo>
                  <a:pt x="36" y="1890"/>
                  <a:pt x="33" y="1810"/>
                  <a:pt x="35" y="1785"/>
                </a:cubicBezTo>
                <a:cubicBezTo>
                  <a:pt x="37" y="1760"/>
                  <a:pt x="48" y="1774"/>
                  <a:pt x="50" y="1761"/>
                </a:cubicBezTo>
                <a:cubicBezTo>
                  <a:pt x="52" y="1748"/>
                  <a:pt x="47" y="1722"/>
                  <a:pt x="47" y="1707"/>
                </a:cubicBezTo>
                <a:cubicBezTo>
                  <a:pt x="47" y="1692"/>
                  <a:pt x="45" y="1676"/>
                  <a:pt x="49" y="1668"/>
                </a:cubicBezTo>
                <a:cubicBezTo>
                  <a:pt x="53" y="1660"/>
                  <a:pt x="67" y="1671"/>
                  <a:pt x="71" y="1656"/>
                </a:cubicBezTo>
                <a:cubicBezTo>
                  <a:pt x="75" y="1641"/>
                  <a:pt x="69" y="1593"/>
                  <a:pt x="71" y="1578"/>
                </a:cubicBezTo>
                <a:cubicBezTo>
                  <a:pt x="73" y="1563"/>
                  <a:pt x="83" y="1575"/>
                  <a:pt x="86" y="1566"/>
                </a:cubicBezTo>
                <a:cubicBezTo>
                  <a:pt x="89" y="1557"/>
                  <a:pt x="86" y="1529"/>
                  <a:pt x="88" y="1522"/>
                </a:cubicBezTo>
                <a:cubicBezTo>
                  <a:pt x="90" y="1515"/>
                  <a:pt x="99" y="1536"/>
                  <a:pt x="100" y="1522"/>
                </a:cubicBezTo>
                <a:cubicBezTo>
                  <a:pt x="101" y="1508"/>
                  <a:pt x="94" y="1452"/>
                  <a:pt x="95" y="1437"/>
                </a:cubicBezTo>
                <a:cubicBezTo>
                  <a:pt x="96" y="1422"/>
                  <a:pt x="103" y="1455"/>
                  <a:pt x="106" y="1429"/>
                </a:cubicBezTo>
                <a:cubicBezTo>
                  <a:pt x="109" y="1403"/>
                  <a:pt x="109" y="1309"/>
                  <a:pt x="112" y="1282"/>
                </a:cubicBezTo>
                <a:cubicBezTo>
                  <a:pt x="115" y="1255"/>
                  <a:pt x="120" y="1276"/>
                  <a:pt x="122" y="1270"/>
                </a:cubicBezTo>
                <a:cubicBezTo>
                  <a:pt x="124" y="1264"/>
                  <a:pt x="120" y="1251"/>
                  <a:pt x="122" y="1245"/>
                </a:cubicBezTo>
                <a:cubicBezTo>
                  <a:pt x="124" y="1239"/>
                  <a:pt x="136" y="1240"/>
                  <a:pt x="137" y="1233"/>
                </a:cubicBezTo>
                <a:cubicBezTo>
                  <a:pt x="138" y="1226"/>
                  <a:pt x="128" y="1211"/>
                  <a:pt x="131" y="1204"/>
                </a:cubicBezTo>
                <a:cubicBezTo>
                  <a:pt x="134" y="1197"/>
                  <a:pt x="150" y="1200"/>
                  <a:pt x="155" y="1192"/>
                </a:cubicBezTo>
                <a:cubicBezTo>
                  <a:pt x="160" y="1184"/>
                  <a:pt x="158" y="1160"/>
                  <a:pt x="160" y="1153"/>
                </a:cubicBezTo>
                <a:cubicBezTo>
                  <a:pt x="162" y="1146"/>
                  <a:pt x="168" y="1164"/>
                  <a:pt x="170" y="1152"/>
                </a:cubicBezTo>
                <a:cubicBezTo>
                  <a:pt x="172" y="1140"/>
                  <a:pt x="161" y="1093"/>
                  <a:pt x="170" y="1080"/>
                </a:cubicBezTo>
                <a:cubicBezTo>
                  <a:pt x="179" y="1067"/>
                  <a:pt x="212" y="1076"/>
                  <a:pt x="223" y="1074"/>
                </a:cubicBezTo>
                <a:cubicBezTo>
                  <a:pt x="234" y="1072"/>
                  <a:pt x="234" y="1073"/>
                  <a:pt x="236" y="1065"/>
                </a:cubicBezTo>
                <a:cubicBezTo>
                  <a:pt x="238" y="1057"/>
                  <a:pt x="236" y="1034"/>
                  <a:pt x="238" y="1027"/>
                </a:cubicBezTo>
                <a:cubicBezTo>
                  <a:pt x="240" y="1020"/>
                  <a:pt x="248" y="1027"/>
                  <a:pt x="250" y="1020"/>
                </a:cubicBezTo>
                <a:cubicBezTo>
                  <a:pt x="252" y="1013"/>
                  <a:pt x="248" y="993"/>
                  <a:pt x="251" y="987"/>
                </a:cubicBezTo>
                <a:cubicBezTo>
                  <a:pt x="254" y="981"/>
                  <a:pt x="265" y="992"/>
                  <a:pt x="268" y="985"/>
                </a:cubicBezTo>
                <a:cubicBezTo>
                  <a:pt x="271" y="978"/>
                  <a:pt x="261" y="953"/>
                  <a:pt x="271" y="946"/>
                </a:cubicBezTo>
                <a:cubicBezTo>
                  <a:pt x="281" y="939"/>
                  <a:pt x="317" y="946"/>
                  <a:pt x="329" y="945"/>
                </a:cubicBezTo>
                <a:cubicBezTo>
                  <a:pt x="341" y="944"/>
                  <a:pt x="340" y="950"/>
                  <a:pt x="343" y="942"/>
                </a:cubicBezTo>
                <a:lnTo>
                  <a:pt x="349" y="895"/>
                </a:lnTo>
                <a:lnTo>
                  <a:pt x="358" y="861"/>
                </a:lnTo>
                <a:lnTo>
                  <a:pt x="446" y="864"/>
                </a:lnTo>
                <a:lnTo>
                  <a:pt x="454" y="813"/>
                </a:lnTo>
                <a:lnTo>
                  <a:pt x="464" y="804"/>
                </a:lnTo>
                <a:lnTo>
                  <a:pt x="460" y="771"/>
                </a:lnTo>
                <a:cubicBezTo>
                  <a:pt x="459" y="760"/>
                  <a:pt x="457" y="745"/>
                  <a:pt x="460" y="739"/>
                </a:cubicBezTo>
                <a:cubicBezTo>
                  <a:pt x="463" y="733"/>
                  <a:pt x="475" y="743"/>
                  <a:pt x="478" y="736"/>
                </a:cubicBezTo>
                <a:lnTo>
                  <a:pt x="476" y="697"/>
                </a:lnTo>
                <a:lnTo>
                  <a:pt x="574" y="694"/>
                </a:lnTo>
                <a:lnTo>
                  <a:pt x="581" y="655"/>
                </a:lnTo>
                <a:lnTo>
                  <a:pt x="1055" y="649"/>
                </a:lnTo>
                <a:lnTo>
                  <a:pt x="1072" y="646"/>
                </a:lnTo>
                <a:lnTo>
                  <a:pt x="1073" y="610"/>
                </a:lnTo>
                <a:lnTo>
                  <a:pt x="1099" y="609"/>
                </a:lnTo>
                <a:lnTo>
                  <a:pt x="1108" y="564"/>
                </a:lnTo>
                <a:lnTo>
                  <a:pt x="1141" y="568"/>
                </a:lnTo>
                <a:lnTo>
                  <a:pt x="1144" y="519"/>
                </a:lnTo>
                <a:lnTo>
                  <a:pt x="1286" y="522"/>
                </a:lnTo>
                <a:lnTo>
                  <a:pt x="1285" y="484"/>
                </a:lnTo>
                <a:lnTo>
                  <a:pt x="1300" y="481"/>
                </a:lnTo>
                <a:lnTo>
                  <a:pt x="1300" y="438"/>
                </a:lnTo>
                <a:lnTo>
                  <a:pt x="1402" y="436"/>
                </a:lnTo>
                <a:lnTo>
                  <a:pt x="1409" y="390"/>
                </a:lnTo>
                <a:lnTo>
                  <a:pt x="1559" y="391"/>
                </a:lnTo>
                <a:lnTo>
                  <a:pt x="1565" y="348"/>
                </a:lnTo>
                <a:cubicBezTo>
                  <a:pt x="1606" y="340"/>
                  <a:pt x="1763" y="351"/>
                  <a:pt x="1804" y="343"/>
                </a:cubicBezTo>
                <a:lnTo>
                  <a:pt x="1810" y="300"/>
                </a:lnTo>
                <a:lnTo>
                  <a:pt x="2015" y="300"/>
                </a:lnTo>
                <a:lnTo>
                  <a:pt x="2018" y="255"/>
                </a:lnTo>
                <a:lnTo>
                  <a:pt x="2332" y="253"/>
                </a:lnTo>
                <a:lnTo>
                  <a:pt x="2333" y="204"/>
                </a:lnTo>
                <a:lnTo>
                  <a:pt x="3068" y="199"/>
                </a:lnTo>
                <a:lnTo>
                  <a:pt x="3064" y="141"/>
                </a:lnTo>
                <a:lnTo>
                  <a:pt x="3113" y="133"/>
                </a:lnTo>
                <a:lnTo>
                  <a:pt x="3107" y="85"/>
                </a:lnTo>
                <a:lnTo>
                  <a:pt x="3116" y="76"/>
                </a:lnTo>
                <a:cubicBezTo>
                  <a:pt x="3165" y="74"/>
                  <a:pt x="3353" y="87"/>
                  <a:pt x="3400" y="75"/>
                </a:cubicBezTo>
                <a:lnTo>
                  <a:pt x="3400" y="3"/>
                </a:lnTo>
                <a:lnTo>
                  <a:pt x="4358" y="0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62" name="Text Box 6"/>
          <p:cNvSpPr txBox="1">
            <a:spLocks noChangeArrowheads="1"/>
          </p:cNvSpPr>
          <p:nvPr/>
        </p:nvSpPr>
        <p:spPr bwMode="auto">
          <a:xfrm>
            <a:off x="633413" y="6130925"/>
            <a:ext cx="82835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15000"/>
              </a:spcAft>
              <a:tabLst>
                <a:tab pos="541338" algn="ctr"/>
                <a:tab pos="1708150" algn="ctr"/>
                <a:tab pos="2874963" algn="ctr"/>
                <a:tab pos="4030663" algn="ctr"/>
                <a:tab pos="5197475" algn="ctr"/>
                <a:tab pos="6392863" algn="ctr"/>
                <a:tab pos="7542213" algn="ctr"/>
              </a:tabLst>
            </a:pPr>
            <a:r>
              <a:rPr lang="en-GB" sz="1400" b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	629	583	557	491	415	291	119</a:t>
            </a:r>
          </a:p>
          <a:p>
            <a:pPr>
              <a:spcAft>
                <a:spcPct val="15000"/>
              </a:spcAft>
              <a:tabLst>
                <a:tab pos="541338" algn="ctr"/>
                <a:tab pos="1708150" algn="ctr"/>
                <a:tab pos="2874963" algn="ctr"/>
                <a:tab pos="4030663" algn="ctr"/>
                <a:tab pos="5197475" algn="ctr"/>
                <a:tab pos="6392863" algn="ctr"/>
                <a:tab pos="7542213" algn="ctr"/>
              </a:tabLst>
            </a:pPr>
            <a:r>
              <a:rPr lang="en-GB" sz="1400" b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	629	565	539	472	404	269	130</a:t>
            </a:r>
          </a:p>
        </p:txBody>
      </p:sp>
      <p:sp>
        <p:nvSpPr>
          <p:cNvPr id="146463" name="Text Box 7"/>
          <p:cNvSpPr txBox="1">
            <a:spLocks noChangeArrowheads="1"/>
          </p:cNvSpPr>
          <p:nvPr/>
        </p:nvSpPr>
        <p:spPr bwMode="auto">
          <a:xfrm>
            <a:off x="1900238" y="5767388"/>
            <a:ext cx="57515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Months</a:t>
            </a:r>
          </a:p>
        </p:txBody>
      </p:sp>
      <p:sp>
        <p:nvSpPr>
          <p:cNvPr id="146464" name="Text Box 8"/>
          <p:cNvSpPr txBox="1">
            <a:spLocks noChangeArrowheads="1"/>
          </p:cNvSpPr>
          <p:nvPr/>
        </p:nvSpPr>
        <p:spPr bwMode="auto">
          <a:xfrm>
            <a:off x="7938" y="5886450"/>
            <a:ext cx="1100137" cy="79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GB" sz="1400" b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No. at risk</a:t>
            </a:r>
          </a:p>
          <a:p>
            <a:pPr>
              <a:spcAft>
                <a:spcPct val="15000"/>
              </a:spcAft>
            </a:pPr>
            <a:r>
              <a:rPr lang="en-GB" sz="1400" b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Ticagrelor</a:t>
            </a:r>
          </a:p>
          <a:p>
            <a:pPr>
              <a:spcAft>
                <a:spcPct val="15000"/>
              </a:spcAft>
            </a:pPr>
            <a:r>
              <a:rPr lang="en-GB" sz="1400" b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Clopidogrel</a:t>
            </a:r>
          </a:p>
        </p:txBody>
      </p:sp>
      <p:sp>
        <p:nvSpPr>
          <p:cNvPr id="146465" name="Text Box 20"/>
          <p:cNvSpPr txBox="1">
            <a:spLocks noChangeArrowheads="1"/>
          </p:cNvSpPr>
          <p:nvPr/>
        </p:nvSpPr>
        <p:spPr bwMode="auto">
          <a:xfrm>
            <a:off x="6681788" y="1016000"/>
            <a:ext cx="116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00FFFF"/>
                </a:solidFill>
                <a:cs typeface="Arial" pitchFamily="34" charset="0"/>
              </a:rPr>
              <a:t>Clopidogrel</a:t>
            </a:r>
          </a:p>
        </p:txBody>
      </p:sp>
      <p:sp>
        <p:nvSpPr>
          <p:cNvPr id="146466" name="Text Box 21"/>
          <p:cNvSpPr txBox="1">
            <a:spLocks noChangeArrowheads="1"/>
          </p:cNvSpPr>
          <p:nvPr/>
        </p:nvSpPr>
        <p:spPr bwMode="auto">
          <a:xfrm>
            <a:off x="6913563" y="3503613"/>
            <a:ext cx="104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FFCC00"/>
                </a:solidFill>
                <a:cs typeface="Arial" pitchFamily="34" charset="0"/>
              </a:rPr>
              <a:t>Ticagrelor</a:t>
            </a:r>
          </a:p>
        </p:txBody>
      </p:sp>
      <p:sp>
        <p:nvSpPr>
          <p:cNvPr id="146467" name="Text Box 22"/>
          <p:cNvSpPr txBox="1">
            <a:spLocks noChangeArrowheads="1"/>
          </p:cNvSpPr>
          <p:nvPr/>
        </p:nvSpPr>
        <p:spPr bwMode="auto">
          <a:xfrm>
            <a:off x="8229600" y="32385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solidFill>
                  <a:srgbClr val="FFCC00"/>
                </a:solidFill>
                <a:cs typeface="Arial" pitchFamily="34" charset="0"/>
              </a:rPr>
              <a:t>4.7</a:t>
            </a:r>
          </a:p>
        </p:txBody>
      </p:sp>
      <p:sp>
        <p:nvSpPr>
          <p:cNvPr id="146468" name="Text Box 23"/>
          <p:cNvSpPr txBox="1">
            <a:spLocks noChangeArrowheads="1"/>
          </p:cNvSpPr>
          <p:nvPr/>
        </p:nvSpPr>
        <p:spPr bwMode="auto">
          <a:xfrm>
            <a:off x="8234363" y="1203325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solidFill>
                  <a:srgbClr val="00FFFF"/>
                </a:solidFill>
                <a:cs typeface="Arial" pitchFamily="34" charset="0"/>
              </a:rPr>
              <a:t>9.7</a:t>
            </a:r>
          </a:p>
        </p:txBody>
      </p:sp>
      <p:sp>
        <p:nvSpPr>
          <p:cNvPr id="146469" name="Line 59"/>
          <p:cNvSpPr>
            <a:spLocks noChangeShapeType="1"/>
          </p:cNvSpPr>
          <p:nvPr/>
        </p:nvSpPr>
        <p:spPr bwMode="auto">
          <a:xfrm>
            <a:off x="1111250" y="2493963"/>
            <a:ext cx="10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70" name="Line 60"/>
          <p:cNvSpPr>
            <a:spLocks noChangeShapeType="1"/>
          </p:cNvSpPr>
          <p:nvPr/>
        </p:nvSpPr>
        <p:spPr bwMode="auto">
          <a:xfrm>
            <a:off x="1111250" y="2906713"/>
            <a:ext cx="10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71" name="Line 61"/>
          <p:cNvSpPr>
            <a:spLocks noChangeShapeType="1"/>
          </p:cNvSpPr>
          <p:nvPr/>
        </p:nvSpPr>
        <p:spPr bwMode="auto">
          <a:xfrm>
            <a:off x="1111250" y="3324225"/>
            <a:ext cx="101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472" name="Text Box 62"/>
          <p:cNvSpPr txBox="1">
            <a:spLocks noChangeArrowheads="1"/>
          </p:cNvSpPr>
          <p:nvPr/>
        </p:nvSpPr>
        <p:spPr bwMode="auto">
          <a:xfrm>
            <a:off x="5256213" y="4918075"/>
            <a:ext cx="313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HR: </a:t>
            </a:r>
            <a:r>
              <a:rPr lang="it-IT" sz="1400">
                <a:solidFill>
                  <a:srgbClr val="FFFFFF"/>
                </a:solidFill>
                <a:cs typeface="Arial" pitchFamily="34" charset="0"/>
              </a:rPr>
              <a:t>0.49 (95% CI 0.32–0.77), p&lt;0.01</a:t>
            </a:r>
            <a:endParaRPr lang="en-US" sz="1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6473" name="Text Box 3"/>
          <p:cNvSpPr txBox="1">
            <a:spLocks noChangeArrowheads="1"/>
          </p:cNvSpPr>
          <p:nvPr/>
        </p:nvSpPr>
        <p:spPr bwMode="auto">
          <a:xfrm rot="-5400000">
            <a:off x="-567531" y="3144044"/>
            <a:ext cx="23796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K-M estimated rate (%)</a:t>
            </a:r>
          </a:p>
        </p:txBody>
      </p:sp>
      <p:sp>
        <p:nvSpPr>
          <p:cNvPr id="42" name="Tekstvak 8"/>
          <p:cNvSpPr txBox="1">
            <a:spLocks noChangeArrowheads="1"/>
          </p:cNvSpPr>
          <p:nvPr/>
        </p:nvSpPr>
        <p:spPr bwMode="auto">
          <a:xfrm>
            <a:off x="4448175" y="639763"/>
            <a:ext cx="3617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FFFF00"/>
                </a:solidFill>
              </a:rPr>
              <a:t>Held C. J Am </a:t>
            </a:r>
            <a:r>
              <a:rPr lang="en-US" sz="1400" i="1" kern="0" dirty="0" err="1">
                <a:solidFill>
                  <a:srgbClr val="FFFF00"/>
                </a:solidFill>
              </a:rPr>
              <a:t>Coll</a:t>
            </a:r>
            <a:r>
              <a:rPr lang="en-US" sz="1400" i="1" kern="0" dirty="0">
                <a:solidFill>
                  <a:srgbClr val="FFFF00"/>
                </a:solidFill>
              </a:rPr>
              <a:t> </a:t>
            </a:r>
            <a:r>
              <a:rPr lang="en-US" sz="1400" i="1" kern="0" dirty="0" err="1">
                <a:solidFill>
                  <a:srgbClr val="FFFF00"/>
                </a:solidFill>
              </a:rPr>
              <a:t>Cardiol</a:t>
            </a:r>
            <a:r>
              <a:rPr lang="en-US" sz="1400" i="1" kern="0" dirty="0">
                <a:solidFill>
                  <a:srgbClr val="FFFF00"/>
                </a:solidFill>
              </a:rPr>
              <a:t> 2010 in press</a:t>
            </a:r>
            <a:endParaRPr lang="nl-NL" sz="1400" i="1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152400"/>
            <a:ext cx="7435850" cy="457200"/>
          </a:xfrm>
        </p:spPr>
        <p:txBody>
          <a:bodyPr/>
          <a:lstStyle/>
          <a:p>
            <a:r>
              <a:rPr lang="en-GB" smtClean="0"/>
              <a:t>Bleeding from time of CABG </a:t>
            </a:r>
            <a:endParaRPr lang="en-GB" sz="2000" smtClean="0">
              <a:solidFill>
                <a:srgbClr val="FFFF00"/>
              </a:solidFill>
            </a:endParaRPr>
          </a:p>
        </p:txBody>
      </p:sp>
      <p:sp>
        <p:nvSpPr>
          <p:cNvPr id="147459" name="Line 3"/>
          <p:cNvSpPr>
            <a:spLocks noChangeShapeType="1"/>
          </p:cNvSpPr>
          <p:nvPr/>
        </p:nvSpPr>
        <p:spPr bwMode="auto">
          <a:xfrm flipH="1">
            <a:off x="4608513" y="5221288"/>
            <a:ext cx="27019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60" name="Line 4"/>
          <p:cNvSpPr>
            <a:spLocks noChangeShapeType="1"/>
          </p:cNvSpPr>
          <p:nvPr/>
        </p:nvSpPr>
        <p:spPr bwMode="auto">
          <a:xfrm>
            <a:off x="5384800" y="5624513"/>
            <a:ext cx="719138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>
            <a:off x="6583363" y="5621338"/>
            <a:ext cx="719137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4691063" y="5726113"/>
            <a:ext cx="13985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CC00"/>
                </a:solidFill>
              </a:rPr>
              <a:t>Ticagrelor better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581775" y="5726113"/>
            <a:ext cx="1525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00FFFF"/>
                </a:solidFill>
              </a:rPr>
              <a:t>Clopidogrel better</a:t>
            </a:r>
          </a:p>
        </p:txBody>
      </p:sp>
      <p:sp>
        <p:nvSpPr>
          <p:cNvPr id="147464" name="Line 21"/>
          <p:cNvSpPr>
            <a:spLocks noChangeShapeType="1"/>
          </p:cNvSpPr>
          <p:nvPr/>
        </p:nvSpPr>
        <p:spPr bwMode="auto">
          <a:xfrm>
            <a:off x="5516563" y="5221288"/>
            <a:ext cx="0" cy="730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65" name="Line 22"/>
          <p:cNvSpPr>
            <a:spLocks noChangeShapeType="1"/>
          </p:cNvSpPr>
          <p:nvPr/>
        </p:nvSpPr>
        <p:spPr bwMode="auto">
          <a:xfrm>
            <a:off x="7178675" y="5221288"/>
            <a:ext cx="0" cy="730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66" name="Rectangle 23"/>
          <p:cNvSpPr>
            <a:spLocks noChangeArrowheads="1"/>
          </p:cNvSpPr>
          <p:nvPr/>
        </p:nvSpPr>
        <p:spPr bwMode="auto">
          <a:xfrm>
            <a:off x="5391150" y="5329238"/>
            <a:ext cx="246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0.5</a:t>
            </a:r>
          </a:p>
        </p:txBody>
      </p:sp>
      <p:sp>
        <p:nvSpPr>
          <p:cNvPr id="147467" name="Rectangle 24"/>
          <p:cNvSpPr>
            <a:spLocks noChangeArrowheads="1"/>
          </p:cNvSpPr>
          <p:nvPr/>
        </p:nvSpPr>
        <p:spPr bwMode="auto">
          <a:xfrm>
            <a:off x="6227763" y="5329238"/>
            <a:ext cx="2460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1.0</a:t>
            </a:r>
          </a:p>
        </p:txBody>
      </p:sp>
      <p:sp>
        <p:nvSpPr>
          <p:cNvPr id="147468" name="Rectangle 25"/>
          <p:cNvSpPr>
            <a:spLocks noChangeArrowheads="1"/>
          </p:cNvSpPr>
          <p:nvPr/>
        </p:nvSpPr>
        <p:spPr bwMode="auto">
          <a:xfrm>
            <a:off x="7053263" y="5329238"/>
            <a:ext cx="2460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2.0</a:t>
            </a:r>
          </a:p>
        </p:txBody>
      </p:sp>
      <p:sp>
        <p:nvSpPr>
          <p:cNvPr id="147469" name="Line 120"/>
          <p:cNvSpPr>
            <a:spLocks noChangeShapeType="1"/>
          </p:cNvSpPr>
          <p:nvPr/>
        </p:nvSpPr>
        <p:spPr bwMode="auto">
          <a:xfrm>
            <a:off x="5740400" y="5224463"/>
            <a:ext cx="0" cy="523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70" name="Line 121"/>
          <p:cNvSpPr>
            <a:spLocks noChangeShapeType="1"/>
          </p:cNvSpPr>
          <p:nvPr/>
        </p:nvSpPr>
        <p:spPr bwMode="auto">
          <a:xfrm>
            <a:off x="5938838" y="5224463"/>
            <a:ext cx="0" cy="523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71" name="Line 122"/>
          <p:cNvSpPr>
            <a:spLocks noChangeShapeType="1"/>
          </p:cNvSpPr>
          <p:nvPr/>
        </p:nvSpPr>
        <p:spPr bwMode="auto">
          <a:xfrm>
            <a:off x="6111875" y="5224463"/>
            <a:ext cx="0" cy="523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72" name="Line 123"/>
          <p:cNvSpPr>
            <a:spLocks noChangeShapeType="1"/>
          </p:cNvSpPr>
          <p:nvPr/>
        </p:nvSpPr>
        <p:spPr bwMode="auto">
          <a:xfrm>
            <a:off x="6224588" y="5224463"/>
            <a:ext cx="0" cy="523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73" name="Line 124"/>
          <p:cNvSpPr>
            <a:spLocks noChangeShapeType="1"/>
          </p:cNvSpPr>
          <p:nvPr/>
        </p:nvSpPr>
        <p:spPr bwMode="auto">
          <a:xfrm>
            <a:off x="4716463" y="5221288"/>
            <a:ext cx="0" cy="730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74" name="Line 125"/>
          <p:cNvSpPr>
            <a:spLocks noChangeShapeType="1"/>
          </p:cNvSpPr>
          <p:nvPr/>
        </p:nvSpPr>
        <p:spPr bwMode="auto">
          <a:xfrm>
            <a:off x="4983163" y="5224463"/>
            <a:ext cx="0" cy="523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75" name="Line 126"/>
          <p:cNvSpPr>
            <a:spLocks noChangeShapeType="1"/>
          </p:cNvSpPr>
          <p:nvPr/>
        </p:nvSpPr>
        <p:spPr bwMode="auto">
          <a:xfrm>
            <a:off x="5254625" y="5224463"/>
            <a:ext cx="0" cy="523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76" name="Rectangle 127"/>
          <p:cNvSpPr>
            <a:spLocks noChangeArrowheads="1"/>
          </p:cNvSpPr>
          <p:nvPr/>
        </p:nvSpPr>
        <p:spPr bwMode="auto">
          <a:xfrm>
            <a:off x="4592638" y="5329238"/>
            <a:ext cx="2460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0.2</a:t>
            </a:r>
          </a:p>
        </p:txBody>
      </p:sp>
      <p:sp>
        <p:nvSpPr>
          <p:cNvPr id="147477" name="Line 130"/>
          <p:cNvSpPr>
            <a:spLocks noChangeShapeType="1"/>
          </p:cNvSpPr>
          <p:nvPr/>
        </p:nvSpPr>
        <p:spPr bwMode="auto">
          <a:xfrm>
            <a:off x="6340475" y="1914525"/>
            <a:ext cx="3175" cy="33099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78" name="Rectangle 14"/>
          <p:cNvSpPr>
            <a:spLocks noChangeArrowheads="1"/>
          </p:cNvSpPr>
          <p:nvPr/>
        </p:nvSpPr>
        <p:spPr bwMode="auto">
          <a:xfrm>
            <a:off x="387350" y="1882775"/>
            <a:ext cx="1939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0">
                <a:solidFill>
                  <a:srgbClr val="FFFFFF"/>
                </a:solidFill>
              </a:rPr>
              <a:t>CABG-related bleeding</a:t>
            </a:r>
          </a:p>
        </p:txBody>
      </p:sp>
      <p:sp>
        <p:nvSpPr>
          <p:cNvPr id="147479" name="Rectangle 20"/>
          <p:cNvSpPr>
            <a:spLocks noChangeArrowheads="1"/>
          </p:cNvSpPr>
          <p:nvPr/>
        </p:nvSpPr>
        <p:spPr bwMode="auto">
          <a:xfrm>
            <a:off x="393700" y="1506538"/>
            <a:ext cx="11826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0">
                <a:solidFill>
                  <a:srgbClr val="FFFFFF"/>
                </a:solidFill>
              </a:rPr>
              <a:t>Characteristic</a:t>
            </a:r>
          </a:p>
        </p:txBody>
      </p:sp>
      <p:sp>
        <p:nvSpPr>
          <p:cNvPr id="147480" name="Rectangle 64"/>
          <p:cNvSpPr>
            <a:spLocks noChangeArrowheads="1"/>
          </p:cNvSpPr>
          <p:nvPr/>
        </p:nvSpPr>
        <p:spPr bwMode="auto">
          <a:xfrm>
            <a:off x="6759575" y="2671763"/>
            <a:ext cx="11160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 b="0">
                <a:solidFill>
                  <a:srgbClr val="FFFFFF"/>
                </a:solidFill>
              </a:rPr>
              <a:t>1.04 (0.83, 1.31)</a:t>
            </a:r>
          </a:p>
        </p:txBody>
      </p:sp>
      <p:sp>
        <p:nvSpPr>
          <p:cNvPr id="147481" name="Rectangle 65"/>
          <p:cNvSpPr>
            <a:spLocks noChangeArrowheads="1"/>
          </p:cNvSpPr>
          <p:nvPr/>
        </p:nvSpPr>
        <p:spPr bwMode="auto">
          <a:xfrm>
            <a:off x="550863" y="2608263"/>
            <a:ext cx="12795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0">
                <a:solidFill>
                  <a:srgbClr val="FFFFFF"/>
                </a:solidFill>
                <a:sym typeface="Symbol" pitchFamily="18" charset="2"/>
              </a:rPr>
              <a:t>Life-threatening/</a:t>
            </a:r>
            <a:br>
              <a:rPr lang="en-GB" sz="1400" b="0">
                <a:solidFill>
                  <a:srgbClr val="FFFFFF"/>
                </a:solidFill>
                <a:sym typeface="Symbol" pitchFamily="18" charset="2"/>
              </a:rPr>
            </a:br>
            <a:r>
              <a:rPr lang="en-GB" sz="1400" b="0">
                <a:solidFill>
                  <a:srgbClr val="FFFFFF"/>
                </a:solidFill>
                <a:sym typeface="Symbol" pitchFamily="18" charset="2"/>
              </a:rPr>
              <a:t>fatal bleeding</a:t>
            </a:r>
          </a:p>
        </p:txBody>
      </p:sp>
      <p:sp>
        <p:nvSpPr>
          <p:cNvPr id="147482" name="Rectangle 69"/>
          <p:cNvSpPr>
            <a:spLocks noChangeArrowheads="1"/>
          </p:cNvSpPr>
          <p:nvPr/>
        </p:nvSpPr>
        <p:spPr bwMode="auto">
          <a:xfrm>
            <a:off x="6761163" y="2241550"/>
            <a:ext cx="11160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 b="0">
                <a:solidFill>
                  <a:srgbClr val="FFFFFF"/>
                </a:solidFill>
              </a:rPr>
              <a:t>1.07 (0.80, 1.43)</a:t>
            </a:r>
          </a:p>
        </p:txBody>
      </p:sp>
      <p:sp>
        <p:nvSpPr>
          <p:cNvPr id="147483" name="Rectangle 70"/>
          <p:cNvSpPr>
            <a:spLocks noChangeArrowheads="1"/>
          </p:cNvSpPr>
          <p:nvPr/>
        </p:nvSpPr>
        <p:spPr bwMode="auto">
          <a:xfrm>
            <a:off x="550863" y="2212975"/>
            <a:ext cx="1162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0">
                <a:solidFill>
                  <a:srgbClr val="FFFFFF"/>
                </a:solidFill>
              </a:rPr>
              <a:t>Major bleeding</a:t>
            </a:r>
          </a:p>
        </p:txBody>
      </p:sp>
      <p:sp>
        <p:nvSpPr>
          <p:cNvPr id="147484" name="Rectangle 54"/>
          <p:cNvSpPr>
            <a:spLocks noChangeArrowheads="1"/>
          </p:cNvSpPr>
          <p:nvPr/>
        </p:nvSpPr>
        <p:spPr bwMode="auto">
          <a:xfrm>
            <a:off x="549275" y="3552825"/>
            <a:ext cx="16875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0">
                <a:solidFill>
                  <a:srgbClr val="FFFFFF"/>
                </a:solidFill>
                <a:sym typeface="Symbol" pitchFamily="18" charset="2"/>
              </a:rPr>
              <a:t>All intracranial </a:t>
            </a:r>
            <a:br>
              <a:rPr lang="en-GB" sz="1400" b="0">
                <a:solidFill>
                  <a:srgbClr val="FFFFFF"/>
                </a:solidFill>
                <a:sym typeface="Symbol" pitchFamily="18" charset="2"/>
              </a:rPr>
            </a:br>
            <a:r>
              <a:rPr lang="en-GB" sz="1400" b="0">
                <a:solidFill>
                  <a:srgbClr val="FFFFFF"/>
                </a:solidFill>
                <a:sym typeface="Symbol" pitchFamily="18" charset="2"/>
              </a:rPr>
              <a:t>bleeding post-CABG*</a:t>
            </a:r>
          </a:p>
        </p:txBody>
      </p:sp>
      <p:sp>
        <p:nvSpPr>
          <p:cNvPr id="147485" name="Rectangle 59"/>
          <p:cNvSpPr>
            <a:spLocks noChangeArrowheads="1"/>
          </p:cNvSpPr>
          <p:nvPr/>
        </p:nvSpPr>
        <p:spPr bwMode="auto">
          <a:xfrm>
            <a:off x="549275" y="3136900"/>
            <a:ext cx="11128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0">
                <a:solidFill>
                  <a:srgbClr val="FFFFFF"/>
                </a:solidFill>
              </a:rPr>
              <a:t>Fatal bleeding</a:t>
            </a:r>
          </a:p>
        </p:txBody>
      </p:sp>
      <p:sp>
        <p:nvSpPr>
          <p:cNvPr id="147486" name="Rectangle 84"/>
          <p:cNvSpPr>
            <a:spLocks noChangeArrowheads="1"/>
          </p:cNvSpPr>
          <p:nvPr/>
        </p:nvSpPr>
        <p:spPr bwMode="auto">
          <a:xfrm>
            <a:off x="6759575" y="3013075"/>
            <a:ext cx="11160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 b="0">
                <a:solidFill>
                  <a:srgbClr val="FFFFFF"/>
                </a:solidFill>
              </a:rPr>
              <a:t>0.83 (0.20, 3.28)</a:t>
            </a:r>
          </a:p>
        </p:txBody>
      </p:sp>
      <p:sp>
        <p:nvSpPr>
          <p:cNvPr id="147487" name="Rectangle 84"/>
          <p:cNvSpPr>
            <a:spLocks noChangeArrowheads="1"/>
          </p:cNvSpPr>
          <p:nvPr/>
        </p:nvSpPr>
        <p:spPr bwMode="auto">
          <a:xfrm>
            <a:off x="6673850" y="3511550"/>
            <a:ext cx="12001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 b="0">
                <a:solidFill>
                  <a:srgbClr val="FFFFFF"/>
                </a:solidFill>
              </a:rPr>
              <a:t>1.01 (0.06, 16.09)</a:t>
            </a:r>
          </a:p>
        </p:txBody>
      </p:sp>
      <p:sp>
        <p:nvSpPr>
          <p:cNvPr id="147488" name="Line 164"/>
          <p:cNvSpPr>
            <a:spLocks noChangeShapeType="1"/>
          </p:cNvSpPr>
          <p:nvPr/>
        </p:nvSpPr>
        <p:spPr bwMode="auto">
          <a:xfrm flipH="1" flipV="1">
            <a:off x="6161088" y="2757488"/>
            <a:ext cx="423862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89" name="Line 173"/>
          <p:cNvSpPr>
            <a:spLocks noChangeShapeType="1"/>
          </p:cNvSpPr>
          <p:nvPr/>
        </p:nvSpPr>
        <p:spPr bwMode="auto">
          <a:xfrm flipH="1">
            <a:off x="4716463" y="3722688"/>
            <a:ext cx="2460625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47490" name="Line 175"/>
          <p:cNvSpPr>
            <a:spLocks noChangeShapeType="1"/>
          </p:cNvSpPr>
          <p:nvPr/>
        </p:nvSpPr>
        <p:spPr bwMode="auto">
          <a:xfrm flipV="1">
            <a:off x="6365875" y="3671888"/>
            <a:ext cx="0" cy="1000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91" name="Line 176"/>
          <p:cNvSpPr>
            <a:spLocks noChangeShapeType="1"/>
          </p:cNvSpPr>
          <p:nvPr/>
        </p:nvSpPr>
        <p:spPr bwMode="auto">
          <a:xfrm>
            <a:off x="6315075" y="3722688"/>
            <a:ext cx="1016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92" name="Line 177"/>
          <p:cNvSpPr>
            <a:spLocks noChangeShapeType="1"/>
          </p:cNvSpPr>
          <p:nvPr/>
        </p:nvSpPr>
        <p:spPr bwMode="auto">
          <a:xfrm flipH="1">
            <a:off x="4716463" y="3243263"/>
            <a:ext cx="2460625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93" name="Line 179"/>
          <p:cNvSpPr>
            <a:spLocks noChangeShapeType="1"/>
          </p:cNvSpPr>
          <p:nvPr/>
        </p:nvSpPr>
        <p:spPr bwMode="auto">
          <a:xfrm flipV="1">
            <a:off x="6165850" y="3192463"/>
            <a:ext cx="0" cy="1016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94" name="Line 180"/>
          <p:cNvSpPr>
            <a:spLocks noChangeShapeType="1"/>
          </p:cNvSpPr>
          <p:nvPr/>
        </p:nvSpPr>
        <p:spPr bwMode="auto">
          <a:xfrm>
            <a:off x="6115050" y="3243263"/>
            <a:ext cx="1016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495" name="Rectangle 132"/>
          <p:cNvSpPr>
            <a:spLocks noChangeArrowheads="1"/>
          </p:cNvSpPr>
          <p:nvPr/>
        </p:nvSpPr>
        <p:spPr bwMode="auto">
          <a:xfrm>
            <a:off x="8323263" y="2219325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0.67</a:t>
            </a:r>
          </a:p>
        </p:txBody>
      </p:sp>
      <p:sp>
        <p:nvSpPr>
          <p:cNvPr id="147496" name="Rectangle 64"/>
          <p:cNvSpPr>
            <a:spLocks noChangeArrowheads="1"/>
          </p:cNvSpPr>
          <p:nvPr/>
        </p:nvSpPr>
        <p:spPr bwMode="auto">
          <a:xfrm>
            <a:off x="6762750" y="4424363"/>
            <a:ext cx="11160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 b="0">
                <a:solidFill>
                  <a:srgbClr val="FFFFFF"/>
                </a:solidFill>
              </a:rPr>
              <a:t>0.97 (0.73, 1.28)</a:t>
            </a:r>
          </a:p>
        </p:txBody>
      </p:sp>
      <p:sp>
        <p:nvSpPr>
          <p:cNvPr id="147497" name="Rectangle 65"/>
          <p:cNvSpPr>
            <a:spLocks noChangeArrowheads="1"/>
          </p:cNvSpPr>
          <p:nvPr/>
        </p:nvSpPr>
        <p:spPr bwMode="auto">
          <a:xfrm>
            <a:off x="550863" y="4425950"/>
            <a:ext cx="156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0">
                <a:solidFill>
                  <a:srgbClr val="FFFFFF"/>
                </a:solidFill>
                <a:sym typeface="Symbol" pitchFamily="18" charset="2"/>
              </a:rPr>
              <a:t>TIMI minor bleeding</a:t>
            </a:r>
          </a:p>
        </p:txBody>
      </p:sp>
      <p:sp>
        <p:nvSpPr>
          <p:cNvPr id="147498" name="Rectangle 69"/>
          <p:cNvSpPr>
            <a:spLocks noChangeArrowheads="1"/>
          </p:cNvSpPr>
          <p:nvPr/>
        </p:nvSpPr>
        <p:spPr bwMode="auto">
          <a:xfrm>
            <a:off x="6759575" y="4067175"/>
            <a:ext cx="11160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 b="0">
                <a:solidFill>
                  <a:srgbClr val="FFFFFF"/>
                </a:solidFill>
              </a:rPr>
              <a:t>1.08 (0.85, 1.36)</a:t>
            </a:r>
          </a:p>
        </p:txBody>
      </p:sp>
      <p:sp>
        <p:nvSpPr>
          <p:cNvPr id="147499" name="Rectangle 70"/>
          <p:cNvSpPr>
            <a:spLocks noChangeArrowheads="1"/>
          </p:cNvSpPr>
          <p:nvPr/>
        </p:nvSpPr>
        <p:spPr bwMode="auto">
          <a:xfrm>
            <a:off x="550863" y="4073525"/>
            <a:ext cx="156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0">
                <a:solidFill>
                  <a:srgbClr val="FFFFFF"/>
                </a:solidFill>
              </a:rPr>
              <a:t>TIMI major bleeding</a:t>
            </a:r>
          </a:p>
        </p:txBody>
      </p:sp>
      <p:sp>
        <p:nvSpPr>
          <p:cNvPr id="147500" name="Rectangle 59"/>
          <p:cNvSpPr>
            <a:spLocks noChangeArrowheads="1"/>
          </p:cNvSpPr>
          <p:nvPr/>
        </p:nvSpPr>
        <p:spPr bwMode="auto">
          <a:xfrm>
            <a:off x="549275" y="4778375"/>
            <a:ext cx="19319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0">
                <a:solidFill>
                  <a:srgbClr val="FFFFFF"/>
                </a:solidFill>
              </a:rPr>
              <a:t>GUSTO severe bleeding</a:t>
            </a:r>
          </a:p>
        </p:txBody>
      </p:sp>
      <p:sp>
        <p:nvSpPr>
          <p:cNvPr id="147501" name="Rectangle 62"/>
          <p:cNvSpPr>
            <a:spLocks noChangeArrowheads="1"/>
          </p:cNvSpPr>
          <p:nvPr/>
        </p:nvSpPr>
        <p:spPr bwMode="auto">
          <a:xfrm>
            <a:off x="2822575" y="2655888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FFCC00"/>
                </a:solidFill>
              </a:rPr>
              <a:t>43.7</a:t>
            </a:r>
          </a:p>
        </p:txBody>
      </p:sp>
      <p:sp>
        <p:nvSpPr>
          <p:cNvPr id="147502" name="Rectangle 63"/>
          <p:cNvSpPr>
            <a:spLocks noChangeArrowheads="1"/>
          </p:cNvSpPr>
          <p:nvPr/>
        </p:nvSpPr>
        <p:spPr bwMode="auto">
          <a:xfrm>
            <a:off x="3865563" y="2655888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00FFFF"/>
                </a:solidFill>
              </a:rPr>
              <a:t>42.6</a:t>
            </a:r>
          </a:p>
        </p:txBody>
      </p:sp>
      <p:sp>
        <p:nvSpPr>
          <p:cNvPr id="147503" name="Rectangle 67"/>
          <p:cNvSpPr>
            <a:spLocks noChangeArrowheads="1"/>
          </p:cNvSpPr>
          <p:nvPr/>
        </p:nvSpPr>
        <p:spPr bwMode="auto">
          <a:xfrm>
            <a:off x="2822575" y="2219325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FFCC00"/>
                </a:solidFill>
              </a:rPr>
              <a:t>81.2</a:t>
            </a:r>
          </a:p>
        </p:txBody>
      </p:sp>
      <p:sp>
        <p:nvSpPr>
          <p:cNvPr id="147504" name="Rectangle 68"/>
          <p:cNvSpPr>
            <a:spLocks noChangeArrowheads="1"/>
          </p:cNvSpPr>
          <p:nvPr/>
        </p:nvSpPr>
        <p:spPr bwMode="auto">
          <a:xfrm>
            <a:off x="3865563" y="2219325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00FFFF"/>
                </a:solidFill>
              </a:rPr>
              <a:t>80.1</a:t>
            </a:r>
          </a:p>
        </p:txBody>
      </p:sp>
      <p:sp>
        <p:nvSpPr>
          <p:cNvPr id="147505" name="Rectangle 82"/>
          <p:cNvSpPr>
            <a:spLocks noChangeArrowheads="1"/>
          </p:cNvSpPr>
          <p:nvPr/>
        </p:nvSpPr>
        <p:spPr bwMode="auto">
          <a:xfrm>
            <a:off x="2924175" y="3143250"/>
            <a:ext cx="246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FFCC00"/>
                </a:solidFill>
              </a:rPr>
              <a:t>0.8</a:t>
            </a:r>
          </a:p>
        </p:txBody>
      </p:sp>
      <p:sp>
        <p:nvSpPr>
          <p:cNvPr id="147506" name="Rectangle 83"/>
          <p:cNvSpPr>
            <a:spLocks noChangeArrowheads="1"/>
          </p:cNvSpPr>
          <p:nvPr/>
        </p:nvSpPr>
        <p:spPr bwMode="auto">
          <a:xfrm>
            <a:off x="3968750" y="3143250"/>
            <a:ext cx="246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00FFFF"/>
                </a:solidFill>
              </a:rPr>
              <a:t>1.0</a:t>
            </a:r>
          </a:p>
        </p:txBody>
      </p:sp>
      <p:sp>
        <p:nvSpPr>
          <p:cNvPr id="147507" name="Rectangle 82"/>
          <p:cNvSpPr>
            <a:spLocks noChangeArrowheads="1"/>
          </p:cNvSpPr>
          <p:nvPr/>
        </p:nvSpPr>
        <p:spPr bwMode="auto">
          <a:xfrm>
            <a:off x="2922588" y="3622675"/>
            <a:ext cx="2460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FFCC00"/>
                </a:solidFill>
              </a:rPr>
              <a:t>0.2</a:t>
            </a:r>
          </a:p>
        </p:txBody>
      </p:sp>
      <p:sp>
        <p:nvSpPr>
          <p:cNvPr id="147508" name="Rectangle 83"/>
          <p:cNvSpPr>
            <a:spLocks noChangeArrowheads="1"/>
          </p:cNvSpPr>
          <p:nvPr/>
        </p:nvSpPr>
        <p:spPr bwMode="auto">
          <a:xfrm>
            <a:off x="3963988" y="3622675"/>
            <a:ext cx="2460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00FFFF"/>
                </a:solidFill>
              </a:rPr>
              <a:t>0.2</a:t>
            </a:r>
          </a:p>
        </p:txBody>
      </p:sp>
      <p:sp>
        <p:nvSpPr>
          <p:cNvPr id="147509" name="Rectangle 62"/>
          <p:cNvSpPr>
            <a:spLocks noChangeArrowheads="1"/>
          </p:cNvSpPr>
          <p:nvPr/>
        </p:nvSpPr>
        <p:spPr bwMode="auto">
          <a:xfrm>
            <a:off x="2822575" y="4433888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FFCC00"/>
                </a:solidFill>
              </a:rPr>
              <a:t>21.0</a:t>
            </a:r>
          </a:p>
        </p:txBody>
      </p:sp>
      <p:sp>
        <p:nvSpPr>
          <p:cNvPr id="147510" name="Rectangle 63"/>
          <p:cNvSpPr>
            <a:spLocks noChangeArrowheads="1"/>
          </p:cNvSpPr>
          <p:nvPr/>
        </p:nvSpPr>
        <p:spPr bwMode="auto">
          <a:xfrm>
            <a:off x="3862388" y="4433888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00FFFF"/>
                </a:solidFill>
              </a:rPr>
              <a:t>21.6</a:t>
            </a:r>
          </a:p>
        </p:txBody>
      </p:sp>
      <p:sp>
        <p:nvSpPr>
          <p:cNvPr id="147511" name="Rectangle 67"/>
          <p:cNvSpPr>
            <a:spLocks noChangeArrowheads="1"/>
          </p:cNvSpPr>
          <p:nvPr/>
        </p:nvSpPr>
        <p:spPr bwMode="auto">
          <a:xfrm>
            <a:off x="2819400" y="4079875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FFCC00"/>
                </a:solidFill>
              </a:rPr>
              <a:t>59.3</a:t>
            </a:r>
          </a:p>
        </p:txBody>
      </p:sp>
      <p:sp>
        <p:nvSpPr>
          <p:cNvPr id="147512" name="Rectangle 68"/>
          <p:cNvSpPr>
            <a:spLocks noChangeArrowheads="1"/>
          </p:cNvSpPr>
          <p:nvPr/>
        </p:nvSpPr>
        <p:spPr bwMode="auto">
          <a:xfrm>
            <a:off x="3890963" y="4079875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00FFFF"/>
                </a:solidFill>
              </a:rPr>
              <a:t>57.6</a:t>
            </a:r>
          </a:p>
        </p:txBody>
      </p:sp>
      <p:sp>
        <p:nvSpPr>
          <p:cNvPr id="147513" name="Rectangle 82"/>
          <p:cNvSpPr>
            <a:spLocks noChangeArrowheads="1"/>
          </p:cNvSpPr>
          <p:nvPr/>
        </p:nvSpPr>
        <p:spPr bwMode="auto">
          <a:xfrm>
            <a:off x="2825750" y="4794250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FFCC00"/>
                </a:solidFill>
              </a:rPr>
              <a:t>10.6</a:t>
            </a:r>
          </a:p>
        </p:txBody>
      </p:sp>
      <p:sp>
        <p:nvSpPr>
          <p:cNvPr id="147514" name="Rectangle 83"/>
          <p:cNvSpPr>
            <a:spLocks noChangeArrowheads="1"/>
          </p:cNvSpPr>
          <p:nvPr/>
        </p:nvSpPr>
        <p:spPr bwMode="auto">
          <a:xfrm>
            <a:off x="3868738" y="4794250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00FFFF"/>
                </a:solidFill>
              </a:rPr>
              <a:t>12.2</a:t>
            </a:r>
          </a:p>
        </p:txBody>
      </p:sp>
      <p:sp>
        <p:nvSpPr>
          <p:cNvPr id="147515" name="Rectangle 84"/>
          <p:cNvSpPr>
            <a:spLocks noChangeArrowheads="1"/>
          </p:cNvSpPr>
          <p:nvPr/>
        </p:nvSpPr>
        <p:spPr bwMode="auto">
          <a:xfrm>
            <a:off x="6759575" y="4803775"/>
            <a:ext cx="11160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 b="0">
                <a:solidFill>
                  <a:srgbClr val="FFFFFF"/>
                </a:solidFill>
              </a:rPr>
              <a:t>0.85 (0.59, 1.22)</a:t>
            </a:r>
          </a:p>
        </p:txBody>
      </p:sp>
      <p:sp>
        <p:nvSpPr>
          <p:cNvPr id="147516" name="Line 164"/>
          <p:cNvSpPr>
            <a:spLocks noChangeShapeType="1"/>
          </p:cNvSpPr>
          <p:nvPr/>
        </p:nvSpPr>
        <p:spPr bwMode="auto">
          <a:xfrm flipH="1">
            <a:off x="6010275" y="4533900"/>
            <a:ext cx="554038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517" name="Line 177"/>
          <p:cNvSpPr>
            <a:spLocks noChangeShapeType="1"/>
          </p:cNvSpPr>
          <p:nvPr/>
        </p:nvSpPr>
        <p:spPr bwMode="auto">
          <a:xfrm flipH="1">
            <a:off x="5711825" y="4887913"/>
            <a:ext cx="820738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518" name="Line 179"/>
          <p:cNvSpPr>
            <a:spLocks noChangeShapeType="1"/>
          </p:cNvSpPr>
          <p:nvPr/>
        </p:nvSpPr>
        <p:spPr bwMode="auto">
          <a:xfrm flipV="1">
            <a:off x="6156325" y="4833938"/>
            <a:ext cx="0" cy="1016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519" name="Line 180"/>
          <p:cNvSpPr>
            <a:spLocks noChangeShapeType="1"/>
          </p:cNvSpPr>
          <p:nvPr/>
        </p:nvSpPr>
        <p:spPr bwMode="auto">
          <a:xfrm>
            <a:off x="6105525" y="4884738"/>
            <a:ext cx="1016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520" name="Line 137"/>
          <p:cNvSpPr>
            <a:spLocks noChangeShapeType="1"/>
          </p:cNvSpPr>
          <p:nvPr/>
        </p:nvSpPr>
        <p:spPr bwMode="auto">
          <a:xfrm flipH="1">
            <a:off x="6175375" y="4183063"/>
            <a:ext cx="446088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521" name="Line 144"/>
          <p:cNvSpPr>
            <a:spLocks noChangeShapeType="1"/>
          </p:cNvSpPr>
          <p:nvPr/>
        </p:nvSpPr>
        <p:spPr bwMode="auto">
          <a:xfrm flipV="1">
            <a:off x="6415088" y="4133850"/>
            <a:ext cx="0" cy="1016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522" name="Line 145"/>
          <p:cNvSpPr>
            <a:spLocks noChangeShapeType="1"/>
          </p:cNvSpPr>
          <p:nvPr/>
        </p:nvSpPr>
        <p:spPr bwMode="auto">
          <a:xfrm>
            <a:off x="6362700" y="4179888"/>
            <a:ext cx="1016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523" name="Rectangle 132"/>
          <p:cNvSpPr>
            <a:spLocks noChangeArrowheads="1"/>
          </p:cNvSpPr>
          <p:nvPr/>
        </p:nvSpPr>
        <p:spPr bwMode="auto">
          <a:xfrm>
            <a:off x="8332788" y="3576638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1.00</a:t>
            </a:r>
          </a:p>
        </p:txBody>
      </p:sp>
      <p:sp>
        <p:nvSpPr>
          <p:cNvPr id="147524" name="Line 144"/>
          <p:cNvSpPr>
            <a:spLocks noChangeShapeType="1"/>
          </p:cNvSpPr>
          <p:nvPr/>
        </p:nvSpPr>
        <p:spPr bwMode="auto">
          <a:xfrm flipV="1">
            <a:off x="6381750" y="2711450"/>
            <a:ext cx="0" cy="1016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525" name="Line 145"/>
          <p:cNvSpPr>
            <a:spLocks noChangeShapeType="1"/>
          </p:cNvSpPr>
          <p:nvPr/>
        </p:nvSpPr>
        <p:spPr bwMode="auto">
          <a:xfrm>
            <a:off x="6329363" y="2757488"/>
            <a:ext cx="1016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526" name="Rectangle 94"/>
          <p:cNvSpPr>
            <a:spLocks noChangeArrowheads="1"/>
          </p:cNvSpPr>
          <p:nvPr/>
        </p:nvSpPr>
        <p:spPr bwMode="auto">
          <a:xfrm>
            <a:off x="6343650" y="2720975"/>
            <a:ext cx="87313" cy="80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7527" name="Line 95"/>
          <p:cNvSpPr>
            <a:spLocks noChangeShapeType="1"/>
          </p:cNvSpPr>
          <p:nvPr/>
        </p:nvSpPr>
        <p:spPr bwMode="auto">
          <a:xfrm>
            <a:off x="6413500" y="4157663"/>
            <a:ext cx="0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528" name="Rectangle 96"/>
          <p:cNvSpPr>
            <a:spLocks noChangeArrowheads="1"/>
          </p:cNvSpPr>
          <p:nvPr/>
        </p:nvSpPr>
        <p:spPr bwMode="auto">
          <a:xfrm>
            <a:off x="6280150" y="4503738"/>
            <a:ext cx="53975" cy="55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7529" name="Line 144"/>
          <p:cNvSpPr>
            <a:spLocks noChangeShapeType="1"/>
          </p:cNvSpPr>
          <p:nvPr/>
        </p:nvSpPr>
        <p:spPr bwMode="auto">
          <a:xfrm flipV="1">
            <a:off x="6303963" y="4486275"/>
            <a:ext cx="0" cy="1016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530" name="Line 145"/>
          <p:cNvSpPr>
            <a:spLocks noChangeShapeType="1"/>
          </p:cNvSpPr>
          <p:nvPr/>
        </p:nvSpPr>
        <p:spPr bwMode="auto">
          <a:xfrm>
            <a:off x="6251575" y="4532313"/>
            <a:ext cx="1016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531" name="Line 119"/>
          <p:cNvSpPr>
            <a:spLocks noChangeShapeType="1"/>
          </p:cNvSpPr>
          <p:nvPr/>
        </p:nvSpPr>
        <p:spPr bwMode="auto">
          <a:xfrm>
            <a:off x="6367463" y="3703638"/>
            <a:ext cx="0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532" name="Rectangle 132"/>
          <p:cNvSpPr>
            <a:spLocks noChangeArrowheads="1"/>
          </p:cNvSpPr>
          <p:nvPr/>
        </p:nvSpPr>
        <p:spPr bwMode="auto">
          <a:xfrm>
            <a:off x="8324850" y="2647950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0.73</a:t>
            </a:r>
          </a:p>
        </p:txBody>
      </p:sp>
      <p:sp>
        <p:nvSpPr>
          <p:cNvPr id="147533" name="Rectangle 132"/>
          <p:cNvSpPr>
            <a:spLocks noChangeArrowheads="1"/>
          </p:cNvSpPr>
          <p:nvPr/>
        </p:nvSpPr>
        <p:spPr bwMode="auto">
          <a:xfrm>
            <a:off x="8328025" y="3097213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0.77</a:t>
            </a:r>
          </a:p>
        </p:txBody>
      </p:sp>
      <p:sp>
        <p:nvSpPr>
          <p:cNvPr id="147534" name="Rectangle 132"/>
          <p:cNvSpPr>
            <a:spLocks noChangeArrowheads="1"/>
          </p:cNvSpPr>
          <p:nvPr/>
        </p:nvSpPr>
        <p:spPr bwMode="auto">
          <a:xfrm>
            <a:off x="8326438" y="4041775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0.53</a:t>
            </a:r>
          </a:p>
        </p:txBody>
      </p:sp>
      <p:sp>
        <p:nvSpPr>
          <p:cNvPr id="147535" name="Rectangle 132"/>
          <p:cNvSpPr>
            <a:spLocks noChangeArrowheads="1"/>
          </p:cNvSpPr>
          <p:nvPr/>
        </p:nvSpPr>
        <p:spPr bwMode="auto">
          <a:xfrm>
            <a:off x="8321675" y="4398963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0.84</a:t>
            </a:r>
          </a:p>
        </p:txBody>
      </p:sp>
      <p:sp>
        <p:nvSpPr>
          <p:cNvPr id="147536" name="Rectangle 132"/>
          <p:cNvSpPr>
            <a:spLocks noChangeArrowheads="1"/>
          </p:cNvSpPr>
          <p:nvPr/>
        </p:nvSpPr>
        <p:spPr bwMode="auto">
          <a:xfrm>
            <a:off x="8329613" y="4781550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0.38</a:t>
            </a:r>
          </a:p>
        </p:txBody>
      </p:sp>
      <p:sp>
        <p:nvSpPr>
          <p:cNvPr id="147537" name="Line 177"/>
          <p:cNvSpPr>
            <a:spLocks noChangeShapeType="1"/>
          </p:cNvSpPr>
          <p:nvPr/>
        </p:nvSpPr>
        <p:spPr bwMode="auto">
          <a:xfrm flipH="1">
            <a:off x="6111875" y="2324100"/>
            <a:ext cx="565150" cy="0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538" name="Line 179"/>
          <p:cNvSpPr>
            <a:spLocks noChangeShapeType="1"/>
          </p:cNvSpPr>
          <p:nvPr/>
        </p:nvSpPr>
        <p:spPr bwMode="auto">
          <a:xfrm flipV="1">
            <a:off x="6400800" y="2270125"/>
            <a:ext cx="0" cy="1016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539" name="Line 180"/>
          <p:cNvSpPr>
            <a:spLocks noChangeShapeType="1"/>
          </p:cNvSpPr>
          <p:nvPr/>
        </p:nvSpPr>
        <p:spPr bwMode="auto">
          <a:xfrm>
            <a:off x="6350000" y="2320925"/>
            <a:ext cx="1016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540" name="Rectangle 94"/>
          <p:cNvSpPr>
            <a:spLocks noChangeArrowheads="1"/>
          </p:cNvSpPr>
          <p:nvPr/>
        </p:nvSpPr>
        <p:spPr bwMode="auto">
          <a:xfrm>
            <a:off x="6342063" y="2257425"/>
            <a:ext cx="115887" cy="117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7541" name="Rectangle 94"/>
          <p:cNvSpPr>
            <a:spLocks noChangeArrowheads="1"/>
          </p:cNvSpPr>
          <p:nvPr/>
        </p:nvSpPr>
        <p:spPr bwMode="auto">
          <a:xfrm>
            <a:off x="6354763" y="4138613"/>
            <a:ext cx="87312" cy="80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7542" name="Line 119"/>
          <p:cNvSpPr>
            <a:spLocks noChangeShapeType="1"/>
          </p:cNvSpPr>
          <p:nvPr/>
        </p:nvSpPr>
        <p:spPr bwMode="auto">
          <a:xfrm>
            <a:off x="6167438" y="3224213"/>
            <a:ext cx="0" cy="381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543" name="Rectangle 96"/>
          <p:cNvSpPr>
            <a:spLocks noChangeArrowheads="1"/>
          </p:cNvSpPr>
          <p:nvPr/>
        </p:nvSpPr>
        <p:spPr bwMode="auto">
          <a:xfrm>
            <a:off x="6134100" y="4862513"/>
            <a:ext cx="44450" cy="49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7544" name="Rectangle 94"/>
          <p:cNvSpPr>
            <a:spLocks noChangeArrowheads="1"/>
          </p:cNvSpPr>
          <p:nvPr/>
        </p:nvSpPr>
        <p:spPr bwMode="auto">
          <a:xfrm>
            <a:off x="6324600" y="2698750"/>
            <a:ext cx="115888" cy="117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7545" name="Rectangle 94"/>
          <p:cNvSpPr>
            <a:spLocks noChangeArrowheads="1"/>
          </p:cNvSpPr>
          <p:nvPr/>
        </p:nvSpPr>
        <p:spPr bwMode="auto">
          <a:xfrm>
            <a:off x="6100763" y="3176588"/>
            <a:ext cx="115887" cy="117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7546" name="Rectangle 94"/>
          <p:cNvSpPr>
            <a:spLocks noChangeArrowheads="1"/>
          </p:cNvSpPr>
          <p:nvPr/>
        </p:nvSpPr>
        <p:spPr bwMode="auto">
          <a:xfrm>
            <a:off x="6299200" y="3671888"/>
            <a:ext cx="115888" cy="117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7547" name="Rectangle 94"/>
          <p:cNvSpPr>
            <a:spLocks noChangeArrowheads="1"/>
          </p:cNvSpPr>
          <p:nvPr/>
        </p:nvSpPr>
        <p:spPr bwMode="auto">
          <a:xfrm>
            <a:off x="6353175" y="4138613"/>
            <a:ext cx="115888" cy="117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7548" name="Rectangle 94"/>
          <p:cNvSpPr>
            <a:spLocks noChangeArrowheads="1"/>
          </p:cNvSpPr>
          <p:nvPr/>
        </p:nvSpPr>
        <p:spPr bwMode="auto">
          <a:xfrm>
            <a:off x="6246813" y="4486275"/>
            <a:ext cx="115887" cy="117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7549" name="Rectangle 94"/>
          <p:cNvSpPr>
            <a:spLocks noChangeArrowheads="1"/>
          </p:cNvSpPr>
          <p:nvPr/>
        </p:nvSpPr>
        <p:spPr bwMode="auto">
          <a:xfrm>
            <a:off x="6103938" y="4826000"/>
            <a:ext cx="115887" cy="117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7550" name="Rectangle 131"/>
          <p:cNvSpPr>
            <a:spLocks noChangeArrowheads="1"/>
          </p:cNvSpPr>
          <p:nvPr/>
        </p:nvSpPr>
        <p:spPr bwMode="auto">
          <a:xfrm>
            <a:off x="8208963" y="1522413"/>
            <a:ext cx="619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p-value</a:t>
            </a:r>
          </a:p>
        </p:txBody>
      </p:sp>
      <p:sp>
        <p:nvSpPr>
          <p:cNvPr id="147551" name="Rectangle 13"/>
          <p:cNvSpPr>
            <a:spLocks noChangeArrowheads="1"/>
          </p:cNvSpPr>
          <p:nvPr/>
        </p:nvSpPr>
        <p:spPr bwMode="auto">
          <a:xfrm>
            <a:off x="5153025" y="1503363"/>
            <a:ext cx="2400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Odds Ratio (95% CI)</a:t>
            </a:r>
          </a:p>
        </p:txBody>
      </p:sp>
      <p:sp>
        <p:nvSpPr>
          <p:cNvPr id="147552" name="Rectangle 8"/>
          <p:cNvSpPr>
            <a:spLocks noChangeArrowheads="1"/>
          </p:cNvSpPr>
          <p:nvPr/>
        </p:nvSpPr>
        <p:spPr bwMode="auto">
          <a:xfrm>
            <a:off x="2546350" y="1503363"/>
            <a:ext cx="857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CC00"/>
                </a:solidFill>
              </a:rPr>
              <a:t>Ticagrelor</a:t>
            </a:r>
            <a:br>
              <a:rPr lang="en-GB" sz="1400" b="0">
                <a:solidFill>
                  <a:srgbClr val="FFCC00"/>
                </a:solidFill>
              </a:rPr>
            </a:br>
            <a:r>
              <a:rPr lang="en-GB" sz="1400" b="0">
                <a:solidFill>
                  <a:srgbClr val="FFCC00"/>
                </a:solidFill>
              </a:rPr>
              <a:t>(n=632)</a:t>
            </a:r>
          </a:p>
        </p:txBody>
      </p:sp>
      <p:sp>
        <p:nvSpPr>
          <p:cNvPr id="147553" name="Rectangle 9"/>
          <p:cNvSpPr>
            <a:spLocks noChangeArrowheads="1"/>
          </p:cNvSpPr>
          <p:nvPr/>
        </p:nvSpPr>
        <p:spPr bwMode="auto">
          <a:xfrm>
            <a:off x="3525838" y="1503363"/>
            <a:ext cx="984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00FFFF"/>
                </a:solidFill>
              </a:rPr>
              <a:t>Clopidogrel</a:t>
            </a:r>
            <a:br>
              <a:rPr lang="en-GB" sz="1400" b="0">
                <a:solidFill>
                  <a:srgbClr val="00FFFF"/>
                </a:solidFill>
              </a:rPr>
            </a:br>
            <a:r>
              <a:rPr lang="en-GB" sz="1400" b="0">
                <a:solidFill>
                  <a:srgbClr val="00FFFF"/>
                </a:solidFill>
              </a:rPr>
              <a:t>(n=629)</a:t>
            </a:r>
          </a:p>
        </p:txBody>
      </p:sp>
      <p:sp>
        <p:nvSpPr>
          <p:cNvPr id="99" name="Tekstvak 8"/>
          <p:cNvSpPr txBox="1">
            <a:spLocks noChangeArrowheads="1"/>
          </p:cNvSpPr>
          <p:nvPr/>
        </p:nvSpPr>
        <p:spPr bwMode="auto">
          <a:xfrm>
            <a:off x="5294313" y="6345238"/>
            <a:ext cx="3617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FFFF00"/>
                </a:solidFill>
              </a:rPr>
              <a:t>Held C. J Am </a:t>
            </a:r>
            <a:r>
              <a:rPr lang="en-US" sz="1400" i="1" kern="0" dirty="0" err="1">
                <a:solidFill>
                  <a:srgbClr val="FFFF00"/>
                </a:solidFill>
              </a:rPr>
              <a:t>Coll</a:t>
            </a:r>
            <a:r>
              <a:rPr lang="en-US" sz="1400" i="1" kern="0" dirty="0">
                <a:solidFill>
                  <a:srgbClr val="FFFF00"/>
                </a:solidFill>
              </a:rPr>
              <a:t> </a:t>
            </a:r>
            <a:r>
              <a:rPr lang="en-US" sz="1400" i="1" kern="0" dirty="0" err="1">
                <a:solidFill>
                  <a:srgbClr val="FFFF00"/>
                </a:solidFill>
              </a:rPr>
              <a:t>Cardiol</a:t>
            </a:r>
            <a:r>
              <a:rPr lang="en-US" sz="1400" i="1" kern="0" dirty="0">
                <a:solidFill>
                  <a:srgbClr val="FFFF00"/>
                </a:solidFill>
              </a:rPr>
              <a:t> 2010 in press</a:t>
            </a:r>
            <a:endParaRPr lang="nl-NL" sz="1400" i="1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152400"/>
            <a:ext cx="7435850" cy="457200"/>
          </a:xfrm>
        </p:spPr>
        <p:txBody>
          <a:bodyPr/>
          <a:lstStyle/>
          <a:p>
            <a:r>
              <a:rPr lang="en-GB" smtClean="0"/>
              <a:t>Transfusions from time of CABG</a:t>
            </a:r>
            <a:endParaRPr lang="en-GB" smtClean="0">
              <a:solidFill>
                <a:schemeClr val="hlink"/>
              </a:solidFill>
            </a:endParaRPr>
          </a:p>
        </p:txBody>
      </p:sp>
      <p:sp>
        <p:nvSpPr>
          <p:cNvPr id="148483" name="Rectangle 14"/>
          <p:cNvSpPr>
            <a:spLocks noChangeArrowheads="1"/>
          </p:cNvSpPr>
          <p:nvPr/>
        </p:nvSpPr>
        <p:spPr bwMode="auto">
          <a:xfrm>
            <a:off x="457200" y="2212975"/>
            <a:ext cx="1222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0">
                <a:solidFill>
                  <a:srgbClr val="FFFFFF"/>
                </a:solidFill>
              </a:rPr>
              <a:t>Any transfusion</a:t>
            </a:r>
          </a:p>
        </p:txBody>
      </p:sp>
      <p:sp>
        <p:nvSpPr>
          <p:cNvPr id="148484" name="Rectangle 64"/>
          <p:cNvSpPr>
            <a:spLocks noChangeArrowheads="1"/>
          </p:cNvSpPr>
          <p:nvPr/>
        </p:nvSpPr>
        <p:spPr bwMode="auto">
          <a:xfrm>
            <a:off x="6621463" y="2925763"/>
            <a:ext cx="11160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 b="0">
                <a:solidFill>
                  <a:srgbClr val="FFFFFF"/>
                </a:solidFill>
              </a:rPr>
              <a:t>0.88 (0.67, 1.16)</a:t>
            </a:r>
          </a:p>
        </p:txBody>
      </p:sp>
      <p:sp>
        <p:nvSpPr>
          <p:cNvPr id="148485" name="Rectangle 65"/>
          <p:cNvSpPr>
            <a:spLocks noChangeArrowheads="1"/>
          </p:cNvSpPr>
          <p:nvPr/>
        </p:nvSpPr>
        <p:spPr bwMode="auto">
          <a:xfrm>
            <a:off x="461963" y="2940050"/>
            <a:ext cx="6810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0">
                <a:solidFill>
                  <a:srgbClr val="FFFFFF"/>
                </a:solidFill>
              </a:rPr>
              <a:t>Platelets</a:t>
            </a:r>
          </a:p>
        </p:txBody>
      </p:sp>
      <p:sp>
        <p:nvSpPr>
          <p:cNvPr id="148486" name="Rectangle 69"/>
          <p:cNvSpPr>
            <a:spLocks noChangeArrowheads="1"/>
          </p:cNvSpPr>
          <p:nvPr/>
        </p:nvSpPr>
        <p:spPr bwMode="auto">
          <a:xfrm>
            <a:off x="6623050" y="2559050"/>
            <a:ext cx="11160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 b="0">
                <a:solidFill>
                  <a:srgbClr val="FFFFFF"/>
                </a:solidFill>
              </a:rPr>
              <a:t>1.03 (0.88, 1.20)</a:t>
            </a:r>
          </a:p>
        </p:txBody>
      </p:sp>
      <p:sp>
        <p:nvSpPr>
          <p:cNvPr id="148487" name="Rectangle 70"/>
          <p:cNvSpPr>
            <a:spLocks noChangeArrowheads="1"/>
          </p:cNvSpPr>
          <p:nvPr/>
        </p:nvSpPr>
        <p:spPr bwMode="auto">
          <a:xfrm>
            <a:off x="461963" y="2568575"/>
            <a:ext cx="17668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0">
                <a:solidFill>
                  <a:srgbClr val="FFFFFF"/>
                </a:solidFill>
              </a:rPr>
              <a:t>PRBC or whole blood*</a:t>
            </a:r>
          </a:p>
        </p:txBody>
      </p:sp>
      <p:sp>
        <p:nvSpPr>
          <p:cNvPr id="148488" name="Rectangle 133"/>
          <p:cNvSpPr>
            <a:spLocks noChangeArrowheads="1"/>
          </p:cNvSpPr>
          <p:nvPr/>
        </p:nvSpPr>
        <p:spPr bwMode="auto">
          <a:xfrm>
            <a:off x="8329613" y="2212975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0.83</a:t>
            </a:r>
          </a:p>
        </p:txBody>
      </p:sp>
      <p:sp>
        <p:nvSpPr>
          <p:cNvPr id="148489" name="Rectangle 59"/>
          <p:cNvSpPr>
            <a:spLocks noChangeArrowheads="1"/>
          </p:cNvSpPr>
          <p:nvPr/>
        </p:nvSpPr>
        <p:spPr bwMode="auto">
          <a:xfrm>
            <a:off x="268288" y="1889125"/>
            <a:ext cx="3276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0">
                <a:solidFill>
                  <a:srgbClr val="FFFFFF"/>
                </a:solidFill>
              </a:rPr>
              <a:t>Transfusions within 7 days post-CABG</a:t>
            </a:r>
          </a:p>
        </p:txBody>
      </p:sp>
      <p:sp>
        <p:nvSpPr>
          <p:cNvPr id="148490" name="Rectangle 84"/>
          <p:cNvSpPr>
            <a:spLocks noChangeArrowheads="1"/>
          </p:cNvSpPr>
          <p:nvPr/>
        </p:nvSpPr>
        <p:spPr bwMode="auto">
          <a:xfrm>
            <a:off x="6621463" y="2203450"/>
            <a:ext cx="11160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 b="0">
                <a:solidFill>
                  <a:srgbClr val="FFFFFF"/>
                </a:solidFill>
              </a:rPr>
              <a:t>0.98 (0.85, 1.14)</a:t>
            </a:r>
          </a:p>
        </p:txBody>
      </p:sp>
      <p:sp>
        <p:nvSpPr>
          <p:cNvPr id="148491" name="Text Box 121"/>
          <p:cNvSpPr txBox="1">
            <a:spLocks noChangeArrowheads="1"/>
          </p:cNvSpPr>
          <p:nvPr/>
        </p:nvSpPr>
        <p:spPr bwMode="auto">
          <a:xfrm>
            <a:off x="368300" y="3270250"/>
            <a:ext cx="1914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0">
                <a:solidFill>
                  <a:srgbClr val="FFFFFF"/>
                </a:solidFill>
              </a:rPr>
              <a:t>Fresh frozen plasma</a:t>
            </a:r>
          </a:p>
        </p:txBody>
      </p:sp>
      <p:sp>
        <p:nvSpPr>
          <p:cNvPr id="148492" name="Rectangle 64"/>
          <p:cNvSpPr>
            <a:spLocks noChangeArrowheads="1"/>
          </p:cNvSpPr>
          <p:nvPr/>
        </p:nvSpPr>
        <p:spPr bwMode="auto">
          <a:xfrm>
            <a:off x="6621463" y="3306763"/>
            <a:ext cx="11160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 b="0">
                <a:solidFill>
                  <a:srgbClr val="FFFFFF"/>
                </a:solidFill>
              </a:rPr>
              <a:t>1.05 (0.84, 1.31)</a:t>
            </a:r>
          </a:p>
        </p:txBody>
      </p:sp>
      <p:sp>
        <p:nvSpPr>
          <p:cNvPr id="148493" name="Rectangle 133"/>
          <p:cNvSpPr>
            <a:spLocks noChangeArrowheads="1"/>
          </p:cNvSpPr>
          <p:nvPr/>
        </p:nvSpPr>
        <p:spPr bwMode="auto">
          <a:xfrm>
            <a:off x="8329613" y="2578100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0.69</a:t>
            </a:r>
          </a:p>
        </p:txBody>
      </p:sp>
      <p:sp>
        <p:nvSpPr>
          <p:cNvPr id="148494" name="Rectangle 133"/>
          <p:cNvSpPr>
            <a:spLocks noChangeArrowheads="1"/>
          </p:cNvSpPr>
          <p:nvPr/>
        </p:nvSpPr>
        <p:spPr bwMode="auto">
          <a:xfrm>
            <a:off x="8326438" y="2949575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0.37</a:t>
            </a:r>
          </a:p>
        </p:txBody>
      </p:sp>
      <p:sp>
        <p:nvSpPr>
          <p:cNvPr id="148495" name="Rectangle 133"/>
          <p:cNvSpPr>
            <a:spLocks noChangeArrowheads="1"/>
          </p:cNvSpPr>
          <p:nvPr/>
        </p:nvSpPr>
        <p:spPr bwMode="auto">
          <a:xfrm>
            <a:off x="8324850" y="3316288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0.67</a:t>
            </a:r>
          </a:p>
        </p:txBody>
      </p:sp>
      <p:sp>
        <p:nvSpPr>
          <p:cNvPr id="148496" name="Rectangle 14"/>
          <p:cNvSpPr>
            <a:spLocks noChangeArrowheads="1"/>
          </p:cNvSpPr>
          <p:nvPr/>
        </p:nvSpPr>
        <p:spPr bwMode="auto">
          <a:xfrm>
            <a:off x="265113" y="3800475"/>
            <a:ext cx="35861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0">
                <a:solidFill>
                  <a:srgbClr val="FFFFFF"/>
                </a:solidFill>
              </a:rPr>
              <a:t>Transfusions post CABG-related bleeding</a:t>
            </a:r>
            <a:r>
              <a:rPr lang="en-GB" sz="1400" b="0" baseline="30000">
                <a:solidFill>
                  <a:srgbClr val="FFFFFF"/>
                </a:solidFill>
              </a:rPr>
              <a:t>†</a:t>
            </a:r>
            <a:endParaRPr lang="en-GB" sz="1400" b="0">
              <a:solidFill>
                <a:srgbClr val="FFFFFF"/>
              </a:solidFill>
            </a:endParaRPr>
          </a:p>
        </p:txBody>
      </p:sp>
      <p:sp>
        <p:nvSpPr>
          <p:cNvPr id="148497" name="Rectangle 64"/>
          <p:cNvSpPr>
            <a:spLocks noChangeArrowheads="1"/>
          </p:cNvSpPr>
          <p:nvPr/>
        </p:nvSpPr>
        <p:spPr bwMode="auto">
          <a:xfrm>
            <a:off x="6623050" y="4368800"/>
            <a:ext cx="11160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 b="0">
                <a:solidFill>
                  <a:srgbClr val="FFFFFF"/>
                </a:solidFill>
              </a:rPr>
              <a:t>1.25 (0.70, 2.23)</a:t>
            </a:r>
          </a:p>
        </p:txBody>
      </p:sp>
      <p:sp>
        <p:nvSpPr>
          <p:cNvPr id="148498" name="Rectangle 65"/>
          <p:cNvSpPr>
            <a:spLocks noChangeArrowheads="1"/>
          </p:cNvSpPr>
          <p:nvPr/>
        </p:nvSpPr>
        <p:spPr bwMode="auto">
          <a:xfrm>
            <a:off x="461963" y="4446588"/>
            <a:ext cx="1670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1400" b="0">
                <a:solidFill>
                  <a:srgbClr val="FFFFFF"/>
                </a:solidFill>
                <a:sym typeface="Symbol" pitchFamily="18" charset="2"/>
              </a:rPr>
              <a:t>&gt;5 units whole blood/</a:t>
            </a:r>
            <a:br>
              <a:rPr lang="en-GB" sz="1400" b="0">
                <a:solidFill>
                  <a:srgbClr val="FFFFFF"/>
                </a:solidFill>
                <a:sym typeface="Symbol" pitchFamily="18" charset="2"/>
              </a:rPr>
            </a:br>
            <a:r>
              <a:rPr lang="en-GB" sz="1400" b="0">
                <a:solidFill>
                  <a:srgbClr val="FFFFFF"/>
                </a:solidFill>
                <a:sym typeface="Symbol" pitchFamily="18" charset="2"/>
              </a:rPr>
              <a:t>PRBC (2 days)</a:t>
            </a:r>
          </a:p>
        </p:txBody>
      </p:sp>
      <p:sp>
        <p:nvSpPr>
          <p:cNvPr id="148499" name="Rectangle 69"/>
          <p:cNvSpPr>
            <a:spLocks noChangeArrowheads="1"/>
          </p:cNvSpPr>
          <p:nvPr/>
        </p:nvSpPr>
        <p:spPr bwMode="auto">
          <a:xfrm>
            <a:off x="6623050" y="3975100"/>
            <a:ext cx="11160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 b="0">
                <a:solidFill>
                  <a:srgbClr val="FFFFFF"/>
                </a:solidFill>
              </a:rPr>
              <a:t>1.12 (0.83, 1.53)</a:t>
            </a:r>
          </a:p>
        </p:txBody>
      </p:sp>
      <p:sp>
        <p:nvSpPr>
          <p:cNvPr id="148500" name="Rectangle 70"/>
          <p:cNvSpPr>
            <a:spLocks noChangeArrowheads="1"/>
          </p:cNvSpPr>
          <p:nvPr/>
        </p:nvSpPr>
        <p:spPr bwMode="auto">
          <a:xfrm>
            <a:off x="461963" y="4098925"/>
            <a:ext cx="1108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0">
                <a:solidFill>
                  <a:srgbClr val="FFFFFF"/>
                </a:solidFill>
              </a:rPr>
              <a:t>&gt;4 units blood</a:t>
            </a:r>
          </a:p>
        </p:txBody>
      </p:sp>
      <p:sp>
        <p:nvSpPr>
          <p:cNvPr id="148501" name="Rectangle 59"/>
          <p:cNvSpPr>
            <a:spLocks noChangeArrowheads="1"/>
          </p:cNvSpPr>
          <p:nvPr/>
        </p:nvSpPr>
        <p:spPr bwMode="auto">
          <a:xfrm>
            <a:off x="268288" y="5076825"/>
            <a:ext cx="19208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400" b="0">
                <a:solidFill>
                  <a:srgbClr val="FFFFFF"/>
                </a:solidFill>
              </a:rPr>
              <a:t>Chest tube output &gt;2L </a:t>
            </a:r>
            <a:br>
              <a:rPr lang="en-GB" sz="1400" b="0">
                <a:solidFill>
                  <a:srgbClr val="FFFFFF"/>
                </a:solidFill>
              </a:rPr>
            </a:br>
            <a:r>
              <a:rPr lang="en-GB" sz="1400" b="0">
                <a:solidFill>
                  <a:srgbClr val="FFFFFF"/>
                </a:solidFill>
              </a:rPr>
              <a:t>(24 hours)</a:t>
            </a:r>
            <a:r>
              <a:rPr lang="en-GB" sz="1400" b="0" baseline="30000">
                <a:solidFill>
                  <a:srgbClr val="FFFFFF"/>
                </a:solidFill>
              </a:rPr>
              <a:t>†</a:t>
            </a:r>
          </a:p>
        </p:txBody>
      </p:sp>
      <p:sp>
        <p:nvSpPr>
          <p:cNvPr id="148502" name="Rectangle 84"/>
          <p:cNvSpPr>
            <a:spLocks noChangeArrowheads="1"/>
          </p:cNvSpPr>
          <p:nvPr/>
        </p:nvSpPr>
        <p:spPr bwMode="auto">
          <a:xfrm>
            <a:off x="6623050" y="5040313"/>
            <a:ext cx="11160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 b="0">
                <a:solidFill>
                  <a:srgbClr val="FFFFFF"/>
                </a:solidFill>
              </a:rPr>
              <a:t>1.24 (0.61, 2.52)</a:t>
            </a:r>
          </a:p>
        </p:txBody>
      </p:sp>
      <p:sp>
        <p:nvSpPr>
          <p:cNvPr id="148503" name="Rectangle 132"/>
          <p:cNvSpPr>
            <a:spLocks noChangeArrowheads="1"/>
          </p:cNvSpPr>
          <p:nvPr/>
        </p:nvSpPr>
        <p:spPr bwMode="auto">
          <a:xfrm>
            <a:off x="8323263" y="4105275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0.45</a:t>
            </a:r>
          </a:p>
        </p:txBody>
      </p:sp>
      <p:sp>
        <p:nvSpPr>
          <p:cNvPr id="148504" name="Rectangle 132"/>
          <p:cNvSpPr>
            <a:spLocks noChangeArrowheads="1"/>
          </p:cNvSpPr>
          <p:nvPr/>
        </p:nvSpPr>
        <p:spPr bwMode="auto">
          <a:xfrm>
            <a:off x="8324850" y="4491038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0.49</a:t>
            </a:r>
          </a:p>
        </p:txBody>
      </p:sp>
      <p:sp>
        <p:nvSpPr>
          <p:cNvPr id="148505" name="Rectangle 132"/>
          <p:cNvSpPr>
            <a:spLocks noChangeArrowheads="1"/>
          </p:cNvSpPr>
          <p:nvPr/>
        </p:nvSpPr>
        <p:spPr bwMode="auto">
          <a:xfrm>
            <a:off x="8328025" y="5154613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0.62</a:t>
            </a:r>
          </a:p>
        </p:txBody>
      </p:sp>
      <p:grpSp>
        <p:nvGrpSpPr>
          <p:cNvPr id="148506" name="Group 105"/>
          <p:cNvGrpSpPr>
            <a:grpSpLocks/>
          </p:cNvGrpSpPr>
          <p:nvPr/>
        </p:nvGrpSpPr>
        <p:grpSpPr bwMode="auto">
          <a:xfrm>
            <a:off x="4554538" y="1838325"/>
            <a:ext cx="3514725" cy="4468813"/>
            <a:chOff x="1339" y="1158"/>
            <a:chExt cx="2214" cy="2815"/>
          </a:xfrm>
        </p:grpSpPr>
        <p:sp>
          <p:nvSpPr>
            <p:cNvPr id="148536" name="Line 3"/>
            <p:cNvSpPr>
              <a:spLocks noChangeShapeType="1"/>
            </p:cNvSpPr>
            <p:nvPr/>
          </p:nvSpPr>
          <p:spPr bwMode="auto">
            <a:xfrm flipH="1">
              <a:off x="1349" y="3516"/>
              <a:ext cx="1695" cy="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37" name="Line 4"/>
            <p:cNvSpPr>
              <a:spLocks noChangeShapeType="1"/>
            </p:cNvSpPr>
            <p:nvPr/>
          </p:nvSpPr>
          <p:spPr bwMode="auto">
            <a:xfrm>
              <a:off x="1838" y="3775"/>
              <a:ext cx="45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38" name="Line 5"/>
            <p:cNvSpPr>
              <a:spLocks noChangeShapeType="1"/>
            </p:cNvSpPr>
            <p:nvPr/>
          </p:nvSpPr>
          <p:spPr bwMode="auto">
            <a:xfrm>
              <a:off x="2593" y="3773"/>
              <a:ext cx="453" cy="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39" name="Rectangle 6"/>
            <p:cNvSpPr>
              <a:spLocks noChangeArrowheads="1"/>
            </p:cNvSpPr>
            <p:nvPr/>
          </p:nvSpPr>
          <p:spPr bwMode="auto">
            <a:xfrm>
              <a:off x="1401" y="3839"/>
              <a:ext cx="8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400" b="0">
                  <a:solidFill>
                    <a:srgbClr val="FFCC00"/>
                  </a:solidFill>
                </a:rPr>
                <a:t>Ticagrelor better</a:t>
              </a:r>
            </a:p>
          </p:txBody>
        </p:sp>
        <p:sp>
          <p:nvSpPr>
            <p:cNvPr id="148540" name="Rectangle 7"/>
            <p:cNvSpPr>
              <a:spLocks noChangeArrowheads="1"/>
            </p:cNvSpPr>
            <p:nvPr/>
          </p:nvSpPr>
          <p:spPr bwMode="auto">
            <a:xfrm>
              <a:off x="2592" y="3839"/>
              <a:ext cx="96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400" b="0">
                  <a:solidFill>
                    <a:srgbClr val="00FFFF"/>
                  </a:solidFill>
                </a:rPr>
                <a:t>Clopidogrel better</a:t>
              </a:r>
            </a:p>
          </p:txBody>
        </p:sp>
        <p:sp>
          <p:nvSpPr>
            <p:cNvPr id="148541" name="Line 21"/>
            <p:cNvSpPr>
              <a:spLocks noChangeShapeType="1"/>
            </p:cNvSpPr>
            <p:nvPr/>
          </p:nvSpPr>
          <p:spPr bwMode="auto">
            <a:xfrm>
              <a:off x="1921" y="3521"/>
              <a:ext cx="0" cy="4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42" name="Line 22"/>
            <p:cNvSpPr>
              <a:spLocks noChangeShapeType="1"/>
            </p:cNvSpPr>
            <p:nvPr/>
          </p:nvSpPr>
          <p:spPr bwMode="auto">
            <a:xfrm>
              <a:off x="2968" y="3521"/>
              <a:ext cx="0" cy="4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43" name="Rectangle 23"/>
            <p:cNvSpPr>
              <a:spLocks noChangeArrowheads="1"/>
            </p:cNvSpPr>
            <p:nvPr/>
          </p:nvSpPr>
          <p:spPr bwMode="auto">
            <a:xfrm>
              <a:off x="1842" y="3589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400" b="0">
                  <a:solidFill>
                    <a:srgbClr val="FFFFFF"/>
                  </a:solidFill>
                </a:rPr>
                <a:t>0.5</a:t>
              </a:r>
            </a:p>
          </p:txBody>
        </p:sp>
        <p:sp>
          <p:nvSpPr>
            <p:cNvPr id="148544" name="Rectangle 24"/>
            <p:cNvSpPr>
              <a:spLocks noChangeArrowheads="1"/>
            </p:cNvSpPr>
            <p:nvPr/>
          </p:nvSpPr>
          <p:spPr bwMode="auto">
            <a:xfrm>
              <a:off x="2369" y="3589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400" b="0">
                  <a:solidFill>
                    <a:srgbClr val="FFFFFF"/>
                  </a:solidFill>
                </a:rPr>
                <a:t>1.0</a:t>
              </a:r>
            </a:p>
          </p:txBody>
        </p:sp>
        <p:sp>
          <p:nvSpPr>
            <p:cNvPr id="148545" name="Rectangle 25"/>
            <p:cNvSpPr>
              <a:spLocks noChangeArrowheads="1"/>
            </p:cNvSpPr>
            <p:nvPr/>
          </p:nvSpPr>
          <p:spPr bwMode="auto">
            <a:xfrm>
              <a:off x="2889" y="3589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400" b="0">
                  <a:solidFill>
                    <a:srgbClr val="FFFFFF"/>
                  </a:solidFill>
                </a:rPr>
                <a:t>2.0</a:t>
              </a:r>
            </a:p>
          </p:txBody>
        </p:sp>
        <p:sp>
          <p:nvSpPr>
            <p:cNvPr id="148546" name="Line 120"/>
            <p:cNvSpPr>
              <a:spLocks noChangeShapeType="1"/>
            </p:cNvSpPr>
            <p:nvPr/>
          </p:nvSpPr>
          <p:spPr bwMode="auto">
            <a:xfrm>
              <a:off x="2062" y="3523"/>
              <a:ext cx="0" cy="3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47" name="Line 121"/>
            <p:cNvSpPr>
              <a:spLocks noChangeShapeType="1"/>
            </p:cNvSpPr>
            <p:nvPr/>
          </p:nvSpPr>
          <p:spPr bwMode="auto">
            <a:xfrm>
              <a:off x="2187" y="3523"/>
              <a:ext cx="0" cy="3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48" name="Line 122"/>
            <p:cNvSpPr>
              <a:spLocks noChangeShapeType="1"/>
            </p:cNvSpPr>
            <p:nvPr/>
          </p:nvSpPr>
          <p:spPr bwMode="auto">
            <a:xfrm>
              <a:off x="2296" y="3523"/>
              <a:ext cx="0" cy="3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49" name="Line 123"/>
            <p:cNvSpPr>
              <a:spLocks noChangeShapeType="1"/>
            </p:cNvSpPr>
            <p:nvPr/>
          </p:nvSpPr>
          <p:spPr bwMode="auto">
            <a:xfrm>
              <a:off x="2367" y="3523"/>
              <a:ext cx="0" cy="3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50" name="Line 124"/>
            <p:cNvSpPr>
              <a:spLocks noChangeShapeType="1"/>
            </p:cNvSpPr>
            <p:nvPr/>
          </p:nvSpPr>
          <p:spPr bwMode="auto">
            <a:xfrm>
              <a:off x="1417" y="3521"/>
              <a:ext cx="0" cy="4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51" name="Line 125"/>
            <p:cNvSpPr>
              <a:spLocks noChangeShapeType="1"/>
            </p:cNvSpPr>
            <p:nvPr/>
          </p:nvSpPr>
          <p:spPr bwMode="auto">
            <a:xfrm>
              <a:off x="1585" y="3523"/>
              <a:ext cx="0" cy="3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52" name="Line 126"/>
            <p:cNvSpPr>
              <a:spLocks noChangeShapeType="1"/>
            </p:cNvSpPr>
            <p:nvPr/>
          </p:nvSpPr>
          <p:spPr bwMode="auto">
            <a:xfrm>
              <a:off x="1756" y="3523"/>
              <a:ext cx="0" cy="3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53" name="Rectangle 127"/>
            <p:cNvSpPr>
              <a:spLocks noChangeArrowheads="1"/>
            </p:cNvSpPr>
            <p:nvPr/>
          </p:nvSpPr>
          <p:spPr bwMode="auto">
            <a:xfrm>
              <a:off x="1339" y="3589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400" b="0">
                  <a:solidFill>
                    <a:srgbClr val="FFFFFF"/>
                  </a:solidFill>
                </a:rPr>
                <a:t>0.2</a:t>
              </a:r>
            </a:p>
          </p:txBody>
        </p:sp>
        <p:sp>
          <p:nvSpPr>
            <p:cNvPr id="148554" name="Line 130"/>
            <p:cNvSpPr>
              <a:spLocks noChangeShapeType="1"/>
            </p:cNvSpPr>
            <p:nvPr/>
          </p:nvSpPr>
          <p:spPr bwMode="auto">
            <a:xfrm>
              <a:off x="2440" y="1158"/>
              <a:ext cx="0" cy="235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55" name="Line 137"/>
            <p:cNvSpPr>
              <a:spLocks noChangeShapeType="1"/>
            </p:cNvSpPr>
            <p:nvPr/>
          </p:nvSpPr>
          <p:spPr bwMode="auto">
            <a:xfrm flipH="1">
              <a:off x="2331" y="2157"/>
              <a:ext cx="291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56" name="Line 171"/>
            <p:cNvSpPr>
              <a:spLocks noChangeShapeType="1"/>
            </p:cNvSpPr>
            <p:nvPr/>
          </p:nvSpPr>
          <p:spPr bwMode="auto">
            <a:xfrm flipV="1">
              <a:off x="2464" y="2125"/>
              <a:ext cx="0" cy="6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57" name="Line 172"/>
            <p:cNvSpPr>
              <a:spLocks noChangeShapeType="1"/>
            </p:cNvSpPr>
            <p:nvPr/>
          </p:nvSpPr>
          <p:spPr bwMode="auto">
            <a:xfrm>
              <a:off x="2430" y="2157"/>
              <a:ext cx="64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58" name="Line 164"/>
            <p:cNvSpPr>
              <a:spLocks noChangeShapeType="1"/>
            </p:cNvSpPr>
            <p:nvPr/>
          </p:nvSpPr>
          <p:spPr bwMode="auto">
            <a:xfrm flipH="1">
              <a:off x="2145" y="1918"/>
              <a:ext cx="379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59" name="Line 137"/>
            <p:cNvSpPr>
              <a:spLocks noChangeShapeType="1"/>
            </p:cNvSpPr>
            <p:nvPr/>
          </p:nvSpPr>
          <p:spPr bwMode="auto">
            <a:xfrm flipH="1">
              <a:off x="2357" y="1686"/>
              <a:ext cx="209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60" name="Line 144"/>
            <p:cNvSpPr>
              <a:spLocks noChangeShapeType="1"/>
            </p:cNvSpPr>
            <p:nvPr/>
          </p:nvSpPr>
          <p:spPr bwMode="auto">
            <a:xfrm flipV="1">
              <a:off x="2460" y="1653"/>
              <a:ext cx="0" cy="6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61" name="Line 145"/>
            <p:cNvSpPr>
              <a:spLocks noChangeShapeType="1"/>
            </p:cNvSpPr>
            <p:nvPr/>
          </p:nvSpPr>
          <p:spPr bwMode="auto">
            <a:xfrm>
              <a:off x="2427" y="1686"/>
              <a:ext cx="64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62" name="Line 177"/>
            <p:cNvSpPr>
              <a:spLocks noChangeShapeType="1"/>
            </p:cNvSpPr>
            <p:nvPr/>
          </p:nvSpPr>
          <p:spPr bwMode="auto">
            <a:xfrm flipH="1">
              <a:off x="2338" y="1461"/>
              <a:ext cx="17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63" name="Line 179"/>
            <p:cNvSpPr>
              <a:spLocks noChangeShapeType="1"/>
            </p:cNvSpPr>
            <p:nvPr/>
          </p:nvSpPr>
          <p:spPr bwMode="auto">
            <a:xfrm flipV="1">
              <a:off x="2428" y="1429"/>
              <a:ext cx="0" cy="6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64" name="Line 180"/>
            <p:cNvSpPr>
              <a:spLocks noChangeShapeType="1"/>
            </p:cNvSpPr>
            <p:nvPr/>
          </p:nvSpPr>
          <p:spPr bwMode="auto">
            <a:xfrm>
              <a:off x="2396" y="1461"/>
              <a:ext cx="64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65" name="Rectangle 94"/>
            <p:cNvSpPr>
              <a:spLocks noChangeArrowheads="1"/>
            </p:cNvSpPr>
            <p:nvPr/>
          </p:nvSpPr>
          <p:spPr bwMode="auto">
            <a:xfrm>
              <a:off x="2399" y="1435"/>
              <a:ext cx="55" cy="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fr-FR" b="0">
                <a:solidFill>
                  <a:srgbClr val="292929"/>
                </a:solidFill>
              </a:endParaRPr>
            </a:p>
          </p:txBody>
        </p:sp>
        <p:sp>
          <p:nvSpPr>
            <p:cNvPr id="148566" name="Rectangle 94"/>
            <p:cNvSpPr>
              <a:spLocks noChangeArrowheads="1"/>
            </p:cNvSpPr>
            <p:nvPr/>
          </p:nvSpPr>
          <p:spPr bwMode="auto">
            <a:xfrm>
              <a:off x="2433" y="1660"/>
              <a:ext cx="55" cy="5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fr-FR" b="0">
                <a:solidFill>
                  <a:srgbClr val="292929"/>
                </a:solidFill>
              </a:endParaRPr>
            </a:p>
          </p:txBody>
        </p:sp>
        <p:sp>
          <p:nvSpPr>
            <p:cNvPr id="148567" name="Rectangle 96"/>
            <p:cNvSpPr>
              <a:spLocks noChangeArrowheads="1"/>
            </p:cNvSpPr>
            <p:nvPr/>
          </p:nvSpPr>
          <p:spPr bwMode="auto">
            <a:xfrm>
              <a:off x="2336" y="1898"/>
              <a:ext cx="34" cy="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fr-FR" b="0">
                <a:solidFill>
                  <a:srgbClr val="292929"/>
                </a:solidFill>
              </a:endParaRPr>
            </a:p>
          </p:txBody>
        </p:sp>
        <p:sp>
          <p:nvSpPr>
            <p:cNvPr id="148568" name="Rectangle 96"/>
            <p:cNvSpPr>
              <a:spLocks noChangeArrowheads="1"/>
            </p:cNvSpPr>
            <p:nvPr/>
          </p:nvSpPr>
          <p:spPr bwMode="auto">
            <a:xfrm>
              <a:off x="2448" y="2139"/>
              <a:ext cx="34" cy="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fr-FR" b="0">
                <a:solidFill>
                  <a:srgbClr val="292929"/>
                </a:solidFill>
              </a:endParaRPr>
            </a:p>
          </p:txBody>
        </p:sp>
        <p:sp>
          <p:nvSpPr>
            <p:cNvPr id="148569" name="Line 164"/>
            <p:cNvSpPr>
              <a:spLocks noChangeShapeType="1"/>
            </p:cNvSpPr>
            <p:nvPr/>
          </p:nvSpPr>
          <p:spPr bwMode="auto">
            <a:xfrm flipH="1" flipV="1">
              <a:off x="2188" y="2898"/>
              <a:ext cx="780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70" name="Line 177"/>
            <p:cNvSpPr>
              <a:spLocks noChangeShapeType="1"/>
            </p:cNvSpPr>
            <p:nvPr/>
          </p:nvSpPr>
          <p:spPr bwMode="auto">
            <a:xfrm flipH="1" flipV="1">
              <a:off x="2083" y="3312"/>
              <a:ext cx="885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71" name="Line 179"/>
            <p:cNvSpPr>
              <a:spLocks noChangeShapeType="1"/>
            </p:cNvSpPr>
            <p:nvPr/>
          </p:nvSpPr>
          <p:spPr bwMode="auto">
            <a:xfrm flipV="1">
              <a:off x="2596" y="3282"/>
              <a:ext cx="0" cy="6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72" name="Line 180"/>
            <p:cNvSpPr>
              <a:spLocks noChangeShapeType="1"/>
            </p:cNvSpPr>
            <p:nvPr/>
          </p:nvSpPr>
          <p:spPr bwMode="auto">
            <a:xfrm>
              <a:off x="2564" y="3314"/>
              <a:ext cx="64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73" name="Line 144"/>
            <p:cNvSpPr>
              <a:spLocks noChangeShapeType="1"/>
            </p:cNvSpPr>
            <p:nvPr/>
          </p:nvSpPr>
          <p:spPr bwMode="auto">
            <a:xfrm flipV="1">
              <a:off x="2600" y="2869"/>
              <a:ext cx="0" cy="6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74" name="Line 145"/>
            <p:cNvSpPr>
              <a:spLocks noChangeShapeType="1"/>
            </p:cNvSpPr>
            <p:nvPr/>
          </p:nvSpPr>
          <p:spPr bwMode="auto">
            <a:xfrm>
              <a:off x="2567" y="2898"/>
              <a:ext cx="64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75" name="Line 177"/>
            <p:cNvSpPr>
              <a:spLocks noChangeShapeType="1"/>
            </p:cNvSpPr>
            <p:nvPr/>
          </p:nvSpPr>
          <p:spPr bwMode="auto">
            <a:xfrm flipH="1">
              <a:off x="2326" y="2650"/>
              <a:ext cx="399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76" name="Line 179"/>
            <p:cNvSpPr>
              <a:spLocks noChangeShapeType="1"/>
            </p:cNvSpPr>
            <p:nvPr/>
          </p:nvSpPr>
          <p:spPr bwMode="auto">
            <a:xfrm flipV="1">
              <a:off x="2504" y="2618"/>
              <a:ext cx="0" cy="6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77" name="Line 180"/>
            <p:cNvSpPr>
              <a:spLocks noChangeShapeType="1"/>
            </p:cNvSpPr>
            <p:nvPr/>
          </p:nvSpPr>
          <p:spPr bwMode="auto">
            <a:xfrm>
              <a:off x="2472" y="2650"/>
              <a:ext cx="64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78" name="Line 119"/>
            <p:cNvSpPr>
              <a:spLocks noChangeShapeType="1"/>
            </p:cNvSpPr>
            <p:nvPr/>
          </p:nvSpPr>
          <p:spPr bwMode="auto">
            <a:xfrm>
              <a:off x="2597" y="3302"/>
              <a:ext cx="0" cy="2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579" name="Rectangle 96"/>
            <p:cNvSpPr>
              <a:spLocks noChangeArrowheads="1"/>
            </p:cNvSpPr>
            <p:nvPr/>
          </p:nvSpPr>
          <p:spPr bwMode="auto">
            <a:xfrm>
              <a:off x="2486" y="2634"/>
              <a:ext cx="34" cy="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fr-FR" b="0">
                <a:solidFill>
                  <a:srgbClr val="292929"/>
                </a:solidFill>
              </a:endParaRPr>
            </a:p>
          </p:txBody>
        </p:sp>
        <p:sp>
          <p:nvSpPr>
            <p:cNvPr id="148580" name="Rectangle 96"/>
            <p:cNvSpPr>
              <a:spLocks noChangeArrowheads="1"/>
            </p:cNvSpPr>
            <p:nvPr/>
          </p:nvSpPr>
          <p:spPr bwMode="auto">
            <a:xfrm>
              <a:off x="2582" y="2885"/>
              <a:ext cx="28" cy="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fr-FR" b="0">
                <a:solidFill>
                  <a:srgbClr val="292929"/>
                </a:solidFill>
              </a:endParaRPr>
            </a:p>
          </p:txBody>
        </p:sp>
      </p:grpSp>
      <p:sp>
        <p:nvSpPr>
          <p:cNvPr id="148507" name="Line 233"/>
          <p:cNvSpPr>
            <a:spLocks noChangeShapeType="1"/>
          </p:cNvSpPr>
          <p:nvPr/>
        </p:nvSpPr>
        <p:spPr bwMode="auto">
          <a:xfrm>
            <a:off x="328613" y="5006975"/>
            <a:ext cx="8629650" cy="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8508" name="Line 233"/>
          <p:cNvSpPr>
            <a:spLocks noChangeShapeType="1"/>
          </p:cNvSpPr>
          <p:nvPr/>
        </p:nvSpPr>
        <p:spPr bwMode="auto">
          <a:xfrm>
            <a:off x="328613" y="3684588"/>
            <a:ext cx="8629650" cy="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8509" name="Rectangle 131"/>
          <p:cNvSpPr>
            <a:spLocks noChangeArrowheads="1"/>
          </p:cNvSpPr>
          <p:nvPr/>
        </p:nvSpPr>
        <p:spPr bwMode="auto">
          <a:xfrm>
            <a:off x="8204200" y="1370013"/>
            <a:ext cx="619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p-value</a:t>
            </a:r>
          </a:p>
        </p:txBody>
      </p:sp>
      <p:sp>
        <p:nvSpPr>
          <p:cNvPr id="148510" name="Rectangle 13"/>
          <p:cNvSpPr>
            <a:spLocks noChangeArrowheads="1"/>
          </p:cNvSpPr>
          <p:nvPr/>
        </p:nvSpPr>
        <p:spPr bwMode="auto">
          <a:xfrm>
            <a:off x="5075238" y="1379538"/>
            <a:ext cx="2400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</a:rPr>
              <a:t>Hazard/Odds Ratio (95% CI)</a:t>
            </a:r>
          </a:p>
        </p:txBody>
      </p:sp>
      <p:sp>
        <p:nvSpPr>
          <p:cNvPr id="148511" name="Rectangle 8"/>
          <p:cNvSpPr>
            <a:spLocks noChangeArrowheads="1"/>
          </p:cNvSpPr>
          <p:nvPr/>
        </p:nvSpPr>
        <p:spPr bwMode="auto">
          <a:xfrm>
            <a:off x="2546350" y="1379538"/>
            <a:ext cx="857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FFCC00"/>
                </a:solidFill>
              </a:rPr>
              <a:t>Ticagrelor</a:t>
            </a:r>
            <a:br>
              <a:rPr lang="en-GB" sz="1400" b="0">
                <a:solidFill>
                  <a:srgbClr val="FFCC00"/>
                </a:solidFill>
              </a:rPr>
            </a:br>
            <a:r>
              <a:rPr lang="en-GB" sz="1400" b="0">
                <a:solidFill>
                  <a:srgbClr val="FFCC00"/>
                </a:solidFill>
              </a:rPr>
              <a:t>(n=632)</a:t>
            </a:r>
          </a:p>
        </p:txBody>
      </p:sp>
      <p:sp>
        <p:nvSpPr>
          <p:cNvPr id="148512" name="Rectangle 9"/>
          <p:cNvSpPr>
            <a:spLocks noChangeArrowheads="1"/>
          </p:cNvSpPr>
          <p:nvPr/>
        </p:nvSpPr>
        <p:spPr bwMode="auto">
          <a:xfrm>
            <a:off x="3525838" y="1379538"/>
            <a:ext cx="984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 b="0">
                <a:solidFill>
                  <a:srgbClr val="00FFFF"/>
                </a:solidFill>
              </a:rPr>
              <a:t>Clopidogrel</a:t>
            </a:r>
            <a:br>
              <a:rPr lang="en-GB" sz="1400" b="0">
                <a:solidFill>
                  <a:srgbClr val="00FFFF"/>
                </a:solidFill>
              </a:rPr>
            </a:br>
            <a:r>
              <a:rPr lang="en-GB" sz="1400" b="0">
                <a:solidFill>
                  <a:srgbClr val="00FFFF"/>
                </a:solidFill>
              </a:rPr>
              <a:t>(n=629)</a:t>
            </a:r>
          </a:p>
        </p:txBody>
      </p:sp>
      <p:sp>
        <p:nvSpPr>
          <p:cNvPr id="148513" name="Rectangle 62"/>
          <p:cNvSpPr>
            <a:spLocks noChangeArrowheads="1"/>
          </p:cNvSpPr>
          <p:nvPr/>
        </p:nvSpPr>
        <p:spPr bwMode="auto">
          <a:xfrm>
            <a:off x="2865438" y="2935288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FFCC00"/>
                </a:solidFill>
              </a:rPr>
              <a:t>15.3</a:t>
            </a:r>
          </a:p>
        </p:txBody>
      </p:sp>
      <p:sp>
        <p:nvSpPr>
          <p:cNvPr id="148514" name="Rectangle 63"/>
          <p:cNvSpPr>
            <a:spLocks noChangeArrowheads="1"/>
          </p:cNvSpPr>
          <p:nvPr/>
        </p:nvSpPr>
        <p:spPr bwMode="auto">
          <a:xfrm>
            <a:off x="3813175" y="2935288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00FFFF"/>
                </a:solidFill>
              </a:rPr>
              <a:t>17.3</a:t>
            </a:r>
          </a:p>
        </p:txBody>
      </p:sp>
      <p:sp>
        <p:nvSpPr>
          <p:cNvPr id="148515" name="Rectangle 67"/>
          <p:cNvSpPr>
            <a:spLocks noChangeArrowheads="1"/>
          </p:cNvSpPr>
          <p:nvPr/>
        </p:nvSpPr>
        <p:spPr bwMode="auto">
          <a:xfrm>
            <a:off x="2863850" y="2568575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FFCC00"/>
                </a:solidFill>
              </a:rPr>
              <a:t>52.7</a:t>
            </a:r>
          </a:p>
        </p:txBody>
      </p:sp>
      <p:sp>
        <p:nvSpPr>
          <p:cNvPr id="148516" name="Rectangle 68"/>
          <p:cNvSpPr>
            <a:spLocks noChangeArrowheads="1"/>
          </p:cNvSpPr>
          <p:nvPr/>
        </p:nvSpPr>
        <p:spPr bwMode="auto">
          <a:xfrm>
            <a:off x="3816350" y="2568575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00FFFF"/>
                </a:solidFill>
              </a:rPr>
              <a:t>51.2</a:t>
            </a:r>
          </a:p>
        </p:txBody>
      </p:sp>
      <p:sp>
        <p:nvSpPr>
          <p:cNvPr id="148517" name="Rectangle 82"/>
          <p:cNvSpPr>
            <a:spLocks noChangeArrowheads="1"/>
          </p:cNvSpPr>
          <p:nvPr/>
        </p:nvSpPr>
        <p:spPr bwMode="auto">
          <a:xfrm>
            <a:off x="2865438" y="2212975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FFCC00"/>
                </a:solidFill>
              </a:rPr>
              <a:t>55.2</a:t>
            </a:r>
          </a:p>
        </p:txBody>
      </p:sp>
      <p:sp>
        <p:nvSpPr>
          <p:cNvPr id="148518" name="Rectangle 83"/>
          <p:cNvSpPr>
            <a:spLocks noChangeArrowheads="1"/>
          </p:cNvSpPr>
          <p:nvPr/>
        </p:nvSpPr>
        <p:spPr bwMode="auto">
          <a:xfrm>
            <a:off x="3822700" y="2212975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00FFFF"/>
                </a:solidFill>
              </a:rPr>
              <a:t>55.8</a:t>
            </a:r>
          </a:p>
        </p:txBody>
      </p:sp>
      <p:sp>
        <p:nvSpPr>
          <p:cNvPr id="148519" name="Rectangle 62"/>
          <p:cNvSpPr>
            <a:spLocks noChangeArrowheads="1"/>
          </p:cNvSpPr>
          <p:nvPr/>
        </p:nvSpPr>
        <p:spPr bwMode="auto">
          <a:xfrm>
            <a:off x="2865438" y="3316288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FFCC00"/>
                </a:solidFill>
              </a:rPr>
              <a:t>25.2</a:t>
            </a:r>
          </a:p>
        </p:txBody>
      </p:sp>
      <p:sp>
        <p:nvSpPr>
          <p:cNvPr id="148520" name="Rectangle 63"/>
          <p:cNvSpPr>
            <a:spLocks noChangeArrowheads="1"/>
          </p:cNvSpPr>
          <p:nvPr/>
        </p:nvSpPr>
        <p:spPr bwMode="auto">
          <a:xfrm>
            <a:off x="3813175" y="3316288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00FFFF"/>
                </a:solidFill>
              </a:rPr>
              <a:t>24.0</a:t>
            </a:r>
          </a:p>
        </p:txBody>
      </p:sp>
      <p:sp>
        <p:nvSpPr>
          <p:cNvPr id="148521" name="Rectangle 62"/>
          <p:cNvSpPr>
            <a:spLocks noChangeArrowheads="1"/>
          </p:cNvSpPr>
          <p:nvPr/>
        </p:nvSpPr>
        <p:spPr bwMode="auto">
          <a:xfrm>
            <a:off x="2960688" y="4492625"/>
            <a:ext cx="2460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FFCC00"/>
                </a:solidFill>
              </a:rPr>
              <a:t>4.9</a:t>
            </a:r>
          </a:p>
        </p:txBody>
      </p:sp>
      <p:sp>
        <p:nvSpPr>
          <p:cNvPr id="148522" name="Rectangle 63"/>
          <p:cNvSpPr>
            <a:spLocks noChangeArrowheads="1"/>
          </p:cNvSpPr>
          <p:nvPr/>
        </p:nvSpPr>
        <p:spPr bwMode="auto">
          <a:xfrm>
            <a:off x="3917950" y="4492625"/>
            <a:ext cx="246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00FFFF"/>
                </a:solidFill>
              </a:rPr>
              <a:t>4.0</a:t>
            </a:r>
          </a:p>
        </p:txBody>
      </p:sp>
      <p:sp>
        <p:nvSpPr>
          <p:cNvPr id="148523" name="Rectangle 67"/>
          <p:cNvSpPr>
            <a:spLocks noChangeArrowheads="1"/>
          </p:cNvSpPr>
          <p:nvPr/>
        </p:nvSpPr>
        <p:spPr bwMode="auto">
          <a:xfrm>
            <a:off x="2862263" y="4098925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FFCC00"/>
                </a:solidFill>
              </a:rPr>
              <a:t>17.9</a:t>
            </a:r>
          </a:p>
        </p:txBody>
      </p:sp>
      <p:sp>
        <p:nvSpPr>
          <p:cNvPr id="148524" name="Rectangle 68"/>
          <p:cNvSpPr>
            <a:spLocks noChangeArrowheads="1"/>
          </p:cNvSpPr>
          <p:nvPr/>
        </p:nvSpPr>
        <p:spPr bwMode="auto">
          <a:xfrm>
            <a:off x="3819525" y="4098925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00FFFF"/>
                </a:solidFill>
              </a:rPr>
              <a:t>16.2</a:t>
            </a:r>
          </a:p>
        </p:txBody>
      </p:sp>
      <p:sp>
        <p:nvSpPr>
          <p:cNvPr id="148525" name="Rectangle 82"/>
          <p:cNvSpPr>
            <a:spLocks noChangeArrowheads="1"/>
          </p:cNvSpPr>
          <p:nvPr/>
        </p:nvSpPr>
        <p:spPr bwMode="auto">
          <a:xfrm>
            <a:off x="2963863" y="5154613"/>
            <a:ext cx="2460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FFCC00"/>
                </a:solidFill>
              </a:rPr>
              <a:t>3.3</a:t>
            </a:r>
          </a:p>
        </p:txBody>
      </p:sp>
      <p:sp>
        <p:nvSpPr>
          <p:cNvPr id="148526" name="Rectangle 83"/>
          <p:cNvSpPr>
            <a:spLocks noChangeArrowheads="1"/>
          </p:cNvSpPr>
          <p:nvPr/>
        </p:nvSpPr>
        <p:spPr bwMode="auto">
          <a:xfrm>
            <a:off x="3922713" y="5154613"/>
            <a:ext cx="2460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400" b="0">
                <a:solidFill>
                  <a:srgbClr val="00FFFF"/>
                </a:solidFill>
              </a:rPr>
              <a:t>2.7</a:t>
            </a:r>
          </a:p>
        </p:txBody>
      </p:sp>
      <p:sp>
        <p:nvSpPr>
          <p:cNvPr id="148527" name="Rectangle 94"/>
          <p:cNvSpPr>
            <a:spLocks noChangeArrowheads="1"/>
          </p:cNvSpPr>
          <p:nvPr/>
        </p:nvSpPr>
        <p:spPr bwMode="auto">
          <a:xfrm>
            <a:off x="6218238" y="2266950"/>
            <a:ext cx="115887" cy="117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8528" name="Rectangle 94"/>
          <p:cNvSpPr>
            <a:spLocks noChangeArrowheads="1"/>
          </p:cNvSpPr>
          <p:nvPr/>
        </p:nvSpPr>
        <p:spPr bwMode="auto">
          <a:xfrm>
            <a:off x="6265863" y="2609850"/>
            <a:ext cx="115887" cy="117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8529" name="Rectangle 94"/>
          <p:cNvSpPr>
            <a:spLocks noChangeArrowheads="1"/>
          </p:cNvSpPr>
          <p:nvPr/>
        </p:nvSpPr>
        <p:spPr bwMode="auto">
          <a:xfrm>
            <a:off x="6103938" y="2990850"/>
            <a:ext cx="115887" cy="117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8530" name="Rectangle 94"/>
          <p:cNvSpPr>
            <a:spLocks noChangeArrowheads="1"/>
          </p:cNvSpPr>
          <p:nvPr/>
        </p:nvSpPr>
        <p:spPr bwMode="auto">
          <a:xfrm>
            <a:off x="6294438" y="3352800"/>
            <a:ext cx="115887" cy="117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8531" name="Rectangle 94"/>
          <p:cNvSpPr>
            <a:spLocks noChangeArrowheads="1"/>
          </p:cNvSpPr>
          <p:nvPr/>
        </p:nvSpPr>
        <p:spPr bwMode="auto">
          <a:xfrm>
            <a:off x="6340475" y="4138613"/>
            <a:ext cx="115888" cy="117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8532" name="Rectangle 94"/>
          <p:cNvSpPr>
            <a:spLocks noChangeArrowheads="1"/>
          </p:cNvSpPr>
          <p:nvPr/>
        </p:nvSpPr>
        <p:spPr bwMode="auto">
          <a:xfrm>
            <a:off x="6492875" y="4538663"/>
            <a:ext cx="115888" cy="117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8533" name="Rectangle 94"/>
          <p:cNvSpPr>
            <a:spLocks noChangeArrowheads="1"/>
          </p:cNvSpPr>
          <p:nvPr/>
        </p:nvSpPr>
        <p:spPr bwMode="auto">
          <a:xfrm>
            <a:off x="6492875" y="5195888"/>
            <a:ext cx="115888" cy="117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b="0">
              <a:solidFill>
                <a:srgbClr val="292929"/>
              </a:solidFill>
            </a:endParaRPr>
          </a:p>
        </p:txBody>
      </p:sp>
      <p:sp>
        <p:nvSpPr>
          <p:cNvPr id="148534" name="Rectangle 20"/>
          <p:cNvSpPr>
            <a:spLocks noChangeArrowheads="1"/>
          </p:cNvSpPr>
          <p:nvPr/>
        </p:nvSpPr>
        <p:spPr bwMode="auto">
          <a:xfrm>
            <a:off x="263525" y="1506538"/>
            <a:ext cx="11826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0">
                <a:solidFill>
                  <a:srgbClr val="FFFFFF"/>
                </a:solidFill>
              </a:rPr>
              <a:t>Characteristic</a:t>
            </a:r>
          </a:p>
        </p:txBody>
      </p:sp>
      <p:sp>
        <p:nvSpPr>
          <p:cNvPr id="102" name="Tekstvak 8"/>
          <p:cNvSpPr txBox="1">
            <a:spLocks noChangeArrowheads="1"/>
          </p:cNvSpPr>
          <p:nvPr/>
        </p:nvSpPr>
        <p:spPr bwMode="auto">
          <a:xfrm>
            <a:off x="5267325" y="6481763"/>
            <a:ext cx="3617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FFFF00"/>
                </a:solidFill>
              </a:rPr>
              <a:t>Held C. J Am </a:t>
            </a:r>
            <a:r>
              <a:rPr lang="en-US" sz="1400" i="1" kern="0" dirty="0" err="1">
                <a:solidFill>
                  <a:srgbClr val="FFFF00"/>
                </a:solidFill>
              </a:rPr>
              <a:t>Coll</a:t>
            </a:r>
            <a:r>
              <a:rPr lang="en-US" sz="1400" i="1" kern="0" dirty="0">
                <a:solidFill>
                  <a:srgbClr val="FFFF00"/>
                </a:solidFill>
              </a:rPr>
              <a:t> </a:t>
            </a:r>
            <a:r>
              <a:rPr lang="en-US" sz="1400" i="1" kern="0" dirty="0" err="1">
                <a:solidFill>
                  <a:srgbClr val="FFFF00"/>
                </a:solidFill>
              </a:rPr>
              <a:t>Cardiol</a:t>
            </a:r>
            <a:r>
              <a:rPr lang="en-US" sz="1400" i="1" kern="0" dirty="0">
                <a:solidFill>
                  <a:srgbClr val="FFFF00"/>
                </a:solidFill>
              </a:rPr>
              <a:t> 2010 in press</a:t>
            </a:r>
            <a:endParaRPr lang="nl-NL" sz="1400" i="1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>
          <a:xfrm>
            <a:off x="309563" y="606425"/>
            <a:ext cx="8491537" cy="836613"/>
          </a:xfrm>
        </p:spPr>
        <p:txBody>
          <a:bodyPr/>
          <a:lstStyle/>
          <a:p>
            <a:r>
              <a:rPr lang="en-US" sz="3600" smtClean="0"/>
              <a:t>Conclusions Bleeding in ACS-1</a:t>
            </a:r>
            <a:br>
              <a:rPr lang="en-US" sz="3600" smtClean="0"/>
            </a:br>
            <a:endParaRPr lang="en-US" sz="360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74" y="1639850"/>
            <a:ext cx="8708570" cy="428327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/>
            </a:pPr>
            <a:r>
              <a:rPr lang="en-US" sz="2400" b="1" dirty="0" smtClean="0"/>
              <a:t>	The efficacy of </a:t>
            </a:r>
            <a:r>
              <a:rPr lang="en-US" sz="2400" b="1" dirty="0" err="1" smtClean="0"/>
              <a:t>antithrombotics</a:t>
            </a:r>
            <a:r>
              <a:rPr lang="en-US" sz="2400" b="1" dirty="0" smtClean="0"/>
              <a:t> largely outweighs the bleeding risk in most megatrials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/>
            </a:pPr>
            <a:r>
              <a:rPr lang="en-US" sz="2400" b="1" dirty="0" smtClean="0"/>
              <a:t>	Bleeding, irrespective of the source, is significantly associated with increased mortality during the first year after ACS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/>
            </a:pPr>
            <a:r>
              <a:rPr lang="en-US" sz="2400" b="1" dirty="0" smtClean="0"/>
              <a:t>	The majority of bleeds (about 60%) does </a:t>
            </a:r>
            <a:r>
              <a:rPr lang="en-US" sz="2400" b="1" i="1" dirty="0" smtClean="0">
                <a:solidFill>
                  <a:srgbClr val="FFFF00"/>
                </a:solidFill>
              </a:rPr>
              <a:t>not </a:t>
            </a:r>
            <a:r>
              <a:rPr lang="en-US" sz="2400" b="1" dirty="0" smtClean="0"/>
              <a:t>occur at the PCI access site </a:t>
            </a:r>
            <a:r>
              <a:rPr lang="en-US" sz="2400" b="1" dirty="0" smtClean="0">
                <a:solidFill>
                  <a:srgbClr val="FF0000"/>
                </a:solidFill>
              </a:rPr>
              <a:t> 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/>
            </a:pPr>
            <a:endParaRPr lang="en-US" sz="2400" b="1" dirty="0"/>
          </a:p>
        </p:txBody>
      </p:sp>
      <p:sp>
        <p:nvSpPr>
          <p:cNvPr id="149510" name="Tekstvak 3"/>
          <p:cNvSpPr txBox="1">
            <a:spLocks noChangeArrowheads="1"/>
          </p:cNvSpPr>
          <p:nvPr/>
        </p:nvSpPr>
        <p:spPr bwMode="auto">
          <a:xfrm>
            <a:off x="177800" y="1651000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solidFill>
                  <a:srgbClr val="FFFF00"/>
                </a:solidFill>
              </a:rPr>
              <a:t>1.</a:t>
            </a:r>
          </a:p>
        </p:txBody>
      </p:sp>
      <p:sp>
        <p:nvSpPr>
          <p:cNvPr id="149511" name="Tekstvak 4"/>
          <p:cNvSpPr txBox="1">
            <a:spLocks noChangeArrowheads="1"/>
          </p:cNvSpPr>
          <p:nvPr/>
        </p:nvSpPr>
        <p:spPr bwMode="auto">
          <a:xfrm>
            <a:off x="177800" y="2678113"/>
            <a:ext cx="504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solidFill>
                  <a:srgbClr val="FFFF00"/>
                </a:solidFill>
              </a:rPr>
              <a:t>2.</a:t>
            </a:r>
          </a:p>
        </p:txBody>
      </p:sp>
      <p:sp>
        <p:nvSpPr>
          <p:cNvPr id="149512" name="Tekstvak 5"/>
          <p:cNvSpPr txBox="1">
            <a:spLocks noChangeArrowheads="1"/>
          </p:cNvSpPr>
          <p:nvPr/>
        </p:nvSpPr>
        <p:spPr bwMode="auto">
          <a:xfrm>
            <a:off x="177800" y="4098925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solidFill>
                  <a:srgbClr val="FFFF00"/>
                </a:solidFill>
              </a:rPr>
              <a:t>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241300" y="430213"/>
            <a:ext cx="8491538" cy="836612"/>
          </a:xfrm>
        </p:spPr>
        <p:txBody>
          <a:bodyPr/>
          <a:lstStyle/>
          <a:p>
            <a:r>
              <a:rPr lang="en-US" sz="3600" smtClean="0"/>
              <a:t>Conclusions Bleeding in ACS-2</a:t>
            </a:r>
            <a:br>
              <a:rPr lang="en-US" sz="3600" smtClean="0"/>
            </a:br>
            <a:endParaRPr lang="en-US" sz="360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81" y="1310189"/>
            <a:ext cx="8995173" cy="451741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/>
            </a:pPr>
            <a:r>
              <a:rPr lang="en-US" sz="2400" b="1" dirty="0" smtClean="0"/>
              <a:t>	</a:t>
            </a:r>
            <a:r>
              <a:rPr lang="en-US" sz="2400" b="1" i="1" dirty="0" smtClean="0">
                <a:solidFill>
                  <a:srgbClr val="FFFF00"/>
                </a:solidFill>
              </a:rPr>
              <a:t>Non-access-site </a:t>
            </a:r>
            <a:r>
              <a:rPr lang="en-US" sz="2400" b="1" dirty="0" smtClean="0"/>
              <a:t>related bleeding is associated with more than double the risk of mortality than is </a:t>
            </a:r>
            <a:r>
              <a:rPr lang="en-US" sz="2400" b="1" i="1" dirty="0" smtClean="0">
                <a:solidFill>
                  <a:srgbClr val="FFFF00"/>
                </a:solidFill>
              </a:rPr>
              <a:t>access site</a:t>
            </a:r>
            <a:r>
              <a:rPr lang="en-US" sz="2400" b="1" dirty="0" smtClean="0"/>
              <a:t> bleeding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/>
            </a:pPr>
            <a:r>
              <a:rPr lang="en-US" sz="2400" b="1" dirty="0" smtClean="0"/>
              <a:t>	To improve ACS outcome bleeding should be diminished with all means, by the use of e.g.: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/>
            </a:pPr>
            <a:r>
              <a:rPr lang="en-US" sz="2400" b="1" dirty="0" smtClean="0"/>
              <a:t>		- safer antiplatelet agents (e.g. ticagrelor)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/>
            </a:pPr>
            <a:r>
              <a:rPr lang="en-US" sz="2400" b="1" dirty="0" smtClean="0"/>
              <a:t>		- safer anticoagulants (e.g. fondaparinux, bivalirudin)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/>
            </a:pPr>
            <a:r>
              <a:rPr lang="en-US" sz="2400" b="1" dirty="0" smtClean="0"/>
              <a:t>		- use of radial rather than femoral access</a:t>
            </a:r>
            <a:endParaRPr lang="en-US" sz="2400" b="1" dirty="0"/>
          </a:p>
        </p:txBody>
      </p:sp>
      <p:sp>
        <p:nvSpPr>
          <p:cNvPr id="150534" name="Tekstvak 4"/>
          <p:cNvSpPr txBox="1">
            <a:spLocks noChangeArrowheads="1"/>
          </p:cNvSpPr>
          <p:nvPr/>
        </p:nvSpPr>
        <p:spPr bwMode="auto">
          <a:xfrm>
            <a:off x="222250" y="1331913"/>
            <a:ext cx="68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4.</a:t>
            </a:r>
            <a:endParaRPr lang="nl-NL" sz="2400">
              <a:solidFill>
                <a:srgbClr val="FFFF00"/>
              </a:solidFill>
            </a:endParaRPr>
          </a:p>
        </p:txBody>
      </p:sp>
      <p:sp>
        <p:nvSpPr>
          <p:cNvPr id="150535" name="Tekstvak 5"/>
          <p:cNvSpPr txBox="1">
            <a:spLocks noChangeArrowheads="1"/>
          </p:cNvSpPr>
          <p:nvPr/>
        </p:nvSpPr>
        <p:spPr bwMode="auto">
          <a:xfrm>
            <a:off x="222250" y="2719388"/>
            <a:ext cx="68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5.</a:t>
            </a:r>
            <a:endParaRPr lang="nl-NL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Risk factors for anticoagulant-related bleeding: systematic review of nine studies</a:t>
            </a:r>
          </a:p>
        </p:txBody>
      </p:sp>
      <p:graphicFrame>
        <p:nvGraphicFramePr>
          <p:cNvPr id="46116" name="Group 36"/>
          <p:cNvGraphicFramePr>
            <a:graphicFrameLocks noGrp="1"/>
          </p:cNvGraphicFramePr>
          <p:nvPr>
            <p:ph idx="1"/>
          </p:nvPr>
        </p:nvGraphicFramePr>
        <p:xfrm>
          <a:off x="381000" y="1784350"/>
          <a:ext cx="8382000" cy="4337364"/>
        </p:xfrm>
        <a:graphic>
          <a:graphicData uri="http://schemas.openxmlformats.org/drawingml/2006/table">
            <a:tbl>
              <a:tblPr/>
              <a:tblGrid>
                <a:gridCol w="2794000"/>
                <a:gridCol w="2794000"/>
                <a:gridCol w="2794000"/>
              </a:tblGrid>
              <a:tr h="784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Risk factor</a:t>
                      </a: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Independent risk factor</a:t>
                      </a: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Significant association</a:t>
                      </a: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studies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Uncontrolled hypertension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studies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Prior bleeding/anaemia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study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 or ischaemic heart disease 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study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Cerebrovascular disease or thromboembolism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study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Polypharmacy</a:t>
                      </a:r>
                      <a:endParaRPr kumimoji="0" lang="en-GB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studies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study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</a:tr>
            </a:tbl>
          </a:graphicData>
        </a:graphic>
      </p:graphicFrame>
      <p:sp>
        <p:nvSpPr>
          <p:cNvPr id="152604" name="Text Box 116"/>
          <p:cNvSpPr txBox="1">
            <a:spLocks noChangeArrowheads="1"/>
          </p:cNvSpPr>
          <p:nvPr/>
        </p:nvSpPr>
        <p:spPr bwMode="auto">
          <a:xfrm>
            <a:off x="298450" y="6505575"/>
            <a:ext cx="292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</a:rPr>
              <a:t>Hughes M </a:t>
            </a:r>
            <a:r>
              <a:rPr lang="en-US" sz="1200" b="0" i="1">
                <a:solidFill>
                  <a:srgbClr val="FFFFFF"/>
                </a:solidFill>
              </a:rPr>
              <a:t>et al</a:t>
            </a:r>
            <a:r>
              <a:rPr lang="en-US" sz="1200" b="0">
                <a:solidFill>
                  <a:srgbClr val="FFFFFF"/>
                </a:solidFill>
              </a:rPr>
              <a:t>. </a:t>
            </a:r>
            <a:r>
              <a:rPr lang="en-US" sz="1200" b="0" i="1">
                <a:solidFill>
                  <a:srgbClr val="FFFFFF"/>
                </a:solidFill>
              </a:rPr>
              <a:t>QJM </a:t>
            </a:r>
            <a:r>
              <a:rPr lang="en-US" sz="1200" b="0">
                <a:solidFill>
                  <a:srgbClr val="FFFFFF"/>
                </a:solidFill>
              </a:rPr>
              <a:t>2007;100:599–607</a:t>
            </a:r>
            <a:endParaRPr lang="en-GB" sz="1200" b="0">
              <a:solidFill>
                <a:srgbClr val="FFFFFF"/>
              </a:solidFill>
              <a:ea typeface="ＭＳ Ｐゴシック" pitchFamily="34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Higher stroke risk = higher bleeding risk</a:t>
            </a:r>
          </a:p>
        </p:txBody>
      </p:sp>
      <p:graphicFrame>
        <p:nvGraphicFramePr>
          <p:cNvPr id="31782" name="Group 38"/>
          <p:cNvGraphicFramePr>
            <a:graphicFrameLocks noGrp="1"/>
          </p:cNvGraphicFramePr>
          <p:nvPr>
            <p:ph idx="1"/>
          </p:nvPr>
        </p:nvGraphicFramePr>
        <p:xfrm>
          <a:off x="381000" y="1917700"/>
          <a:ext cx="8382000" cy="3873153"/>
        </p:xfrm>
        <a:graphic>
          <a:graphicData uri="http://schemas.openxmlformats.org/drawingml/2006/table">
            <a:tbl>
              <a:tblPr/>
              <a:tblGrid>
                <a:gridCol w="3497263"/>
                <a:gridCol w="1346200"/>
                <a:gridCol w="3538537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Risk factor for stroke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Risk factor for </a:t>
                      </a:r>
                      <a:b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</a:b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anticoagulant-related bleeding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Advanced age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  <a:sym typeface="Symbol" pitchFamily="18" charset="2"/>
                        </a:rPr>
                        <a:t>4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History of hypertension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1,3,4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History of MI or ischaemic heart disease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1,3,4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Cerebrovascular disease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1,3,4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Anaemia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3,4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Previous history of bleeding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3,4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Kidney failure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4,5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Concomitant use antiplatelets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3,4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</a:tr>
            </a:tbl>
          </a:graphicData>
        </a:graphic>
      </p:graphicFrame>
      <p:sp>
        <p:nvSpPr>
          <p:cNvPr id="153634" name="Text Box 378"/>
          <p:cNvSpPr txBox="1">
            <a:spLocks noChangeArrowheads="1"/>
          </p:cNvSpPr>
          <p:nvPr/>
        </p:nvSpPr>
        <p:spPr bwMode="auto">
          <a:xfrm>
            <a:off x="611188" y="64309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GB" sz="1200" b="0">
              <a:solidFill>
                <a:srgbClr val="FFFF00"/>
              </a:solidFill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35" name="Text Box 18"/>
          <p:cNvSpPr txBox="1">
            <a:spLocks noChangeArrowheads="1"/>
          </p:cNvSpPr>
          <p:nvPr/>
        </p:nvSpPr>
        <p:spPr bwMode="auto">
          <a:xfrm>
            <a:off x="298450" y="6321425"/>
            <a:ext cx="90328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1. Lip GY </a:t>
            </a:r>
            <a:r>
              <a:rPr lang="en-GB" sz="1200" b="0" i="1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et al. Chest</a:t>
            </a:r>
            <a:r>
              <a:rPr lang="en-GB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 2010;137:263–272; </a:t>
            </a:r>
            <a:r>
              <a:rPr lang="da-DK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2. Hylek EM </a:t>
            </a:r>
            <a:r>
              <a:rPr lang="da-DK" sz="1200" b="0" i="1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et al</a:t>
            </a:r>
            <a:r>
              <a:rPr lang="da-DK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. </a:t>
            </a:r>
            <a:r>
              <a:rPr lang="da-DK" sz="1200" b="0" i="1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Ann Intern Med </a:t>
            </a:r>
            <a:r>
              <a:rPr lang="da-DK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1994;120:897–902; 3. Hughes M </a:t>
            </a:r>
            <a:r>
              <a:rPr lang="da-DK" sz="1200" b="0" i="1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et al</a:t>
            </a:r>
            <a:r>
              <a:rPr lang="da-DK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. </a:t>
            </a:r>
            <a:r>
              <a:rPr lang="da-DK" sz="1200" b="0" i="1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QJM</a:t>
            </a:r>
            <a:r>
              <a:rPr lang="da-DK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 2007;100:599–607; 4. Pisters R </a:t>
            </a:r>
            <a:r>
              <a:rPr lang="da-DK" sz="1200" b="0" i="1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et al</a:t>
            </a:r>
            <a:r>
              <a:rPr lang="da-DK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. </a:t>
            </a:r>
            <a:r>
              <a:rPr lang="da-DK" sz="1200" b="0" i="1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Chest</a:t>
            </a:r>
            <a:r>
              <a:rPr lang="da-DK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 2010</a:t>
            </a:r>
            <a:r>
              <a:rPr lang="en-GB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;138:1093–1100; 5. Lip GY. </a:t>
            </a:r>
            <a:r>
              <a:rPr lang="en-GB" sz="1200" b="0" i="1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Europace</a:t>
            </a:r>
            <a:r>
              <a:rPr lang="en-GB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 2011;13:145–148</a:t>
            </a:r>
          </a:p>
          <a:p>
            <a:endParaRPr lang="en-GB" sz="1200" b="0">
              <a:solidFill>
                <a:srgbClr val="FFFFFF"/>
              </a:solidFill>
              <a:ea typeface="ＭＳ Ｐゴシック" pitchFamily="34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HAS-BLED bleeding risk score</a:t>
            </a:r>
          </a:p>
        </p:txBody>
      </p:sp>
      <p:graphicFrame>
        <p:nvGraphicFramePr>
          <p:cNvPr id="221270" name="Group 86"/>
          <p:cNvGraphicFramePr>
            <a:graphicFrameLocks noGrp="1"/>
          </p:cNvGraphicFramePr>
          <p:nvPr>
            <p:ph idx="1"/>
          </p:nvPr>
        </p:nvGraphicFramePr>
        <p:xfrm>
          <a:off x="381000" y="1676400"/>
          <a:ext cx="8382000" cy="4419602"/>
        </p:xfrm>
        <a:graphic>
          <a:graphicData uri="http://schemas.openxmlformats.org/drawingml/2006/table">
            <a:tbl>
              <a:tblPr/>
              <a:tblGrid>
                <a:gridCol w="5688013"/>
                <a:gridCol w="2693987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Clinical characteristic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ypertension (systolic BP &gt;160 mm Hg)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bnormal renal or liver function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+ 1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troke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leeding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abile INRs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lderly (age &gt;65 years)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rugs or alcohol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+ 1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Cumulative score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Range 0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−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</a:tr>
            </a:tbl>
          </a:graphicData>
        </a:graphic>
      </p:graphicFrame>
      <p:sp>
        <p:nvSpPr>
          <p:cNvPr id="154650" name="Text Box 74"/>
          <p:cNvSpPr txBox="1">
            <a:spLocks noChangeArrowheads="1"/>
          </p:cNvSpPr>
          <p:nvPr/>
        </p:nvSpPr>
        <p:spPr bwMode="auto">
          <a:xfrm>
            <a:off x="298450" y="6505575"/>
            <a:ext cx="3089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Pisters R </a:t>
            </a:r>
            <a:r>
              <a:rPr lang="en-GB" sz="1200" b="0" i="1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et al</a:t>
            </a:r>
            <a:r>
              <a:rPr lang="en-GB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. </a:t>
            </a:r>
            <a:r>
              <a:rPr lang="en-GB" sz="1200" b="0" i="1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Chest</a:t>
            </a:r>
            <a:r>
              <a:rPr lang="en-GB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 2010;138:1093–1100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9"/>
          <p:cNvSpPr>
            <a:spLocks noChangeArrowheads="1"/>
          </p:cNvSpPr>
          <p:nvPr/>
        </p:nvSpPr>
        <p:spPr bwMode="auto">
          <a:xfrm>
            <a:off x="1292225" y="1428750"/>
            <a:ext cx="1111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3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65" charset="0"/>
                <a:ea typeface="ＭＳ Ｐゴシック" pitchFamily="-65" charset="-128"/>
              </a:rPr>
              <a:t> </a:t>
            </a: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11" name="Line 31"/>
          <p:cNvSpPr>
            <a:spLocks noChangeShapeType="1"/>
          </p:cNvSpPr>
          <p:nvPr/>
        </p:nvSpPr>
        <p:spPr bwMode="auto">
          <a:xfrm>
            <a:off x="1547813" y="5292725"/>
            <a:ext cx="491331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65" name="Line 33"/>
          <p:cNvSpPr>
            <a:spLocks noChangeShapeType="1"/>
          </p:cNvSpPr>
          <p:nvPr/>
        </p:nvSpPr>
        <p:spPr bwMode="auto">
          <a:xfrm flipV="1">
            <a:off x="1547813" y="1504950"/>
            <a:ext cx="1587" cy="37877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66" name="Line 35"/>
          <p:cNvSpPr>
            <a:spLocks noChangeShapeType="1"/>
          </p:cNvSpPr>
          <p:nvPr/>
        </p:nvSpPr>
        <p:spPr bwMode="auto">
          <a:xfrm>
            <a:off x="1466850" y="5292725"/>
            <a:ext cx="80963" cy="15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67" name="Line 36"/>
          <p:cNvSpPr>
            <a:spLocks noChangeShapeType="1"/>
          </p:cNvSpPr>
          <p:nvPr/>
        </p:nvSpPr>
        <p:spPr bwMode="auto">
          <a:xfrm>
            <a:off x="1466850" y="5040313"/>
            <a:ext cx="80963" cy="15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68" name="Line 37"/>
          <p:cNvSpPr>
            <a:spLocks noChangeShapeType="1"/>
          </p:cNvSpPr>
          <p:nvPr/>
        </p:nvSpPr>
        <p:spPr bwMode="auto">
          <a:xfrm>
            <a:off x="1466850" y="4789488"/>
            <a:ext cx="8096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69" name="Line 38"/>
          <p:cNvSpPr>
            <a:spLocks noChangeShapeType="1"/>
          </p:cNvSpPr>
          <p:nvPr/>
        </p:nvSpPr>
        <p:spPr bwMode="auto">
          <a:xfrm>
            <a:off x="1466850" y="4537075"/>
            <a:ext cx="80963" cy="15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70" name="Line 39"/>
          <p:cNvSpPr>
            <a:spLocks noChangeShapeType="1"/>
          </p:cNvSpPr>
          <p:nvPr/>
        </p:nvSpPr>
        <p:spPr bwMode="auto">
          <a:xfrm>
            <a:off x="1466850" y="4284663"/>
            <a:ext cx="80963" cy="15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71" name="Line 40"/>
          <p:cNvSpPr>
            <a:spLocks noChangeShapeType="1"/>
          </p:cNvSpPr>
          <p:nvPr/>
        </p:nvSpPr>
        <p:spPr bwMode="auto">
          <a:xfrm>
            <a:off x="1466850" y="4033838"/>
            <a:ext cx="8096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72" name="Line 41"/>
          <p:cNvSpPr>
            <a:spLocks noChangeShapeType="1"/>
          </p:cNvSpPr>
          <p:nvPr/>
        </p:nvSpPr>
        <p:spPr bwMode="auto">
          <a:xfrm>
            <a:off x="1466850" y="3781425"/>
            <a:ext cx="80963" cy="15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73" name="Line 42"/>
          <p:cNvSpPr>
            <a:spLocks noChangeShapeType="1"/>
          </p:cNvSpPr>
          <p:nvPr/>
        </p:nvSpPr>
        <p:spPr bwMode="auto">
          <a:xfrm>
            <a:off x="1466850" y="3529013"/>
            <a:ext cx="80963" cy="15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74" name="Line 43"/>
          <p:cNvSpPr>
            <a:spLocks noChangeShapeType="1"/>
          </p:cNvSpPr>
          <p:nvPr/>
        </p:nvSpPr>
        <p:spPr bwMode="auto">
          <a:xfrm>
            <a:off x="1466850" y="3267075"/>
            <a:ext cx="80963" cy="15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75" name="Line 44"/>
          <p:cNvSpPr>
            <a:spLocks noChangeShapeType="1"/>
          </p:cNvSpPr>
          <p:nvPr/>
        </p:nvSpPr>
        <p:spPr bwMode="auto">
          <a:xfrm>
            <a:off x="1466850" y="3016250"/>
            <a:ext cx="8096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76" name="Line 45"/>
          <p:cNvSpPr>
            <a:spLocks noChangeShapeType="1"/>
          </p:cNvSpPr>
          <p:nvPr/>
        </p:nvSpPr>
        <p:spPr bwMode="auto">
          <a:xfrm>
            <a:off x="1466850" y="2763838"/>
            <a:ext cx="80963" cy="15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77" name="Line 46"/>
          <p:cNvSpPr>
            <a:spLocks noChangeShapeType="1"/>
          </p:cNvSpPr>
          <p:nvPr/>
        </p:nvSpPr>
        <p:spPr bwMode="auto">
          <a:xfrm>
            <a:off x="1466850" y="2511425"/>
            <a:ext cx="80963" cy="15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78" name="Line 47"/>
          <p:cNvSpPr>
            <a:spLocks noChangeShapeType="1"/>
          </p:cNvSpPr>
          <p:nvPr/>
        </p:nvSpPr>
        <p:spPr bwMode="auto">
          <a:xfrm>
            <a:off x="1466850" y="2260600"/>
            <a:ext cx="8096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79" name="Line 48"/>
          <p:cNvSpPr>
            <a:spLocks noChangeShapeType="1"/>
          </p:cNvSpPr>
          <p:nvPr/>
        </p:nvSpPr>
        <p:spPr bwMode="auto">
          <a:xfrm>
            <a:off x="1466850" y="2008188"/>
            <a:ext cx="80963" cy="15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80" name="Line 49"/>
          <p:cNvSpPr>
            <a:spLocks noChangeShapeType="1"/>
          </p:cNvSpPr>
          <p:nvPr/>
        </p:nvSpPr>
        <p:spPr bwMode="auto">
          <a:xfrm>
            <a:off x="1466850" y="1755775"/>
            <a:ext cx="80963" cy="15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81" name="Line 50"/>
          <p:cNvSpPr>
            <a:spLocks noChangeShapeType="1"/>
          </p:cNvSpPr>
          <p:nvPr/>
        </p:nvSpPr>
        <p:spPr bwMode="auto">
          <a:xfrm>
            <a:off x="1466850" y="1504950"/>
            <a:ext cx="8096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82" name="Line 51"/>
          <p:cNvSpPr>
            <a:spLocks noChangeShapeType="1"/>
          </p:cNvSpPr>
          <p:nvPr/>
        </p:nvSpPr>
        <p:spPr bwMode="auto">
          <a:xfrm>
            <a:off x="1446213" y="5292725"/>
            <a:ext cx="101600" cy="15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83" name="Line 52"/>
          <p:cNvSpPr>
            <a:spLocks noChangeShapeType="1"/>
          </p:cNvSpPr>
          <p:nvPr/>
        </p:nvSpPr>
        <p:spPr bwMode="auto">
          <a:xfrm>
            <a:off x="1446213" y="4033838"/>
            <a:ext cx="101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84" name="Line 53"/>
          <p:cNvSpPr>
            <a:spLocks noChangeShapeType="1"/>
          </p:cNvSpPr>
          <p:nvPr/>
        </p:nvSpPr>
        <p:spPr bwMode="auto">
          <a:xfrm>
            <a:off x="1446213" y="2763838"/>
            <a:ext cx="101600" cy="15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85" name="Line 54"/>
          <p:cNvSpPr>
            <a:spLocks noChangeShapeType="1"/>
          </p:cNvSpPr>
          <p:nvPr/>
        </p:nvSpPr>
        <p:spPr bwMode="auto">
          <a:xfrm>
            <a:off x="1446213" y="1504950"/>
            <a:ext cx="101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86" name="Line 55"/>
          <p:cNvSpPr>
            <a:spLocks noChangeShapeType="1"/>
          </p:cNvSpPr>
          <p:nvPr/>
        </p:nvSpPr>
        <p:spPr bwMode="auto">
          <a:xfrm flipV="1">
            <a:off x="1547813" y="5292725"/>
            <a:ext cx="1587" cy="60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87" name="Line 56"/>
          <p:cNvSpPr>
            <a:spLocks noChangeShapeType="1"/>
          </p:cNvSpPr>
          <p:nvPr/>
        </p:nvSpPr>
        <p:spPr bwMode="auto">
          <a:xfrm flipV="1">
            <a:off x="1870075" y="5292725"/>
            <a:ext cx="1588" cy="60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88" name="Line 57"/>
          <p:cNvSpPr>
            <a:spLocks noChangeShapeType="1"/>
          </p:cNvSpPr>
          <p:nvPr/>
        </p:nvSpPr>
        <p:spPr bwMode="auto">
          <a:xfrm flipV="1">
            <a:off x="2201863" y="5292725"/>
            <a:ext cx="1587" cy="60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89" name="Line 58"/>
          <p:cNvSpPr>
            <a:spLocks noChangeShapeType="1"/>
          </p:cNvSpPr>
          <p:nvPr/>
        </p:nvSpPr>
        <p:spPr bwMode="auto">
          <a:xfrm flipV="1">
            <a:off x="2524125" y="5292725"/>
            <a:ext cx="1588" cy="60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90" name="Line 59"/>
          <p:cNvSpPr>
            <a:spLocks noChangeShapeType="1"/>
          </p:cNvSpPr>
          <p:nvPr/>
        </p:nvSpPr>
        <p:spPr bwMode="auto">
          <a:xfrm flipV="1">
            <a:off x="2855913" y="5292725"/>
            <a:ext cx="1587" cy="60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91" name="Line 60"/>
          <p:cNvSpPr>
            <a:spLocks noChangeShapeType="1"/>
          </p:cNvSpPr>
          <p:nvPr/>
        </p:nvSpPr>
        <p:spPr bwMode="auto">
          <a:xfrm flipV="1">
            <a:off x="3178175" y="5292725"/>
            <a:ext cx="1588" cy="60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92" name="Line 61"/>
          <p:cNvSpPr>
            <a:spLocks noChangeShapeType="1"/>
          </p:cNvSpPr>
          <p:nvPr/>
        </p:nvSpPr>
        <p:spPr bwMode="auto">
          <a:xfrm flipV="1">
            <a:off x="3511550" y="5292725"/>
            <a:ext cx="1588" cy="60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93" name="Line 62"/>
          <p:cNvSpPr>
            <a:spLocks noChangeShapeType="1"/>
          </p:cNvSpPr>
          <p:nvPr/>
        </p:nvSpPr>
        <p:spPr bwMode="auto">
          <a:xfrm flipV="1">
            <a:off x="3843338" y="5292725"/>
            <a:ext cx="1587" cy="60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94" name="Line 63"/>
          <p:cNvSpPr>
            <a:spLocks noChangeShapeType="1"/>
          </p:cNvSpPr>
          <p:nvPr/>
        </p:nvSpPr>
        <p:spPr bwMode="auto">
          <a:xfrm flipV="1">
            <a:off x="4165600" y="5292725"/>
            <a:ext cx="1588" cy="60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95" name="Line 64"/>
          <p:cNvSpPr>
            <a:spLocks noChangeShapeType="1"/>
          </p:cNvSpPr>
          <p:nvPr/>
        </p:nvSpPr>
        <p:spPr bwMode="auto">
          <a:xfrm flipV="1">
            <a:off x="4497388" y="5292725"/>
            <a:ext cx="1587" cy="60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96" name="Line 65"/>
          <p:cNvSpPr>
            <a:spLocks noChangeShapeType="1"/>
          </p:cNvSpPr>
          <p:nvPr/>
        </p:nvSpPr>
        <p:spPr bwMode="auto">
          <a:xfrm flipV="1">
            <a:off x="4819650" y="5292725"/>
            <a:ext cx="1588" cy="60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97" name="Line 66"/>
          <p:cNvSpPr>
            <a:spLocks noChangeShapeType="1"/>
          </p:cNvSpPr>
          <p:nvPr/>
        </p:nvSpPr>
        <p:spPr bwMode="auto">
          <a:xfrm flipV="1">
            <a:off x="5153025" y="5292725"/>
            <a:ext cx="0" cy="60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98" name="Line 67"/>
          <p:cNvSpPr>
            <a:spLocks noChangeShapeType="1"/>
          </p:cNvSpPr>
          <p:nvPr/>
        </p:nvSpPr>
        <p:spPr bwMode="auto">
          <a:xfrm flipV="1">
            <a:off x="5475288" y="5292725"/>
            <a:ext cx="0" cy="60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0999" name="Line 68"/>
          <p:cNvSpPr>
            <a:spLocks noChangeShapeType="1"/>
          </p:cNvSpPr>
          <p:nvPr/>
        </p:nvSpPr>
        <p:spPr bwMode="auto">
          <a:xfrm flipV="1">
            <a:off x="5807075" y="5292725"/>
            <a:ext cx="1588" cy="60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1000" name="Line 69"/>
          <p:cNvSpPr>
            <a:spLocks noChangeShapeType="1"/>
          </p:cNvSpPr>
          <p:nvPr/>
        </p:nvSpPr>
        <p:spPr bwMode="auto">
          <a:xfrm flipV="1">
            <a:off x="6129338" y="5292725"/>
            <a:ext cx="1587" cy="60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1001" name="Line 70"/>
          <p:cNvSpPr>
            <a:spLocks noChangeShapeType="1"/>
          </p:cNvSpPr>
          <p:nvPr/>
        </p:nvSpPr>
        <p:spPr bwMode="auto">
          <a:xfrm flipV="1">
            <a:off x="6461125" y="5292725"/>
            <a:ext cx="1588" cy="60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1002" name="Line 71"/>
          <p:cNvSpPr>
            <a:spLocks noChangeShapeType="1"/>
          </p:cNvSpPr>
          <p:nvPr/>
        </p:nvSpPr>
        <p:spPr bwMode="auto">
          <a:xfrm flipV="1">
            <a:off x="1547813" y="1504950"/>
            <a:ext cx="1587" cy="37877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1003" name="Line 72"/>
          <p:cNvSpPr>
            <a:spLocks noChangeShapeType="1"/>
          </p:cNvSpPr>
          <p:nvPr/>
        </p:nvSpPr>
        <p:spPr bwMode="auto">
          <a:xfrm>
            <a:off x="1547813" y="5292725"/>
            <a:ext cx="4913312" cy="15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1004" name="Freeform 73"/>
          <p:cNvSpPr>
            <a:spLocks/>
          </p:cNvSpPr>
          <p:nvPr/>
        </p:nvSpPr>
        <p:spPr bwMode="auto">
          <a:xfrm>
            <a:off x="1524000" y="2209800"/>
            <a:ext cx="4914900" cy="3041650"/>
          </a:xfrm>
          <a:custGeom>
            <a:avLst/>
            <a:gdLst>
              <a:gd name="T0" fmla="*/ 2147483647 w 3904"/>
              <a:gd name="T1" fmla="*/ 2147483647 h 2416"/>
              <a:gd name="T2" fmla="*/ 2147483647 w 3904"/>
              <a:gd name="T3" fmla="*/ 2147483647 h 2416"/>
              <a:gd name="T4" fmla="*/ 2147483647 w 3904"/>
              <a:gd name="T5" fmla="*/ 2147483647 h 2416"/>
              <a:gd name="T6" fmla="*/ 2147483647 w 3904"/>
              <a:gd name="T7" fmla="*/ 2147483647 h 2416"/>
              <a:gd name="T8" fmla="*/ 2147483647 w 3904"/>
              <a:gd name="T9" fmla="*/ 2147483647 h 2416"/>
              <a:gd name="T10" fmla="*/ 2147483647 w 3904"/>
              <a:gd name="T11" fmla="*/ 2147483647 h 2416"/>
              <a:gd name="T12" fmla="*/ 2147483647 w 3904"/>
              <a:gd name="T13" fmla="*/ 2147483647 h 2416"/>
              <a:gd name="T14" fmla="*/ 2147483647 w 3904"/>
              <a:gd name="T15" fmla="*/ 2147483647 h 2416"/>
              <a:gd name="T16" fmla="*/ 2147483647 w 3904"/>
              <a:gd name="T17" fmla="*/ 2147483647 h 2416"/>
              <a:gd name="T18" fmla="*/ 2147483647 w 3904"/>
              <a:gd name="T19" fmla="*/ 2147483647 h 2416"/>
              <a:gd name="T20" fmla="*/ 2147483647 w 3904"/>
              <a:gd name="T21" fmla="*/ 2147483647 h 2416"/>
              <a:gd name="T22" fmla="*/ 2147483647 w 3904"/>
              <a:gd name="T23" fmla="*/ 2147483647 h 2416"/>
              <a:gd name="T24" fmla="*/ 2147483647 w 3904"/>
              <a:gd name="T25" fmla="*/ 2147483647 h 2416"/>
              <a:gd name="T26" fmla="*/ 2147483647 w 3904"/>
              <a:gd name="T27" fmla="*/ 2147483647 h 2416"/>
              <a:gd name="T28" fmla="*/ 2147483647 w 3904"/>
              <a:gd name="T29" fmla="*/ 2147483647 h 2416"/>
              <a:gd name="T30" fmla="*/ 2147483647 w 3904"/>
              <a:gd name="T31" fmla="*/ 2147483647 h 2416"/>
              <a:gd name="T32" fmla="*/ 2147483647 w 3904"/>
              <a:gd name="T33" fmla="*/ 2147483647 h 2416"/>
              <a:gd name="T34" fmla="*/ 2147483647 w 3904"/>
              <a:gd name="T35" fmla="*/ 2147483647 h 2416"/>
              <a:gd name="T36" fmla="*/ 2147483647 w 3904"/>
              <a:gd name="T37" fmla="*/ 2147483647 h 2416"/>
              <a:gd name="T38" fmla="*/ 2147483647 w 3904"/>
              <a:gd name="T39" fmla="*/ 2147483647 h 2416"/>
              <a:gd name="T40" fmla="*/ 2147483647 w 3904"/>
              <a:gd name="T41" fmla="*/ 2147483647 h 2416"/>
              <a:gd name="T42" fmla="*/ 2147483647 w 3904"/>
              <a:gd name="T43" fmla="*/ 2147483647 h 2416"/>
              <a:gd name="T44" fmla="*/ 2147483647 w 3904"/>
              <a:gd name="T45" fmla="*/ 2147483647 h 2416"/>
              <a:gd name="T46" fmla="*/ 2147483647 w 3904"/>
              <a:gd name="T47" fmla="*/ 2147483647 h 2416"/>
              <a:gd name="T48" fmla="*/ 2147483647 w 3904"/>
              <a:gd name="T49" fmla="*/ 2147483647 h 2416"/>
              <a:gd name="T50" fmla="*/ 2147483647 w 3904"/>
              <a:gd name="T51" fmla="*/ 2147483647 h 2416"/>
              <a:gd name="T52" fmla="*/ 2147483647 w 3904"/>
              <a:gd name="T53" fmla="*/ 2147483647 h 2416"/>
              <a:gd name="T54" fmla="*/ 2147483647 w 3904"/>
              <a:gd name="T55" fmla="*/ 2147483647 h 2416"/>
              <a:gd name="T56" fmla="*/ 2147483647 w 3904"/>
              <a:gd name="T57" fmla="*/ 2147483647 h 2416"/>
              <a:gd name="T58" fmla="*/ 2147483647 w 3904"/>
              <a:gd name="T59" fmla="*/ 2147483647 h 2416"/>
              <a:gd name="T60" fmla="*/ 2147483647 w 3904"/>
              <a:gd name="T61" fmla="*/ 2147483647 h 2416"/>
              <a:gd name="T62" fmla="*/ 2147483647 w 3904"/>
              <a:gd name="T63" fmla="*/ 2147483647 h 2416"/>
              <a:gd name="T64" fmla="*/ 2147483647 w 3904"/>
              <a:gd name="T65" fmla="*/ 2147483647 h 2416"/>
              <a:gd name="T66" fmla="*/ 2147483647 w 3904"/>
              <a:gd name="T67" fmla="*/ 2147483647 h 2416"/>
              <a:gd name="T68" fmla="*/ 2147483647 w 3904"/>
              <a:gd name="T69" fmla="*/ 2147483647 h 2416"/>
              <a:gd name="T70" fmla="*/ 2147483647 w 3904"/>
              <a:gd name="T71" fmla="*/ 2147483647 h 2416"/>
              <a:gd name="T72" fmla="*/ 2147483647 w 3904"/>
              <a:gd name="T73" fmla="*/ 2147483647 h 2416"/>
              <a:gd name="T74" fmla="*/ 2147483647 w 3904"/>
              <a:gd name="T75" fmla="*/ 2147483647 h 2416"/>
              <a:gd name="T76" fmla="*/ 2147483647 w 3904"/>
              <a:gd name="T77" fmla="*/ 2147483647 h 2416"/>
              <a:gd name="T78" fmla="*/ 2147483647 w 3904"/>
              <a:gd name="T79" fmla="*/ 2147483647 h 2416"/>
              <a:gd name="T80" fmla="*/ 2147483647 w 3904"/>
              <a:gd name="T81" fmla="*/ 2147483647 h 2416"/>
              <a:gd name="T82" fmla="*/ 2147483647 w 3904"/>
              <a:gd name="T83" fmla="*/ 2147483647 h 2416"/>
              <a:gd name="T84" fmla="*/ 2147483647 w 3904"/>
              <a:gd name="T85" fmla="*/ 2147483647 h 2416"/>
              <a:gd name="T86" fmla="*/ 2147483647 w 3904"/>
              <a:gd name="T87" fmla="*/ 2147483647 h 2416"/>
              <a:gd name="T88" fmla="*/ 2147483647 w 3904"/>
              <a:gd name="T89" fmla="*/ 2147483647 h 2416"/>
              <a:gd name="T90" fmla="*/ 2147483647 w 3904"/>
              <a:gd name="T91" fmla="*/ 2147483647 h 2416"/>
              <a:gd name="T92" fmla="*/ 2147483647 w 3904"/>
              <a:gd name="T93" fmla="*/ 2147483647 h 2416"/>
              <a:gd name="T94" fmla="*/ 2147483647 w 3904"/>
              <a:gd name="T95" fmla="*/ 2147483647 h 2416"/>
              <a:gd name="T96" fmla="*/ 2147483647 w 3904"/>
              <a:gd name="T97" fmla="*/ 2147483647 h 2416"/>
              <a:gd name="T98" fmla="*/ 2147483647 w 3904"/>
              <a:gd name="T99" fmla="*/ 2147483647 h 2416"/>
              <a:gd name="T100" fmla="*/ 2147483647 w 3904"/>
              <a:gd name="T101" fmla="*/ 2147483647 h 2416"/>
              <a:gd name="T102" fmla="*/ 2147483647 w 3904"/>
              <a:gd name="T103" fmla="*/ 2147483647 h 2416"/>
              <a:gd name="T104" fmla="*/ 2147483647 w 3904"/>
              <a:gd name="T105" fmla="*/ 2147483647 h 2416"/>
              <a:gd name="T106" fmla="*/ 2147483647 w 3904"/>
              <a:gd name="T107" fmla="*/ 2147483647 h 2416"/>
              <a:gd name="T108" fmla="*/ 2147483647 w 3904"/>
              <a:gd name="T109" fmla="*/ 2147483647 h 2416"/>
              <a:gd name="T110" fmla="*/ 2147483647 w 3904"/>
              <a:gd name="T111" fmla="*/ 2147483647 h 2416"/>
              <a:gd name="T112" fmla="*/ 2147483647 w 3904"/>
              <a:gd name="T113" fmla="*/ 2147483647 h 2416"/>
              <a:gd name="T114" fmla="*/ 2147483647 w 3904"/>
              <a:gd name="T115" fmla="*/ 0 h 2416"/>
              <a:gd name="T116" fmla="*/ 2147483647 w 3904"/>
              <a:gd name="T117" fmla="*/ 0 h 2416"/>
              <a:gd name="T118" fmla="*/ 2147483647 w 3904"/>
              <a:gd name="T119" fmla="*/ 0 h 24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04"/>
              <a:gd name="T181" fmla="*/ 0 h 2416"/>
              <a:gd name="T182" fmla="*/ 3904 w 3904"/>
              <a:gd name="T183" fmla="*/ 2416 h 24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04" h="2416">
                <a:moveTo>
                  <a:pt x="0" y="2416"/>
                </a:moveTo>
                <a:lnTo>
                  <a:pt x="0" y="2416"/>
                </a:lnTo>
                <a:lnTo>
                  <a:pt x="8" y="2416"/>
                </a:lnTo>
                <a:lnTo>
                  <a:pt x="8" y="1400"/>
                </a:lnTo>
                <a:lnTo>
                  <a:pt x="16" y="1400"/>
                </a:lnTo>
                <a:lnTo>
                  <a:pt x="16" y="1344"/>
                </a:lnTo>
                <a:lnTo>
                  <a:pt x="24" y="1344"/>
                </a:lnTo>
                <a:lnTo>
                  <a:pt x="24" y="1288"/>
                </a:lnTo>
                <a:lnTo>
                  <a:pt x="32" y="1288"/>
                </a:lnTo>
                <a:lnTo>
                  <a:pt x="32" y="1240"/>
                </a:lnTo>
                <a:lnTo>
                  <a:pt x="40" y="1240"/>
                </a:lnTo>
                <a:lnTo>
                  <a:pt x="40" y="1216"/>
                </a:lnTo>
                <a:lnTo>
                  <a:pt x="48" y="1216"/>
                </a:lnTo>
                <a:lnTo>
                  <a:pt x="48" y="1168"/>
                </a:lnTo>
                <a:lnTo>
                  <a:pt x="56" y="1168"/>
                </a:lnTo>
                <a:lnTo>
                  <a:pt x="56" y="1136"/>
                </a:lnTo>
                <a:lnTo>
                  <a:pt x="64" y="1136"/>
                </a:lnTo>
                <a:lnTo>
                  <a:pt x="64" y="1104"/>
                </a:lnTo>
                <a:lnTo>
                  <a:pt x="72" y="1104"/>
                </a:lnTo>
                <a:lnTo>
                  <a:pt x="72" y="1096"/>
                </a:lnTo>
                <a:lnTo>
                  <a:pt x="80" y="1096"/>
                </a:lnTo>
                <a:lnTo>
                  <a:pt x="80" y="1080"/>
                </a:lnTo>
                <a:lnTo>
                  <a:pt x="96" y="1080"/>
                </a:lnTo>
                <a:lnTo>
                  <a:pt x="96" y="1064"/>
                </a:lnTo>
                <a:lnTo>
                  <a:pt x="104" y="1064"/>
                </a:lnTo>
                <a:lnTo>
                  <a:pt x="104" y="1056"/>
                </a:lnTo>
                <a:lnTo>
                  <a:pt x="112" y="1056"/>
                </a:lnTo>
                <a:lnTo>
                  <a:pt x="112" y="1040"/>
                </a:lnTo>
                <a:lnTo>
                  <a:pt x="120" y="1040"/>
                </a:lnTo>
                <a:lnTo>
                  <a:pt x="120" y="1032"/>
                </a:lnTo>
                <a:lnTo>
                  <a:pt x="128" y="1032"/>
                </a:lnTo>
                <a:lnTo>
                  <a:pt x="128" y="1008"/>
                </a:lnTo>
                <a:lnTo>
                  <a:pt x="136" y="1008"/>
                </a:lnTo>
                <a:lnTo>
                  <a:pt x="136" y="984"/>
                </a:lnTo>
                <a:lnTo>
                  <a:pt x="144" y="984"/>
                </a:lnTo>
                <a:lnTo>
                  <a:pt x="152" y="984"/>
                </a:lnTo>
                <a:lnTo>
                  <a:pt x="152" y="976"/>
                </a:lnTo>
                <a:lnTo>
                  <a:pt x="160" y="976"/>
                </a:lnTo>
                <a:lnTo>
                  <a:pt x="160" y="968"/>
                </a:lnTo>
                <a:lnTo>
                  <a:pt x="168" y="968"/>
                </a:lnTo>
                <a:lnTo>
                  <a:pt x="176" y="968"/>
                </a:lnTo>
                <a:lnTo>
                  <a:pt x="176" y="960"/>
                </a:lnTo>
                <a:lnTo>
                  <a:pt x="184" y="960"/>
                </a:lnTo>
                <a:lnTo>
                  <a:pt x="200" y="960"/>
                </a:lnTo>
                <a:lnTo>
                  <a:pt x="208" y="960"/>
                </a:lnTo>
                <a:lnTo>
                  <a:pt x="216" y="960"/>
                </a:lnTo>
                <a:lnTo>
                  <a:pt x="216" y="944"/>
                </a:lnTo>
                <a:lnTo>
                  <a:pt x="224" y="944"/>
                </a:lnTo>
                <a:lnTo>
                  <a:pt x="232" y="944"/>
                </a:lnTo>
                <a:lnTo>
                  <a:pt x="232" y="936"/>
                </a:lnTo>
                <a:lnTo>
                  <a:pt x="240" y="936"/>
                </a:lnTo>
                <a:lnTo>
                  <a:pt x="240" y="928"/>
                </a:lnTo>
                <a:lnTo>
                  <a:pt x="248" y="928"/>
                </a:lnTo>
                <a:lnTo>
                  <a:pt x="256" y="928"/>
                </a:lnTo>
                <a:lnTo>
                  <a:pt x="264" y="928"/>
                </a:lnTo>
                <a:lnTo>
                  <a:pt x="272" y="928"/>
                </a:lnTo>
                <a:lnTo>
                  <a:pt x="280" y="928"/>
                </a:lnTo>
                <a:lnTo>
                  <a:pt x="296" y="928"/>
                </a:lnTo>
                <a:lnTo>
                  <a:pt x="296" y="920"/>
                </a:lnTo>
                <a:lnTo>
                  <a:pt x="304" y="920"/>
                </a:lnTo>
                <a:lnTo>
                  <a:pt x="304" y="912"/>
                </a:lnTo>
                <a:lnTo>
                  <a:pt x="312" y="912"/>
                </a:lnTo>
                <a:lnTo>
                  <a:pt x="320" y="912"/>
                </a:lnTo>
                <a:lnTo>
                  <a:pt x="328" y="912"/>
                </a:lnTo>
                <a:lnTo>
                  <a:pt x="336" y="912"/>
                </a:lnTo>
                <a:lnTo>
                  <a:pt x="336" y="896"/>
                </a:lnTo>
                <a:lnTo>
                  <a:pt x="344" y="896"/>
                </a:lnTo>
                <a:lnTo>
                  <a:pt x="344" y="888"/>
                </a:lnTo>
                <a:lnTo>
                  <a:pt x="352" y="888"/>
                </a:lnTo>
                <a:lnTo>
                  <a:pt x="352" y="880"/>
                </a:lnTo>
                <a:lnTo>
                  <a:pt x="360" y="880"/>
                </a:lnTo>
                <a:lnTo>
                  <a:pt x="368" y="880"/>
                </a:lnTo>
                <a:lnTo>
                  <a:pt x="376" y="880"/>
                </a:lnTo>
                <a:lnTo>
                  <a:pt x="384" y="880"/>
                </a:lnTo>
                <a:lnTo>
                  <a:pt x="384" y="864"/>
                </a:lnTo>
                <a:lnTo>
                  <a:pt x="400" y="864"/>
                </a:lnTo>
                <a:lnTo>
                  <a:pt x="408" y="864"/>
                </a:lnTo>
                <a:lnTo>
                  <a:pt x="416" y="864"/>
                </a:lnTo>
                <a:lnTo>
                  <a:pt x="424" y="864"/>
                </a:lnTo>
                <a:lnTo>
                  <a:pt x="424" y="856"/>
                </a:lnTo>
                <a:lnTo>
                  <a:pt x="432" y="856"/>
                </a:lnTo>
                <a:lnTo>
                  <a:pt x="440" y="856"/>
                </a:lnTo>
                <a:lnTo>
                  <a:pt x="440" y="840"/>
                </a:lnTo>
                <a:lnTo>
                  <a:pt x="448" y="840"/>
                </a:lnTo>
                <a:lnTo>
                  <a:pt x="456" y="840"/>
                </a:lnTo>
                <a:lnTo>
                  <a:pt x="464" y="840"/>
                </a:lnTo>
                <a:lnTo>
                  <a:pt x="472" y="840"/>
                </a:lnTo>
                <a:lnTo>
                  <a:pt x="480" y="840"/>
                </a:lnTo>
                <a:lnTo>
                  <a:pt x="480" y="832"/>
                </a:lnTo>
                <a:lnTo>
                  <a:pt x="488" y="832"/>
                </a:lnTo>
                <a:lnTo>
                  <a:pt x="504" y="832"/>
                </a:lnTo>
                <a:lnTo>
                  <a:pt x="504" y="824"/>
                </a:lnTo>
                <a:lnTo>
                  <a:pt x="512" y="824"/>
                </a:lnTo>
                <a:lnTo>
                  <a:pt x="512" y="816"/>
                </a:lnTo>
                <a:lnTo>
                  <a:pt x="520" y="816"/>
                </a:lnTo>
                <a:lnTo>
                  <a:pt x="528" y="816"/>
                </a:lnTo>
                <a:lnTo>
                  <a:pt x="536" y="816"/>
                </a:lnTo>
                <a:lnTo>
                  <a:pt x="544" y="816"/>
                </a:lnTo>
                <a:lnTo>
                  <a:pt x="544" y="808"/>
                </a:lnTo>
                <a:lnTo>
                  <a:pt x="552" y="808"/>
                </a:lnTo>
                <a:lnTo>
                  <a:pt x="560" y="808"/>
                </a:lnTo>
                <a:lnTo>
                  <a:pt x="568" y="808"/>
                </a:lnTo>
                <a:lnTo>
                  <a:pt x="576" y="808"/>
                </a:lnTo>
                <a:lnTo>
                  <a:pt x="584" y="808"/>
                </a:lnTo>
                <a:lnTo>
                  <a:pt x="592" y="808"/>
                </a:lnTo>
                <a:lnTo>
                  <a:pt x="592" y="800"/>
                </a:lnTo>
                <a:lnTo>
                  <a:pt x="608" y="800"/>
                </a:lnTo>
                <a:lnTo>
                  <a:pt x="608" y="792"/>
                </a:lnTo>
                <a:lnTo>
                  <a:pt x="616" y="792"/>
                </a:lnTo>
                <a:lnTo>
                  <a:pt x="616" y="776"/>
                </a:lnTo>
                <a:lnTo>
                  <a:pt x="624" y="776"/>
                </a:lnTo>
                <a:lnTo>
                  <a:pt x="632" y="776"/>
                </a:lnTo>
                <a:lnTo>
                  <a:pt x="640" y="776"/>
                </a:lnTo>
                <a:lnTo>
                  <a:pt x="640" y="768"/>
                </a:lnTo>
                <a:lnTo>
                  <a:pt x="648" y="768"/>
                </a:lnTo>
                <a:lnTo>
                  <a:pt x="656" y="768"/>
                </a:lnTo>
                <a:lnTo>
                  <a:pt x="664" y="768"/>
                </a:lnTo>
                <a:lnTo>
                  <a:pt x="664" y="760"/>
                </a:lnTo>
                <a:lnTo>
                  <a:pt x="672" y="760"/>
                </a:lnTo>
                <a:lnTo>
                  <a:pt x="680" y="760"/>
                </a:lnTo>
                <a:lnTo>
                  <a:pt x="680" y="752"/>
                </a:lnTo>
                <a:lnTo>
                  <a:pt x="688" y="752"/>
                </a:lnTo>
                <a:lnTo>
                  <a:pt x="704" y="752"/>
                </a:lnTo>
                <a:lnTo>
                  <a:pt x="712" y="752"/>
                </a:lnTo>
                <a:lnTo>
                  <a:pt x="712" y="744"/>
                </a:lnTo>
                <a:lnTo>
                  <a:pt x="720" y="744"/>
                </a:lnTo>
                <a:lnTo>
                  <a:pt x="728" y="744"/>
                </a:lnTo>
                <a:lnTo>
                  <a:pt x="736" y="744"/>
                </a:lnTo>
                <a:lnTo>
                  <a:pt x="736" y="728"/>
                </a:lnTo>
                <a:lnTo>
                  <a:pt x="744" y="728"/>
                </a:lnTo>
                <a:lnTo>
                  <a:pt x="752" y="728"/>
                </a:lnTo>
                <a:lnTo>
                  <a:pt x="760" y="728"/>
                </a:lnTo>
                <a:lnTo>
                  <a:pt x="768" y="728"/>
                </a:lnTo>
                <a:lnTo>
                  <a:pt x="768" y="720"/>
                </a:lnTo>
                <a:lnTo>
                  <a:pt x="776" y="720"/>
                </a:lnTo>
                <a:lnTo>
                  <a:pt x="776" y="712"/>
                </a:lnTo>
                <a:lnTo>
                  <a:pt x="784" y="712"/>
                </a:lnTo>
                <a:lnTo>
                  <a:pt x="784" y="704"/>
                </a:lnTo>
                <a:lnTo>
                  <a:pt x="792" y="704"/>
                </a:lnTo>
                <a:lnTo>
                  <a:pt x="808" y="704"/>
                </a:lnTo>
                <a:lnTo>
                  <a:pt x="808" y="696"/>
                </a:lnTo>
                <a:lnTo>
                  <a:pt x="816" y="696"/>
                </a:lnTo>
                <a:lnTo>
                  <a:pt x="824" y="696"/>
                </a:lnTo>
                <a:lnTo>
                  <a:pt x="824" y="688"/>
                </a:lnTo>
                <a:lnTo>
                  <a:pt x="832" y="688"/>
                </a:lnTo>
                <a:lnTo>
                  <a:pt x="840" y="688"/>
                </a:lnTo>
                <a:lnTo>
                  <a:pt x="848" y="688"/>
                </a:lnTo>
                <a:lnTo>
                  <a:pt x="856" y="688"/>
                </a:lnTo>
                <a:lnTo>
                  <a:pt x="856" y="680"/>
                </a:lnTo>
                <a:lnTo>
                  <a:pt x="864" y="680"/>
                </a:lnTo>
                <a:lnTo>
                  <a:pt x="864" y="672"/>
                </a:lnTo>
                <a:lnTo>
                  <a:pt x="872" y="672"/>
                </a:lnTo>
                <a:lnTo>
                  <a:pt x="872" y="664"/>
                </a:lnTo>
                <a:lnTo>
                  <a:pt x="880" y="664"/>
                </a:lnTo>
                <a:lnTo>
                  <a:pt x="888" y="664"/>
                </a:lnTo>
                <a:lnTo>
                  <a:pt x="888" y="656"/>
                </a:lnTo>
                <a:lnTo>
                  <a:pt x="896" y="656"/>
                </a:lnTo>
                <a:lnTo>
                  <a:pt x="912" y="656"/>
                </a:lnTo>
                <a:lnTo>
                  <a:pt x="912" y="648"/>
                </a:lnTo>
                <a:lnTo>
                  <a:pt x="920" y="648"/>
                </a:lnTo>
                <a:lnTo>
                  <a:pt x="928" y="648"/>
                </a:lnTo>
                <a:lnTo>
                  <a:pt x="928" y="640"/>
                </a:lnTo>
                <a:lnTo>
                  <a:pt x="936" y="640"/>
                </a:lnTo>
                <a:lnTo>
                  <a:pt x="936" y="632"/>
                </a:lnTo>
                <a:lnTo>
                  <a:pt x="944" y="632"/>
                </a:lnTo>
                <a:lnTo>
                  <a:pt x="944" y="624"/>
                </a:lnTo>
                <a:lnTo>
                  <a:pt x="952" y="624"/>
                </a:lnTo>
                <a:lnTo>
                  <a:pt x="960" y="624"/>
                </a:lnTo>
                <a:lnTo>
                  <a:pt x="960" y="616"/>
                </a:lnTo>
                <a:lnTo>
                  <a:pt x="968" y="616"/>
                </a:lnTo>
                <a:lnTo>
                  <a:pt x="976" y="616"/>
                </a:lnTo>
                <a:lnTo>
                  <a:pt x="984" y="616"/>
                </a:lnTo>
                <a:lnTo>
                  <a:pt x="992" y="616"/>
                </a:lnTo>
                <a:lnTo>
                  <a:pt x="1008" y="616"/>
                </a:lnTo>
                <a:lnTo>
                  <a:pt x="1016" y="616"/>
                </a:lnTo>
                <a:lnTo>
                  <a:pt x="1024" y="616"/>
                </a:lnTo>
                <a:lnTo>
                  <a:pt x="1024" y="608"/>
                </a:lnTo>
                <a:lnTo>
                  <a:pt x="1032" y="608"/>
                </a:lnTo>
                <a:lnTo>
                  <a:pt x="1032" y="600"/>
                </a:lnTo>
                <a:lnTo>
                  <a:pt x="1040" y="600"/>
                </a:lnTo>
                <a:lnTo>
                  <a:pt x="1040" y="592"/>
                </a:lnTo>
                <a:lnTo>
                  <a:pt x="1048" y="592"/>
                </a:lnTo>
                <a:lnTo>
                  <a:pt x="1056" y="592"/>
                </a:lnTo>
                <a:lnTo>
                  <a:pt x="1064" y="592"/>
                </a:lnTo>
                <a:lnTo>
                  <a:pt x="1064" y="584"/>
                </a:lnTo>
                <a:lnTo>
                  <a:pt x="1072" y="584"/>
                </a:lnTo>
                <a:lnTo>
                  <a:pt x="1080" y="584"/>
                </a:lnTo>
                <a:lnTo>
                  <a:pt x="1080" y="576"/>
                </a:lnTo>
                <a:lnTo>
                  <a:pt x="1088" y="576"/>
                </a:lnTo>
                <a:lnTo>
                  <a:pt x="1096" y="576"/>
                </a:lnTo>
                <a:lnTo>
                  <a:pt x="1112" y="576"/>
                </a:lnTo>
                <a:lnTo>
                  <a:pt x="1120" y="576"/>
                </a:lnTo>
                <a:lnTo>
                  <a:pt x="1128" y="576"/>
                </a:lnTo>
                <a:lnTo>
                  <a:pt x="1136" y="576"/>
                </a:lnTo>
                <a:lnTo>
                  <a:pt x="1136" y="568"/>
                </a:lnTo>
                <a:lnTo>
                  <a:pt x="1144" y="568"/>
                </a:lnTo>
                <a:lnTo>
                  <a:pt x="1152" y="568"/>
                </a:lnTo>
                <a:lnTo>
                  <a:pt x="1160" y="568"/>
                </a:lnTo>
                <a:lnTo>
                  <a:pt x="1168" y="568"/>
                </a:lnTo>
                <a:lnTo>
                  <a:pt x="1168" y="560"/>
                </a:lnTo>
                <a:lnTo>
                  <a:pt x="1176" y="560"/>
                </a:lnTo>
                <a:lnTo>
                  <a:pt x="1184" y="560"/>
                </a:lnTo>
                <a:lnTo>
                  <a:pt x="1184" y="552"/>
                </a:lnTo>
                <a:lnTo>
                  <a:pt x="1192" y="552"/>
                </a:lnTo>
                <a:lnTo>
                  <a:pt x="1200" y="552"/>
                </a:lnTo>
                <a:lnTo>
                  <a:pt x="1216" y="552"/>
                </a:lnTo>
                <a:lnTo>
                  <a:pt x="1216" y="544"/>
                </a:lnTo>
                <a:lnTo>
                  <a:pt x="1224" y="544"/>
                </a:lnTo>
                <a:lnTo>
                  <a:pt x="1232" y="544"/>
                </a:lnTo>
                <a:lnTo>
                  <a:pt x="1232" y="536"/>
                </a:lnTo>
                <a:lnTo>
                  <a:pt x="1240" y="536"/>
                </a:lnTo>
                <a:lnTo>
                  <a:pt x="1248" y="536"/>
                </a:lnTo>
                <a:lnTo>
                  <a:pt x="1256" y="536"/>
                </a:lnTo>
                <a:lnTo>
                  <a:pt x="1264" y="536"/>
                </a:lnTo>
                <a:lnTo>
                  <a:pt x="1264" y="528"/>
                </a:lnTo>
                <a:lnTo>
                  <a:pt x="1272" y="528"/>
                </a:lnTo>
                <a:lnTo>
                  <a:pt x="1280" y="528"/>
                </a:lnTo>
                <a:lnTo>
                  <a:pt x="1288" y="528"/>
                </a:lnTo>
                <a:lnTo>
                  <a:pt x="1288" y="520"/>
                </a:lnTo>
                <a:lnTo>
                  <a:pt x="1296" y="520"/>
                </a:lnTo>
                <a:lnTo>
                  <a:pt x="1304" y="520"/>
                </a:lnTo>
                <a:lnTo>
                  <a:pt x="1320" y="520"/>
                </a:lnTo>
                <a:lnTo>
                  <a:pt x="1328" y="520"/>
                </a:lnTo>
                <a:lnTo>
                  <a:pt x="1336" y="520"/>
                </a:lnTo>
                <a:lnTo>
                  <a:pt x="1344" y="520"/>
                </a:lnTo>
                <a:lnTo>
                  <a:pt x="1352" y="520"/>
                </a:lnTo>
                <a:lnTo>
                  <a:pt x="1352" y="512"/>
                </a:lnTo>
                <a:lnTo>
                  <a:pt x="1360" y="512"/>
                </a:lnTo>
                <a:lnTo>
                  <a:pt x="1368" y="512"/>
                </a:lnTo>
                <a:lnTo>
                  <a:pt x="1376" y="512"/>
                </a:lnTo>
                <a:lnTo>
                  <a:pt x="1376" y="504"/>
                </a:lnTo>
                <a:lnTo>
                  <a:pt x="1384" y="504"/>
                </a:lnTo>
                <a:lnTo>
                  <a:pt x="1392" y="504"/>
                </a:lnTo>
                <a:lnTo>
                  <a:pt x="1400" y="504"/>
                </a:lnTo>
                <a:lnTo>
                  <a:pt x="1400" y="496"/>
                </a:lnTo>
                <a:lnTo>
                  <a:pt x="1416" y="496"/>
                </a:lnTo>
                <a:lnTo>
                  <a:pt x="1424" y="496"/>
                </a:lnTo>
                <a:lnTo>
                  <a:pt x="1432" y="496"/>
                </a:lnTo>
                <a:lnTo>
                  <a:pt x="1432" y="488"/>
                </a:lnTo>
                <a:lnTo>
                  <a:pt x="1440" y="488"/>
                </a:lnTo>
                <a:lnTo>
                  <a:pt x="1448" y="488"/>
                </a:lnTo>
                <a:lnTo>
                  <a:pt x="1448" y="480"/>
                </a:lnTo>
                <a:lnTo>
                  <a:pt x="1456" y="480"/>
                </a:lnTo>
                <a:lnTo>
                  <a:pt x="1464" y="480"/>
                </a:lnTo>
                <a:lnTo>
                  <a:pt x="1464" y="472"/>
                </a:lnTo>
                <a:lnTo>
                  <a:pt x="1472" y="472"/>
                </a:lnTo>
                <a:lnTo>
                  <a:pt x="1472" y="464"/>
                </a:lnTo>
                <a:lnTo>
                  <a:pt x="1480" y="464"/>
                </a:lnTo>
                <a:lnTo>
                  <a:pt x="1488" y="464"/>
                </a:lnTo>
                <a:lnTo>
                  <a:pt x="1496" y="464"/>
                </a:lnTo>
                <a:lnTo>
                  <a:pt x="1496" y="456"/>
                </a:lnTo>
                <a:lnTo>
                  <a:pt x="1504" y="456"/>
                </a:lnTo>
                <a:lnTo>
                  <a:pt x="1520" y="456"/>
                </a:lnTo>
                <a:lnTo>
                  <a:pt x="1528" y="456"/>
                </a:lnTo>
                <a:lnTo>
                  <a:pt x="1536" y="456"/>
                </a:lnTo>
                <a:lnTo>
                  <a:pt x="1544" y="456"/>
                </a:lnTo>
                <a:lnTo>
                  <a:pt x="1552" y="456"/>
                </a:lnTo>
                <a:lnTo>
                  <a:pt x="1552" y="448"/>
                </a:lnTo>
                <a:lnTo>
                  <a:pt x="1560" y="448"/>
                </a:lnTo>
                <a:lnTo>
                  <a:pt x="1560" y="440"/>
                </a:lnTo>
                <a:lnTo>
                  <a:pt x="1568" y="440"/>
                </a:lnTo>
                <a:lnTo>
                  <a:pt x="1576" y="440"/>
                </a:lnTo>
                <a:lnTo>
                  <a:pt x="1584" y="440"/>
                </a:lnTo>
                <a:lnTo>
                  <a:pt x="1592" y="440"/>
                </a:lnTo>
                <a:lnTo>
                  <a:pt x="1592" y="432"/>
                </a:lnTo>
                <a:lnTo>
                  <a:pt x="1600" y="432"/>
                </a:lnTo>
                <a:lnTo>
                  <a:pt x="1608" y="432"/>
                </a:lnTo>
                <a:lnTo>
                  <a:pt x="1608" y="424"/>
                </a:lnTo>
                <a:lnTo>
                  <a:pt x="1624" y="424"/>
                </a:lnTo>
                <a:lnTo>
                  <a:pt x="1632" y="424"/>
                </a:lnTo>
                <a:lnTo>
                  <a:pt x="1632" y="416"/>
                </a:lnTo>
                <a:lnTo>
                  <a:pt x="1640" y="416"/>
                </a:lnTo>
                <a:lnTo>
                  <a:pt x="1648" y="416"/>
                </a:lnTo>
                <a:lnTo>
                  <a:pt x="1648" y="408"/>
                </a:lnTo>
                <a:lnTo>
                  <a:pt x="1656" y="408"/>
                </a:lnTo>
                <a:lnTo>
                  <a:pt x="1664" y="408"/>
                </a:lnTo>
                <a:lnTo>
                  <a:pt x="1672" y="408"/>
                </a:lnTo>
                <a:lnTo>
                  <a:pt x="1672" y="400"/>
                </a:lnTo>
                <a:lnTo>
                  <a:pt x="1680" y="400"/>
                </a:lnTo>
                <a:lnTo>
                  <a:pt x="1688" y="400"/>
                </a:lnTo>
                <a:lnTo>
                  <a:pt x="1696" y="400"/>
                </a:lnTo>
                <a:lnTo>
                  <a:pt x="1704" y="400"/>
                </a:lnTo>
                <a:lnTo>
                  <a:pt x="1704" y="392"/>
                </a:lnTo>
                <a:lnTo>
                  <a:pt x="1712" y="392"/>
                </a:lnTo>
                <a:lnTo>
                  <a:pt x="1728" y="392"/>
                </a:lnTo>
                <a:lnTo>
                  <a:pt x="1728" y="384"/>
                </a:lnTo>
                <a:lnTo>
                  <a:pt x="1736" y="384"/>
                </a:lnTo>
                <a:lnTo>
                  <a:pt x="1744" y="384"/>
                </a:lnTo>
                <a:lnTo>
                  <a:pt x="1752" y="384"/>
                </a:lnTo>
                <a:lnTo>
                  <a:pt x="1760" y="384"/>
                </a:lnTo>
                <a:lnTo>
                  <a:pt x="1768" y="384"/>
                </a:lnTo>
                <a:lnTo>
                  <a:pt x="1776" y="384"/>
                </a:lnTo>
                <a:lnTo>
                  <a:pt x="1784" y="384"/>
                </a:lnTo>
                <a:lnTo>
                  <a:pt x="1792" y="384"/>
                </a:lnTo>
                <a:lnTo>
                  <a:pt x="1800" y="384"/>
                </a:lnTo>
                <a:lnTo>
                  <a:pt x="1808" y="384"/>
                </a:lnTo>
                <a:lnTo>
                  <a:pt x="1824" y="384"/>
                </a:lnTo>
                <a:lnTo>
                  <a:pt x="1824" y="376"/>
                </a:lnTo>
                <a:lnTo>
                  <a:pt x="1832" y="376"/>
                </a:lnTo>
                <a:lnTo>
                  <a:pt x="1840" y="376"/>
                </a:lnTo>
                <a:lnTo>
                  <a:pt x="1840" y="368"/>
                </a:lnTo>
                <a:lnTo>
                  <a:pt x="1848" y="368"/>
                </a:lnTo>
                <a:lnTo>
                  <a:pt x="1856" y="368"/>
                </a:lnTo>
                <a:lnTo>
                  <a:pt x="1864" y="368"/>
                </a:lnTo>
                <a:lnTo>
                  <a:pt x="1872" y="368"/>
                </a:lnTo>
                <a:lnTo>
                  <a:pt x="1880" y="368"/>
                </a:lnTo>
                <a:lnTo>
                  <a:pt x="1880" y="360"/>
                </a:lnTo>
                <a:lnTo>
                  <a:pt x="1888" y="360"/>
                </a:lnTo>
                <a:lnTo>
                  <a:pt x="1896" y="360"/>
                </a:lnTo>
                <a:lnTo>
                  <a:pt x="1904" y="360"/>
                </a:lnTo>
                <a:lnTo>
                  <a:pt x="1912" y="360"/>
                </a:lnTo>
                <a:lnTo>
                  <a:pt x="1912" y="352"/>
                </a:lnTo>
                <a:lnTo>
                  <a:pt x="1928" y="352"/>
                </a:lnTo>
                <a:lnTo>
                  <a:pt x="1936" y="352"/>
                </a:lnTo>
                <a:lnTo>
                  <a:pt x="1936" y="344"/>
                </a:lnTo>
                <a:lnTo>
                  <a:pt x="1944" y="344"/>
                </a:lnTo>
                <a:lnTo>
                  <a:pt x="1952" y="344"/>
                </a:lnTo>
                <a:lnTo>
                  <a:pt x="1960" y="344"/>
                </a:lnTo>
                <a:lnTo>
                  <a:pt x="1968" y="344"/>
                </a:lnTo>
                <a:lnTo>
                  <a:pt x="1968" y="336"/>
                </a:lnTo>
                <a:lnTo>
                  <a:pt x="1976" y="336"/>
                </a:lnTo>
                <a:lnTo>
                  <a:pt x="1984" y="336"/>
                </a:lnTo>
                <a:lnTo>
                  <a:pt x="1992" y="336"/>
                </a:lnTo>
                <a:lnTo>
                  <a:pt x="2000" y="336"/>
                </a:lnTo>
                <a:lnTo>
                  <a:pt x="2000" y="320"/>
                </a:lnTo>
                <a:lnTo>
                  <a:pt x="2008" y="320"/>
                </a:lnTo>
                <a:lnTo>
                  <a:pt x="2016" y="320"/>
                </a:lnTo>
                <a:lnTo>
                  <a:pt x="2032" y="320"/>
                </a:lnTo>
                <a:lnTo>
                  <a:pt x="2040" y="320"/>
                </a:lnTo>
                <a:lnTo>
                  <a:pt x="2048" y="320"/>
                </a:lnTo>
                <a:lnTo>
                  <a:pt x="2056" y="320"/>
                </a:lnTo>
                <a:lnTo>
                  <a:pt x="2056" y="312"/>
                </a:lnTo>
                <a:lnTo>
                  <a:pt x="2064" y="312"/>
                </a:lnTo>
                <a:lnTo>
                  <a:pt x="2072" y="312"/>
                </a:lnTo>
                <a:lnTo>
                  <a:pt x="2080" y="312"/>
                </a:lnTo>
                <a:lnTo>
                  <a:pt x="2080" y="304"/>
                </a:lnTo>
                <a:lnTo>
                  <a:pt x="2088" y="304"/>
                </a:lnTo>
                <a:lnTo>
                  <a:pt x="2096" y="304"/>
                </a:lnTo>
                <a:lnTo>
                  <a:pt x="2104" y="304"/>
                </a:lnTo>
                <a:lnTo>
                  <a:pt x="2112" y="304"/>
                </a:lnTo>
                <a:lnTo>
                  <a:pt x="2120" y="304"/>
                </a:lnTo>
                <a:lnTo>
                  <a:pt x="2136" y="304"/>
                </a:lnTo>
                <a:lnTo>
                  <a:pt x="2136" y="296"/>
                </a:lnTo>
                <a:lnTo>
                  <a:pt x="2144" y="296"/>
                </a:lnTo>
                <a:lnTo>
                  <a:pt x="2152" y="296"/>
                </a:lnTo>
                <a:lnTo>
                  <a:pt x="2160" y="296"/>
                </a:lnTo>
                <a:lnTo>
                  <a:pt x="2168" y="296"/>
                </a:lnTo>
                <a:lnTo>
                  <a:pt x="2168" y="288"/>
                </a:lnTo>
                <a:lnTo>
                  <a:pt x="2176" y="288"/>
                </a:lnTo>
                <a:lnTo>
                  <a:pt x="2184" y="288"/>
                </a:lnTo>
                <a:lnTo>
                  <a:pt x="2192" y="288"/>
                </a:lnTo>
                <a:lnTo>
                  <a:pt x="2200" y="288"/>
                </a:lnTo>
                <a:lnTo>
                  <a:pt x="2208" y="288"/>
                </a:lnTo>
                <a:lnTo>
                  <a:pt x="2216" y="288"/>
                </a:lnTo>
                <a:lnTo>
                  <a:pt x="2232" y="288"/>
                </a:lnTo>
                <a:lnTo>
                  <a:pt x="2240" y="288"/>
                </a:lnTo>
                <a:lnTo>
                  <a:pt x="2248" y="288"/>
                </a:lnTo>
                <a:lnTo>
                  <a:pt x="2256" y="288"/>
                </a:lnTo>
                <a:lnTo>
                  <a:pt x="2256" y="280"/>
                </a:lnTo>
                <a:lnTo>
                  <a:pt x="2264" y="280"/>
                </a:lnTo>
                <a:lnTo>
                  <a:pt x="2272" y="280"/>
                </a:lnTo>
                <a:lnTo>
                  <a:pt x="2272" y="272"/>
                </a:lnTo>
                <a:lnTo>
                  <a:pt x="2280" y="272"/>
                </a:lnTo>
                <a:lnTo>
                  <a:pt x="2288" y="272"/>
                </a:lnTo>
                <a:lnTo>
                  <a:pt x="2296" y="272"/>
                </a:lnTo>
                <a:lnTo>
                  <a:pt x="2304" y="272"/>
                </a:lnTo>
                <a:lnTo>
                  <a:pt x="2312" y="272"/>
                </a:lnTo>
                <a:lnTo>
                  <a:pt x="2320" y="272"/>
                </a:lnTo>
                <a:lnTo>
                  <a:pt x="2336" y="272"/>
                </a:lnTo>
                <a:lnTo>
                  <a:pt x="2344" y="272"/>
                </a:lnTo>
                <a:lnTo>
                  <a:pt x="2352" y="272"/>
                </a:lnTo>
                <a:lnTo>
                  <a:pt x="2360" y="272"/>
                </a:lnTo>
                <a:lnTo>
                  <a:pt x="2360" y="264"/>
                </a:lnTo>
                <a:lnTo>
                  <a:pt x="2368" y="264"/>
                </a:lnTo>
                <a:lnTo>
                  <a:pt x="2376" y="264"/>
                </a:lnTo>
                <a:lnTo>
                  <a:pt x="2376" y="256"/>
                </a:lnTo>
                <a:lnTo>
                  <a:pt x="2384" y="256"/>
                </a:lnTo>
                <a:lnTo>
                  <a:pt x="2392" y="256"/>
                </a:lnTo>
                <a:lnTo>
                  <a:pt x="2392" y="248"/>
                </a:lnTo>
                <a:lnTo>
                  <a:pt x="2400" y="248"/>
                </a:lnTo>
                <a:lnTo>
                  <a:pt x="2408" y="248"/>
                </a:lnTo>
                <a:lnTo>
                  <a:pt x="2416" y="248"/>
                </a:lnTo>
                <a:lnTo>
                  <a:pt x="2424" y="248"/>
                </a:lnTo>
                <a:lnTo>
                  <a:pt x="2440" y="248"/>
                </a:lnTo>
                <a:lnTo>
                  <a:pt x="2440" y="240"/>
                </a:lnTo>
                <a:lnTo>
                  <a:pt x="2448" y="240"/>
                </a:lnTo>
                <a:lnTo>
                  <a:pt x="2456" y="240"/>
                </a:lnTo>
                <a:lnTo>
                  <a:pt x="2464" y="240"/>
                </a:lnTo>
                <a:lnTo>
                  <a:pt x="2464" y="232"/>
                </a:lnTo>
                <a:lnTo>
                  <a:pt x="2472" y="232"/>
                </a:lnTo>
                <a:lnTo>
                  <a:pt x="2480" y="232"/>
                </a:lnTo>
                <a:lnTo>
                  <a:pt x="2488" y="232"/>
                </a:lnTo>
                <a:lnTo>
                  <a:pt x="2496" y="232"/>
                </a:lnTo>
                <a:lnTo>
                  <a:pt x="2504" y="232"/>
                </a:lnTo>
                <a:lnTo>
                  <a:pt x="2512" y="232"/>
                </a:lnTo>
                <a:lnTo>
                  <a:pt x="2520" y="232"/>
                </a:lnTo>
                <a:lnTo>
                  <a:pt x="2528" y="232"/>
                </a:lnTo>
                <a:lnTo>
                  <a:pt x="2544" y="232"/>
                </a:lnTo>
                <a:lnTo>
                  <a:pt x="2544" y="224"/>
                </a:lnTo>
                <a:lnTo>
                  <a:pt x="2552" y="224"/>
                </a:lnTo>
                <a:lnTo>
                  <a:pt x="2560" y="224"/>
                </a:lnTo>
                <a:lnTo>
                  <a:pt x="2568" y="224"/>
                </a:lnTo>
                <a:lnTo>
                  <a:pt x="2576" y="224"/>
                </a:lnTo>
                <a:lnTo>
                  <a:pt x="2576" y="216"/>
                </a:lnTo>
                <a:lnTo>
                  <a:pt x="2584" y="216"/>
                </a:lnTo>
                <a:lnTo>
                  <a:pt x="2592" y="216"/>
                </a:lnTo>
                <a:lnTo>
                  <a:pt x="2600" y="216"/>
                </a:lnTo>
                <a:lnTo>
                  <a:pt x="2608" y="216"/>
                </a:lnTo>
                <a:lnTo>
                  <a:pt x="2616" y="216"/>
                </a:lnTo>
                <a:lnTo>
                  <a:pt x="2616" y="208"/>
                </a:lnTo>
                <a:lnTo>
                  <a:pt x="2624" y="208"/>
                </a:lnTo>
                <a:lnTo>
                  <a:pt x="2640" y="208"/>
                </a:lnTo>
                <a:lnTo>
                  <a:pt x="2648" y="208"/>
                </a:lnTo>
                <a:lnTo>
                  <a:pt x="2656" y="208"/>
                </a:lnTo>
                <a:lnTo>
                  <a:pt x="2664" y="208"/>
                </a:lnTo>
                <a:lnTo>
                  <a:pt x="2672" y="208"/>
                </a:lnTo>
                <a:lnTo>
                  <a:pt x="2672" y="200"/>
                </a:lnTo>
                <a:lnTo>
                  <a:pt x="2680" y="200"/>
                </a:lnTo>
                <a:lnTo>
                  <a:pt x="2688" y="200"/>
                </a:lnTo>
                <a:lnTo>
                  <a:pt x="2696" y="200"/>
                </a:lnTo>
                <a:lnTo>
                  <a:pt x="2696" y="192"/>
                </a:lnTo>
                <a:lnTo>
                  <a:pt x="2704" y="192"/>
                </a:lnTo>
                <a:lnTo>
                  <a:pt x="2712" y="192"/>
                </a:lnTo>
                <a:lnTo>
                  <a:pt x="2720" y="192"/>
                </a:lnTo>
                <a:lnTo>
                  <a:pt x="2728" y="192"/>
                </a:lnTo>
                <a:lnTo>
                  <a:pt x="2744" y="192"/>
                </a:lnTo>
                <a:lnTo>
                  <a:pt x="2752" y="192"/>
                </a:lnTo>
                <a:lnTo>
                  <a:pt x="2760" y="192"/>
                </a:lnTo>
                <a:lnTo>
                  <a:pt x="2768" y="192"/>
                </a:lnTo>
                <a:lnTo>
                  <a:pt x="2768" y="184"/>
                </a:lnTo>
                <a:lnTo>
                  <a:pt x="2776" y="184"/>
                </a:lnTo>
                <a:lnTo>
                  <a:pt x="2784" y="184"/>
                </a:lnTo>
                <a:lnTo>
                  <a:pt x="2792" y="184"/>
                </a:lnTo>
                <a:lnTo>
                  <a:pt x="2800" y="184"/>
                </a:lnTo>
                <a:lnTo>
                  <a:pt x="2800" y="176"/>
                </a:lnTo>
                <a:lnTo>
                  <a:pt x="2808" y="176"/>
                </a:lnTo>
                <a:lnTo>
                  <a:pt x="2816" y="176"/>
                </a:lnTo>
                <a:lnTo>
                  <a:pt x="2824" y="176"/>
                </a:lnTo>
                <a:lnTo>
                  <a:pt x="2832" y="176"/>
                </a:lnTo>
                <a:lnTo>
                  <a:pt x="2848" y="176"/>
                </a:lnTo>
                <a:lnTo>
                  <a:pt x="2848" y="168"/>
                </a:lnTo>
                <a:lnTo>
                  <a:pt x="2856" y="168"/>
                </a:lnTo>
                <a:lnTo>
                  <a:pt x="2864" y="168"/>
                </a:lnTo>
                <a:lnTo>
                  <a:pt x="2872" y="168"/>
                </a:lnTo>
                <a:lnTo>
                  <a:pt x="2880" y="168"/>
                </a:lnTo>
                <a:lnTo>
                  <a:pt x="2888" y="168"/>
                </a:lnTo>
                <a:lnTo>
                  <a:pt x="2896" y="168"/>
                </a:lnTo>
                <a:lnTo>
                  <a:pt x="2904" y="168"/>
                </a:lnTo>
                <a:lnTo>
                  <a:pt x="2912" y="168"/>
                </a:lnTo>
                <a:lnTo>
                  <a:pt x="2920" y="168"/>
                </a:lnTo>
                <a:lnTo>
                  <a:pt x="2920" y="160"/>
                </a:lnTo>
                <a:lnTo>
                  <a:pt x="2928" y="160"/>
                </a:lnTo>
                <a:lnTo>
                  <a:pt x="2936" y="160"/>
                </a:lnTo>
                <a:lnTo>
                  <a:pt x="2952" y="160"/>
                </a:lnTo>
                <a:lnTo>
                  <a:pt x="2952" y="152"/>
                </a:lnTo>
                <a:lnTo>
                  <a:pt x="2960" y="152"/>
                </a:lnTo>
                <a:lnTo>
                  <a:pt x="2968" y="152"/>
                </a:lnTo>
                <a:lnTo>
                  <a:pt x="2976" y="152"/>
                </a:lnTo>
                <a:lnTo>
                  <a:pt x="2984" y="152"/>
                </a:lnTo>
                <a:lnTo>
                  <a:pt x="2992" y="152"/>
                </a:lnTo>
                <a:lnTo>
                  <a:pt x="3000" y="152"/>
                </a:lnTo>
                <a:lnTo>
                  <a:pt x="3008" y="152"/>
                </a:lnTo>
                <a:lnTo>
                  <a:pt x="3016" y="152"/>
                </a:lnTo>
                <a:lnTo>
                  <a:pt x="3024" y="152"/>
                </a:lnTo>
                <a:lnTo>
                  <a:pt x="3032" y="152"/>
                </a:lnTo>
                <a:lnTo>
                  <a:pt x="3048" y="152"/>
                </a:lnTo>
                <a:lnTo>
                  <a:pt x="3056" y="152"/>
                </a:lnTo>
                <a:lnTo>
                  <a:pt x="3056" y="144"/>
                </a:lnTo>
                <a:lnTo>
                  <a:pt x="3064" y="144"/>
                </a:lnTo>
                <a:lnTo>
                  <a:pt x="3072" y="144"/>
                </a:lnTo>
                <a:lnTo>
                  <a:pt x="3080" y="144"/>
                </a:lnTo>
                <a:lnTo>
                  <a:pt x="3080" y="136"/>
                </a:lnTo>
                <a:lnTo>
                  <a:pt x="3088" y="136"/>
                </a:lnTo>
                <a:lnTo>
                  <a:pt x="3096" y="136"/>
                </a:lnTo>
                <a:lnTo>
                  <a:pt x="3104" y="136"/>
                </a:lnTo>
                <a:lnTo>
                  <a:pt x="3112" y="136"/>
                </a:lnTo>
                <a:lnTo>
                  <a:pt x="3120" y="136"/>
                </a:lnTo>
                <a:lnTo>
                  <a:pt x="3128" y="136"/>
                </a:lnTo>
                <a:lnTo>
                  <a:pt x="3136" y="136"/>
                </a:lnTo>
                <a:lnTo>
                  <a:pt x="3152" y="136"/>
                </a:lnTo>
                <a:lnTo>
                  <a:pt x="3160" y="136"/>
                </a:lnTo>
                <a:lnTo>
                  <a:pt x="3160" y="128"/>
                </a:lnTo>
                <a:lnTo>
                  <a:pt x="3168" y="128"/>
                </a:lnTo>
                <a:lnTo>
                  <a:pt x="3176" y="128"/>
                </a:lnTo>
                <a:lnTo>
                  <a:pt x="3184" y="128"/>
                </a:lnTo>
                <a:lnTo>
                  <a:pt x="3184" y="120"/>
                </a:lnTo>
                <a:lnTo>
                  <a:pt x="3192" y="120"/>
                </a:lnTo>
                <a:lnTo>
                  <a:pt x="3200" y="120"/>
                </a:lnTo>
                <a:lnTo>
                  <a:pt x="3208" y="120"/>
                </a:lnTo>
                <a:lnTo>
                  <a:pt x="3216" y="120"/>
                </a:lnTo>
                <a:lnTo>
                  <a:pt x="3216" y="112"/>
                </a:lnTo>
                <a:lnTo>
                  <a:pt x="3224" y="112"/>
                </a:lnTo>
                <a:lnTo>
                  <a:pt x="3232" y="112"/>
                </a:lnTo>
                <a:lnTo>
                  <a:pt x="3240" y="112"/>
                </a:lnTo>
                <a:lnTo>
                  <a:pt x="3240" y="104"/>
                </a:lnTo>
                <a:lnTo>
                  <a:pt x="3256" y="104"/>
                </a:lnTo>
                <a:lnTo>
                  <a:pt x="3264" y="104"/>
                </a:lnTo>
                <a:lnTo>
                  <a:pt x="3272" y="104"/>
                </a:lnTo>
                <a:lnTo>
                  <a:pt x="3280" y="104"/>
                </a:lnTo>
                <a:lnTo>
                  <a:pt x="3288" y="104"/>
                </a:lnTo>
                <a:lnTo>
                  <a:pt x="3296" y="104"/>
                </a:lnTo>
                <a:lnTo>
                  <a:pt x="3304" y="104"/>
                </a:lnTo>
                <a:lnTo>
                  <a:pt x="3312" y="104"/>
                </a:lnTo>
                <a:lnTo>
                  <a:pt x="3320" y="104"/>
                </a:lnTo>
                <a:lnTo>
                  <a:pt x="3328" y="104"/>
                </a:lnTo>
                <a:lnTo>
                  <a:pt x="3328" y="80"/>
                </a:lnTo>
                <a:lnTo>
                  <a:pt x="3336" y="80"/>
                </a:lnTo>
                <a:lnTo>
                  <a:pt x="3344" y="80"/>
                </a:lnTo>
                <a:lnTo>
                  <a:pt x="3360" y="80"/>
                </a:lnTo>
                <a:lnTo>
                  <a:pt x="3368" y="80"/>
                </a:lnTo>
                <a:lnTo>
                  <a:pt x="3376" y="80"/>
                </a:lnTo>
                <a:lnTo>
                  <a:pt x="3376" y="72"/>
                </a:lnTo>
                <a:lnTo>
                  <a:pt x="3384" y="72"/>
                </a:lnTo>
                <a:lnTo>
                  <a:pt x="3392" y="72"/>
                </a:lnTo>
                <a:lnTo>
                  <a:pt x="3400" y="72"/>
                </a:lnTo>
                <a:lnTo>
                  <a:pt x="3408" y="72"/>
                </a:lnTo>
                <a:lnTo>
                  <a:pt x="3416" y="72"/>
                </a:lnTo>
                <a:lnTo>
                  <a:pt x="3424" y="72"/>
                </a:lnTo>
                <a:lnTo>
                  <a:pt x="3432" y="72"/>
                </a:lnTo>
                <a:lnTo>
                  <a:pt x="3440" y="72"/>
                </a:lnTo>
                <a:lnTo>
                  <a:pt x="3456" y="72"/>
                </a:lnTo>
                <a:lnTo>
                  <a:pt x="3464" y="72"/>
                </a:lnTo>
                <a:lnTo>
                  <a:pt x="3464" y="64"/>
                </a:lnTo>
                <a:lnTo>
                  <a:pt x="3472" y="64"/>
                </a:lnTo>
                <a:lnTo>
                  <a:pt x="3472" y="56"/>
                </a:lnTo>
                <a:lnTo>
                  <a:pt x="3480" y="56"/>
                </a:lnTo>
                <a:lnTo>
                  <a:pt x="3488" y="56"/>
                </a:lnTo>
                <a:lnTo>
                  <a:pt x="3496" y="56"/>
                </a:lnTo>
                <a:lnTo>
                  <a:pt x="3504" y="56"/>
                </a:lnTo>
                <a:lnTo>
                  <a:pt x="3512" y="56"/>
                </a:lnTo>
                <a:lnTo>
                  <a:pt x="3520" y="56"/>
                </a:lnTo>
                <a:lnTo>
                  <a:pt x="3520" y="48"/>
                </a:lnTo>
                <a:lnTo>
                  <a:pt x="3528" y="48"/>
                </a:lnTo>
                <a:lnTo>
                  <a:pt x="3536" y="48"/>
                </a:lnTo>
                <a:lnTo>
                  <a:pt x="3544" y="48"/>
                </a:lnTo>
                <a:lnTo>
                  <a:pt x="3560" y="48"/>
                </a:lnTo>
                <a:lnTo>
                  <a:pt x="3568" y="48"/>
                </a:lnTo>
                <a:lnTo>
                  <a:pt x="3576" y="48"/>
                </a:lnTo>
                <a:lnTo>
                  <a:pt x="3584" y="48"/>
                </a:lnTo>
                <a:lnTo>
                  <a:pt x="3592" y="48"/>
                </a:lnTo>
                <a:lnTo>
                  <a:pt x="3592" y="40"/>
                </a:lnTo>
                <a:lnTo>
                  <a:pt x="3600" y="40"/>
                </a:lnTo>
                <a:lnTo>
                  <a:pt x="3608" y="40"/>
                </a:lnTo>
                <a:lnTo>
                  <a:pt x="3616" y="40"/>
                </a:lnTo>
                <a:lnTo>
                  <a:pt x="3624" y="40"/>
                </a:lnTo>
                <a:lnTo>
                  <a:pt x="3624" y="32"/>
                </a:lnTo>
                <a:lnTo>
                  <a:pt x="3632" y="32"/>
                </a:lnTo>
                <a:lnTo>
                  <a:pt x="3632" y="24"/>
                </a:lnTo>
                <a:lnTo>
                  <a:pt x="3640" y="24"/>
                </a:lnTo>
                <a:lnTo>
                  <a:pt x="3648" y="24"/>
                </a:lnTo>
                <a:lnTo>
                  <a:pt x="3648" y="16"/>
                </a:lnTo>
                <a:lnTo>
                  <a:pt x="3664" y="16"/>
                </a:lnTo>
                <a:lnTo>
                  <a:pt x="3672" y="16"/>
                </a:lnTo>
                <a:lnTo>
                  <a:pt x="3680" y="16"/>
                </a:lnTo>
                <a:lnTo>
                  <a:pt x="3688" y="16"/>
                </a:lnTo>
                <a:lnTo>
                  <a:pt x="3696" y="16"/>
                </a:lnTo>
                <a:lnTo>
                  <a:pt x="3696" y="8"/>
                </a:lnTo>
                <a:lnTo>
                  <a:pt x="3704" y="8"/>
                </a:lnTo>
                <a:lnTo>
                  <a:pt x="3712" y="8"/>
                </a:lnTo>
                <a:lnTo>
                  <a:pt x="3712" y="0"/>
                </a:lnTo>
                <a:lnTo>
                  <a:pt x="3720" y="0"/>
                </a:lnTo>
                <a:lnTo>
                  <a:pt x="3728" y="0"/>
                </a:lnTo>
                <a:lnTo>
                  <a:pt x="3736" y="0"/>
                </a:lnTo>
                <a:lnTo>
                  <a:pt x="3744" y="0"/>
                </a:lnTo>
                <a:lnTo>
                  <a:pt x="3752" y="0"/>
                </a:lnTo>
                <a:lnTo>
                  <a:pt x="3768" y="0"/>
                </a:lnTo>
                <a:lnTo>
                  <a:pt x="3776" y="0"/>
                </a:lnTo>
                <a:lnTo>
                  <a:pt x="3784" y="0"/>
                </a:lnTo>
                <a:lnTo>
                  <a:pt x="3792" y="0"/>
                </a:lnTo>
                <a:lnTo>
                  <a:pt x="3800" y="0"/>
                </a:lnTo>
                <a:lnTo>
                  <a:pt x="3808" y="0"/>
                </a:lnTo>
                <a:lnTo>
                  <a:pt x="3816" y="0"/>
                </a:lnTo>
                <a:lnTo>
                  <a:pt x="3824" y="0"/>
                </a:lnTo>
                <a:lnTo>
                  <a:pt x="3832" y="0"/>
                </a:lnTo>
                <a:lnTo>
                  <a:pt x="3840" y="0"/>
                </a:lnTo>
                <a:lnTo>
                  <a:pt x="3848" y="0"/>
                </a:lnTo>
                <a:lnTo>
                  <a:pt x="3864" y="0"/>
                </a:lnTo>
                <a:lnTo>
                  <a:pt x="3872" y="0"/>
                </a:lnTo>
                <a:lnTo>
                  <a:pt x="3880" y="0"/>
                </a:lnTo>
                <a:lnTo>
                  <a:pt x="3888" y="0"/>
                </a:lnTo>
                <a:lnTo>
                  <a:pt x="3896" y="0"/>
                </a:lnTo>
                <a:lnTo>
                  <a:pt x="3904" y="0"/>
                </a:lnTo>
              </a:path>
            </a:pathLst>
          </a:custGeom>
          <a:noFill/>
          <a:ln w="57150">
            <a:solidFill>
              <a:schemeClr val="accent1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1005" name="Freeform 74"/>
          <p:cNvSpPr>
            <a:spLocks/>
          </p:cNvSpPr>
          <p:nvPr/>
        </p:nvSpPr>
        <p:spPr bwMode="auto">
          <a:xfrm>
            <a:off x="1527175" y="2773363"/>
            <a:ext cx="4914900" cy="2498725"/>
          </a:xfrm>
          <a:custGeom>
            <a:avLst/>
            <a:gdLst>
              <a:gd name="T0" fmla="*/ 2147483647 w 3904"/>
              <a:gd name="T1" fmla="*/ 2147483647 h 1984"/>
              <a:gd name="T2" fmla="*/ 2147483647 w 3904"/>
              <a:gd name="T3" fmla="*/ 2147483647 h 1984"/>
              <a:gd name="T4" fmla="*/ 2147483647 w 3904"/>
              <a:gd name="T5" fmla="*/ 2147483647 h 1984"/>
              <a:gd name="T6" fmla="*/ 2147483647 w 3904"/>
              <a:gd name="T7" fmla="*/ 2147483647 h 1984"/>
              <a:gd name="T8" fmla="*/ 2147483647 w 3904"/>
              <a:gd name="T9" fmla="*/ 2147483647 h 1984"/>
              <a:gd name="T10" fmla="*/ 2147483647 w 3904"/>
              <a:gd name="T11" fmla="*/ 2147483647 h 1984"/>
              <a:gd name="T12" fmla="*/ 2147483647 w 3904"/>
              <a:gd name="T13" fmla="*/ 2147483647 h 1984"/>
              <a:gd name="T14" fmla="*/ 2147483647 w 3904"/>
              <a:gd name="T15" fmla="*/ 2147483647 h 1984"/>
              <a:gd name="T16" fmla="*/ 2147483647 w 3904"/>
              <a:gd name="T17" fmla="*/ 2147483647 h 1984"/>
              <a:gd name="T18" fmla="*/ 2147483647 w 3904"/>
              <a:gd name="T19" fmla="*/ 2147483647 h 1984"/>
              <a:gd name="T20" fmla="*/ 2147483647 w 3904"/>
              <a:gd name="T21" fmla="*/ 2147483647 h 1984"/>
              <a:gd name="T22" fmla="*/ 2147483647 w 3904"/>
              <a:gd name="T23" fmla="*/ 2147483647 h 1984"/>
              <a:gd name="T24" fmla="*/ 2147483647 w 3904"/>
              <a:gd name="T25" fmla="*/ 2147483647 h 1984"/>
              <a:gd name="T26" fmla="*/ 2147483647 w 3904"/>
              <a:gd name="T27" fmla="*/ 2147483647 h 1984"/>
              <a:gd name="T28" fmla="*/ 2147483647 w 3904"/>
              <a:gd name="T29" fmla="*/ 2147483647 h 1984"/>
              <a:gd name="T30" fmla="*/ 2147483647 w 3904"/>
              <a:gd name="T31" fmla="*/ 2147483647 h 1984"/>
              <a:gd name="T32" fmla="*/ 2147483647 w 3904"/>
              <a:gd name="T33" fmla="*/ 2147483647 h 1984"/>
              <a:gd name="T34" fmla="*/ 2147483647 w 3904"/>
              <a:gd name="T35" fmla="*/ 2147483647 h 1984"/>
              <a:gd name="T36" fmla="*/ 2147483647 w 3904"/>
              <a:gd name="T37" fmla="*/ 2147483647 h 1984"/>
              <a:gd name="T38" fmla="*/ 2147483647 w 3904"/>
              <a:gd name="T39" fmla="*/ 2147483647 h 1984"/>
              <a:gd name="T40" fmla="*/ 2147483647 w 3904"/>
              <a:gd name="T41" fmla="*/ 2147483647 h 1984"/>
              <a:gd name="T42" fmla="*/ 2147483647 w 3904"/>
              <a:gd name="T43" fmla="*/ 2147483647 h 1984"/>
              <a:gd name="T44" fmla="*/ 2147483647 w 3904"/>
              <a:gd name="T45" fmla="*/ 2147483647 h 1984"/>
              <a:gd name="T46" fmla="*/ 2147483647 w 3904"/>
              <a:gd name="T47" fmla="*/ 2147483647 h 1984"/>
              <a:gd name="T48" fmla="*/ 2147483647 w 3904"/>
              <a:gd name="T49" fmla="*/ 2147483647 h 1984"/>
              <a:gd name="T50" fmla="*/ 2147483647 w 3904"/>
              <a:gd name="T51" fmla="*/ 2147483647 h 1984"/>
              <a:gd name="T52" fmla="*/ 2147483647 w 3904"/>
              <a:gd name="T53" fmla="*/ 2147483647 h 1984"/>
              <a:gd name="T54" fmla="*/ 2147483647 w 3904"/>
              <a:gd name="T55" fmla="*/ 2147483647 h 1984"/>
              <a:gd name="T56" fmla="*/ 2147483647 w 3904"/>
              <a:gd name="T57" fmla="*/ 2147483647 h 1984"/>
              <a:gd name="T58" fmla="*/ 2147483647 w 3904"/>
              <a:gd name="T59" fmla="*/ 2147483647 h 1984"/>
              <a:gd name="T60" fmla="*/ 2147483647 w 3904"/>
              <a:gd name="T61" fmla="*/ 2147483647 h 1984"/>
              <a:gd name="T62" fmla="*/ 2147483647 w 3904"/>
              <a:gd name="T63" fmla="*/ 2147483647 h 1984"/>
              <a:gd name="T64" fmla="*/ 2147483647 w 3904"/>
              <a:gd name="T65" fmla="*/ 2147483647 h 1984"/>
              <a:gd name="T66" fmla="*/ 2147483647 w 3904"/>
              <a:gd name="T67" fmla="*/ 2147483647 h 1984"/>
              <a:gd name="T68" fmla="*/ 2147483647 w 3904"/>
              <a:gd name="T69" fmla="*/ 2147483647 h 1984"/>
              <a:gd name="T70" fmla="*/ 2147483647 w 3904"/>
              <a:gd name="T71" fmla="*/ 2147483647 h 1984"/>
              <a:gd name="T72" fmla="*/ 2147483647 w 3904"/>
              <a:gd name="T73" fmla="*/ 2147483647 h 1984"/>
              <a:gd name="T74" fmla="*/ 2147483647 w 3904"/>
              <a:gd name="T75" fmla="*/ 2147483647 h 1984"/>
              <a:gd name="T76" fmla="*/ 2147483647 w 3904"/>
              <a:gd name="T77" fmla="*/ 2147483647 h 1984"/>
              <a:gd name="T78" fmla="*/ 2147483647 w 3904"/>
              <a:gd name="T79" fmla="*/ 2147483647 h 1984"/>
              <a:gd name="T80" fmla="*/ 2147483647 w 3904"/>
              <a:gd name="T81" fmla="*/ 2147483647 h 1984"/>
              <a:gd name="T82" fmla="*/ 2147483647 w 3904"/>
              <a:gd name="T83" fmla="*/ 2147483647 h 1984"/>
              <a:gd name="T84" fmla="*/ 2147483647 w 3904"/>
              <a:gd name="T85" fmla="*/ 2147483647 h 1984"/>
              <a:gd name="T86" fmla="*/ 2147483647 w 3904"/>
              <a:gd name="T87" fmla="*/ 2147483647 h 1984"/>
              <a:gd name="T88" fmla="*/ 2147483647 w 3904"/>
              <a:gd name="T89" fmla="*/ 2147483647 h 1984"/>
              <a:gd name="T90" fmla="*/ 2147483647 w 3904"/>
              <a:gd name="T91" fmla="*/ 2147483647 h 1984"/>
              <a:gd name="T92" fmla="*/ 2147483647 w 3904"/>
              <a:gd name="T93" fmla="*/ 2147483647 h 1984"/>
              <a:gd name="T94" fmla="*/ 2147483647 w 3904"/>
              <a:gd name="T95" fmla="*/ 2147483647 h 1984"/>
              <a:gd name="T96" fmla="*/ 2147483647 w 3904"/>
              <a:gd name="T97" fmla="*/ 2147483647 h 1984"/>
              <a:gd name="T98" fmla="*/ 2147483647 w 3904"/>
              <a:gd name="T99" fmla="*/ 2147483647 h 1984"/>
              <a:gd name="T100" fmla="*/ 2147483647 w 3904"/>
              <a:gd name="T101" fmla="*/ 2147483647 h 1984"/>
              <a:gd name="T102" fmla="*/ 2147483647 w 3904"/>
              <a:gd name="T103" fmla="*/ 2147483647 h 1984"/>
              <a:gd name="T104" fmla="*/ 2147483647 w 3904"/>
              <a:gd name="T105" fmla="*/ 2147483647 h 1984"/>
              <a:gd name="T106" fmla="*/ 2147483647 w 3904"/>
              <a:gd name="T107" fmla="*/ 2147483647 h 1984"/>
              <a:gd name="T108" fmla="*/ 2147483647 w 3904"/>
              <a:gd name="T109" fmla="*/ 2147483647 h 1984"/>
              <a:gd name="T110" fmla="*/ 2147483647 w 3904"/>
              <a:gd name="T111" fmla="*/ 2147483647 h 1984"/>
              <a:gd name="T112" fmla="*/ 2147483647 w 3904"/>
              <a:gd name="T113" fmla="*/ 2147483647 h 1984"/>
              <a:gd name="T114" fmla="*/ 2147483647 w 3904"/>
              <a:gd name="T115" fmla="*/ 0 h 1984"/>
              <a:gd name="T116" fmla="*/ 2147483647 w 3904"/>
              <a:gd name="T117" fmla="*/ 0 h 1984"/>
              <a:gd name="T118" fmla="*/ 2147483647 w 3904"/>
              <a:gd name="T119" fmla="*/ 0 h 19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04"/>
              <a:gd name="T181" fmla="*/ 0 h 1984"/>
              <a:gd name="T182" fmla="*/ 3904 w 3904"/>
              <a:gd name="T183" fmla="*/ 1984 h 198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04" h="1984">
                <a:moveTo>
                  <a:pt x="0" y="1984"/>
                </a:moveTo>
                <a:lnTo>
                  <a:pt x="0" y="1984"/>
                </a:lnTo>
                <a:lnTo>
                  <a:pt x="8" y="1984"/>
                </a:lnTo>
                <a:lnTo>
                  <a:pt x="8" y="1120"/>
                </a:lnTo>
                <a:lnTo>
                  <a:pt x="16" y="1120"/>
                </a:lnTo>
                <a:lnTo>
                  <a:pt x="16" y="1072"/>
                </a:lnTo>
                <a:lnTo>
                  <a:pt x="24" y="1072"/>
                </a:lnTo>
                <a:lnTo>
                  <a:pt x="24" y="1048"/>
                </a:lnTo>
                <a:lnTo>
                  <a:pt x="32" y="1048"/>
                </a:lnTo>
                <a:lnTo>
                  <a:pt x="32" y="1032"/>
                </a:lnTo>
                <a:lnTo>
                  <a:pt x="40" y="1032"/>
                </a:lnTo>
                <a:lnTo>
                  <a:pt x="40" y="1016"/>
                </a:lnTo>
                <a:lnTo>
                  <a:pt x="48" y="1016"/>
                </a:lnTo>
                <a:lnTo>
                  <a:pt x="48" y="1000"/>
                </a:lnTo>
                <a:lnTo>
                  <a:pt x="56" y="1000"/>
                </a:lnTo>
                <a:lnTo>
                  <a:pt x="56" y="984"/>
                </a:lnTo>
                <a:lnTo>
                  <a:pt x="64" y="984"/>
                </a:lnTo>
                <a:lnTo>
                  <a:pt x="64" y="976"/>
                </a:lnTo>
                <a:lnTo>
                  <a:pt x="72" y="976"/>
                </a:lnTo>
                <a:lnTo>
                  <a:pt x="72" y="952"/>
                </a:lnTo>
                <a:lnTo>
                  <a:pt x="80" y="952"/>
                </a:lnTo>
                <a:lnTo>
                  <a:pt x="80" y="928"/>
                </a:lnTo>
                <a:lnTo>
                  <a:pt x="96" y="928"/>
                </a:lnTo>
                <a:lnTo>
                  <a:pt x="96" y="920"/>
                </a:lnTo>
                <a:lnTo>
                  <a:pt x="104" y="920"/>
                </a:lnTo>
                <a:lnTo>
                  <a:pt x="104" y="912"/>
                </a:lnTo>
                <a:lnTo>
                  <a:pt x="112" y="912"/>
                </a:lnTo>
                <a:lnTo>
                  <a:pt x="120" y="912"/>
                </a:lnTo>
                <a:lnTo>
                  <a:pt x="120" y="904"/>
                </a:lnTo>
                <a:lnTo>
                  <a:pt x="128" y="904"/>
                </a:lnTo>
                <a:lnTo>
                  <a:pt x="128" y="896"/>
                </a:lnTo>
                <a:lnTo>
                  <a:pt x="136" y="896"/>
                </a:lnTo>
                <a:lnTo>
                  <a:pt x="144" y="896"/>
                </a:lnTo>
                <a:lnTo>
                  <a:pt x="152" y="896"/>
                </a:lnTo>
                <a:lnTo>
                  <a:pt x="160" y="896"/>
                </a:lnTo>
                <a:lnTo>
                  <a:pt x="160" y="888"/>
                </a:lnTo>
                <a:lnTo>
                  <a:pt x="168" y="888"/>
                </a:lnTo>
                <a:lnTo>
                  <a:pt x="168" y="880"/>
                </a:lnTo>
                <a:lnTo>
                  <a:pt x="176" y="880"/>
                </a:lnTo>
                <a:lnTo>
                  <a:pt x="184" y="880"/>
                </a:lnTo>
                <a:lnTo>
                  <a:pt x="184" y="872"/>
                </a:lnTo>
                <a:lnTo>
                  <a:pt x="200" y="872"/>
                </a:lnTo>
                <a:lnTo>
                  <a:pt x="200" y="864"/>
                </a:lnTo>
                <a:lnTo>
                  <a:pt x="208" y="864"/>
                </a:lnTo>
                <a:lnTo>
                  <a:pt x="208" y="856"/>
                </a:lnTo>
                <a:lnTo>
                  <a:pt x="216" y="856"/>
                </a:lnTo>
                <a:lnTo>
                  <a:pt x="224" y="856"/>
                </a:lnTo>
                <a:lnTo>
                  <a:pt x="224" y="848"/>
                </a:lnTo>
                <a:lnTo>
                  <a:pt x="232" y="848"/>
                </a:lnTo>
                <a:lnTo>
                  <a:pt x="240" y="848"/>
                </a:lnTo>
                <a:lnTo>
                  <a:pt x="248" y="848"/>
                </a:lnTo>
                <a:lnTo>
                  <a:pt x="248" y="840"/>
                </a:lnTo>
                <a:lnTo>
                  <a:pt x="256" y="840"/>
                </a:lnTo>
                <a:lnTo>
                  <a:pt x="256" y="832"/>
                </a:lnTo>
                <a:lnTo>
                  <a:pt x="264" y="832"/>
                </a:lnTo>
                <a:lnTo>
                  <a:pt x="264" y="824"/>
                </a:lnTo>
                <a:lnTo>
                  <a:pt x="272" y="824"/>
                </a:lnTo>
                <a:lnTo>
                  <a:pt x="272" y="816"/>
                </a:lnTo>
                <a:lnTo>
                  <a:pt x="280" y="816"/>
                </a:lnTo>
                <a:lnTo>
                  <a:pt x="296" y="816"/>
                </a:lnTo>
                <a:lnTo>
                  <a:pt x="296" y="808"/>
                </a:lnTo>
                <a:lnTo>
                  <a:pt x="304" y="808"/>
                </a:lnTo>
                <a:lnTo>
                  <a:pt x="312" y="808"/>
                </a:lnTo>
                <a:lnTo>
                  <a:pt x="312" y="800"/>
                </a:lnTo>
                <a:lnTo>
                  <a:pt x="320" y="800"/>
                </a:lnTo>
                <a:lnTo>
                  <a:pt x="328" y="800"/>
                </a:lnTo>
                <a:lnTo>
                  <a:pt x="336" y="800"/>
                </a:lnTo>
                <a:lnTo>
                  <a:pt x="336" y="792"/>
                </a:lnTo>
                <a:lnTo>
                  <a:pt x="344" y="792"/>
                </a:lnTo>
                <a:lnTo>
                  <a:pt x="352" y="792"/>
                </a:lnTo>
                <a:lnTo>
                  <a:pt x="352" y="784"/>
                </a:lnTo>
                <a:lnTo>
                  <a:pt x="360" y="784"/>
                </a:lnTo>
                <a:lnTo>
                  <a:pt x="368" y="784"/>
                </a:lnTo>
                <a:lnTo>
                  <a:pt x="376" y="784"/>
                </a:lnTo>
                <a:lnTo>
                  <a:pt x="376" y="776"/>
                </a:lnTo>
                <a:lnTo>
                  <a:pt x="384" y="776"/>
                </a:lnTo>
                <a:lnTo>
                  <a:pt x="400" y="776"/>
                </a:lnTo>
                <a:lnTo>
                  <a:pt x="400" y="760"/>
                </a:lnTo>
                <a:lnTo>
                  <a:pt x="408" y="760"/>
                </a:lnTo>
                <a:lnTo>
                  <a:pt x="416" y="760"/>
                </a:lnTo>
                <a:lnTo>
                  <a:pt x="416" y="752"/>
                </a:lnTo>
                <a:lnTo>
                  <a:pt x="424" y="752"/>
                </a:lnTo>
                <a:lnTo>
                  <a:pt x="432" y="752"/>
                </a:lnTo>
                <a:lnTo>
                  <a:pt x="440" y="752"/>
                </a:lnTo>
                <a:lnTo>
                  <a:pt x="440" y="744"/>
                </a:lnTo>
                <a:lnTo>
                  <a:pt x="448" y="744"/>
                </a:lnTo>
                <a:lnTo>
                  <a:pt x="456" y="744"/>
                </a:lnTo>
                <a:lnTo>
                  <a:pt x="456" y="736"/>
                </a:lnTo>
                <a:lnTo>
                  <a:pt x="464" y="736"/>
                </a:lnTo>
                <a:lnTo>
                  <a:pt x="472" y="736"/>
                </a:lnTo>
                <a:lnTo>
                  <a:pt x="472" y="720"/>
                </a:lnTo>
                <a:lnTo>
                  <a:pt x="480" y="720"/>
                </a:lnTo>
                <a:lnTo>
                  <a:pt x="488" y="720"/>
                </a:lnTo>
                <a:lnTo>
                  <a:pt x="504" y="720"/>
                </a:lnTo>
                <a:lnTo>
                  <a:pt x="504" y="712"/>
                </a:lnTo>
                <a:lnTo>
                  <a:pt x="512" y="712"/>
                </a:lnTo>
                <a:lnTo>
                  <a:pt x="520" y="712"/>
                </a:lnTo>
                <a:lnTo>
                  <a:pt x="520" y="704"/>
                </a:lnTo>
                <a:lnTo>
                  <a:pt x="528" y="704"/>
                </a:lnTo>
                <a:lnTo>
                  <a:pt x="536" y="704"/>
                </a:lnTo>
                <a:lnTo>
                  <a:pt x="544" y="704"/>
                </a:lnTo>
                <a:lnTo>
                  <a:pt x="544" y="696"/>
                </a:lnTo>
                <a:lnTo>
                  <a:pt x="552" y="696"/>
                </a:lnTo>
                <a:lnTo>
                  <a:pt x="552" y="688"/>
                </a:lnTo>
                <a:lnTo>
                  <a:pt x="560" y="688"/>
                </a:lnTo>
                <a:lnTo>
                  <a:pt x="560" y="680"/>
                </a:lnTo>
                <a:lnTo>
                  <a:pt x="568" y="680"/>
                </a:lnTo>
                <a:lnTo>
                  <a:pt x="576" y="680"/>
                </a:lnTo>
                <a:lnTo>
                  <a:pt x="584" y="680"/>
                </a:lnTo>
                <a:lnTo>
                  <a:pt x="592" y="680"/>
                </a:lnTo>
                <a:lnTo>
                  <a:pt x="608" y="680"/>
                </a:lnTo>
                <a:lnTo>
                  <a:pt x="616" y="680"/>
                </a:lnTo>
                <a:lnTo>
                  <a:pt x="616" y="672"/>
                </a:lnTo>
                <a:lnTo>
                  <a:pt x="624" y="672"/>
                </a:lnTo>
                <a:lnTo>
                  <a:pt x="624" y="664"/>
                </a:lnTo>
                <a:lnTo>
                  <a:pt x="632" y="664"/>
                </a:lnTo>
                <a:lnTo>
                  <a:pt x="640" y="664"/>
                </a:lnTo>
                <a:lnTo>
                  <a:pt x="648" y="664"/>
                </a:lnTo>
                <a:lnTo>
                  <a:pt x="656" y="664"/>
                </a:lnTo>
                <a:lnTo>
                  <a:pt x="664" y="664"/>
                </a:lnTo>
                <a:lnTo>
                  <a:pt x="664" y="656"/>
                </a:lnTo>
                <a:lnTo>
                  <a:pt x="672" y="656"/>
                </a:lnTo>
                <a:lnTo>
                  <a:pt x="672" y="648"/>
                </a:lnTo>
                <a:lnTo>
                  <a:pt x="680" y="648"/>
                </a:lnTo>
                <a:lnTo>
                  <a:pt x="688" y="648"/>
                </a:lnTo>
                <a:lnTo>
                  <a:pt x="688" y="640"/>
                </a:lnTo>
                <a:lnTo>
                  <a:pt x="704" y="640"/>
                </a:lnTo>
                <a:lnTo>
                  <a:pt x="712" y="640"/>
                </a:lnTo>
                <a:lnTo>
                  <a:pt x="720" y="640"/>
                </a:lnTo>
                <a:lnTo>
                  <a:pt x="720" y="632"/>
                </a:lnTo>
                <a:lnTo>
                  <a:pt x="728" y="632"/>
                </a:lnTo>
                <a:lnTo>
                  <a:pt x="736" y="632"/>
                </a:lnTo>
                <a:lnTo>
                  <a:pt x="736" y="624"/>
                </a:lnTo>
                <a:lnTo>
                  <a:pt x="744" y="624"/>
                </a:lnTo>
                <a:lnTo>
                  <a:pt x="752" y="624"/>
                </a:lnTo>
                <a:lnTo>
                  <a:pt x="760" y="624"/>
                </a:lnTo>
                <a:lnTo>
                  <a:pt x="768" y="624"/>
                </a:lnTo>
                <a:lnTo>
                  <a:pt x="776" y="624"/>
                </a:lnTo>
                <a:lnTo>
                  <a:pt x="776" y="616"/>
                </a:lnTo>
                <a:lnTo>
                  <a:pt x="784" y="616"/>
                </a:lnTo>
                <a:lnTo>
                  <a:pt x="784" y="608"/>
                </a:lnTo>
                <a:lnTo>
                  <a:pt x="792" y="608"/>
                </a:lnTo>
                <a:lnTo>
                  <a:pt x="808" y="608"/>
                </a:lnTo>
                <a:lnTo>
                  <a:pt x="816" y="608"/>
                </a:lnTo>
                <a:lnTo>
                  <a:pt x="816" y="600"/>
                </a:lnTo>
                <a:lnTo>
                  <a:pt x="824" y="600"/>
                </a:lnTo>
                <a:lnTo>
                  <a:pt x="832" y="600"/>
                </a:lnTo>
                <a:lnTo>
                  <a:pt x="840" y="600"/>
                </a:lnTo>
                <a:lnTo>
                  <a:pt x="848" y="600"/>
                </a:lnTo>
                <a:lnTo>
                  <a:pt x="856" y="600"/>
                </a:lnTo>
                <a:lnTo>
                  <a:pt x="856" y="592"/>
                </a:lnTo>
                <a:lnTo>
                  <a:pt x="864" y="592"/>
                </a:lnTo>
                <a:lnTo>
                  <a:pt x="872" y="592"/>
                </a:lnTo>
                <a:lnTo>
                  <a:pt x="872" y="584"/>
                </a:lnTo>
                <a:lnTo>
                  <a:pt x="880" y="584"/>
                </a:lnTo>
                <a:lnTo>
                  <a:pt x="888" y="584"/>
                </a:lnTo>
                <a:lnTo>
                  <a:pt x="896" y="584"/>
                </a:lnTo>
                <a:lnTo>
                  <a:pt x="896" y="576"/>
                </a:lnTo>
                <a:lnTo>
                  <a:pt x="912" y="576"/>
                </a:lnTo>
                <a:lnTo>
                  <a:pt x="920" y="576"/>
                </a:lnTo>
                <a:lnTo>
                  <a:pt x="920" y="568"/>
                </a:lnTo>
                <a:lnTo>
                  <a:pt x="928" y="568"/>
                </a:lnTo>
                <a:lnTo>
                  <a:pt x="936" y="568"/>
                </a:lnTo>
                <a:lnTo>
                  <a:pt x="936" y="560"/>
                </a:lnTo>
                <a:lnTo>
                  <a:pt x="944" y="560"/>
                </a:lnTo>
                <a:lnTo>
                  <a:pt x="952" y="560"/>
                </a:lnTo>
                <a:lnTo>
                  <a:pt x="952" y="544"/>
                </a:lnTo>
                <a:lnTo>
                  <a:pt x="960" y="544"/>
                </a:lnTo>
                <a:lnTo>
                  <a:pt x="968" y="544"/>
                </a:lnTo>
                <a:lnTo>
                  <a:pt x="976" y="544"/>
                </a:lnTo>
                <a:lnTo>
                  <a:pt x="976" y="536"/>
                </a:lnTo>
                <a:lnTo>
                  <a:pt x="984" y="536"/>
                </a:lnTo>
                <a:lnTo>
                  <a:pt x="992" y="536"/>
                </a:lnTo>
                <a:lnTo>
                  <a:pt x="1008" y="536"/>
                </a:lnTo>
                <a:lnTo>
                  <a:pt x="1008" y="520"/>
                </a:lnTo>
                <a:lnTo>
                  <a:pt x="1016" y="520"/>
                </a:lnTo>
                <a:lnTo>
                  <a:pt x="1024" y="520"/>
                </a:lnTo>
                <a:lnTo>
                  <a:pt x="1024" y="512"/>
                </a:lnTo>
                <a:lnTo>
                  <a:pt x="1032" y="512"/>
                </a:lnTo>
                <a:lnTo>
                  <a:pt x="1040" y="512"/>
                </a:lnTo>
                <a:lnTo>
                  <a:pt x="1048" y="512"/>
                </a:lnTo>
                <a:lnTo>
                  <a:pt x="1056" y="512"/>
                </a:lnTo>
                <a:lnTo>
                  <a:pt x="1064" y="512"/>
                </a:lnTo>
                <a:lnTo>
                  <a:pt x="1072" y="512"/>
                </a:lnTo>
                <a:lnTo>
                  <a:pt x="1080" y="512"/>
                </a:lnTo>
                <a:lnTo>
                  <a:pt x="1088" y="512"/>
                </a:lnTo>
                <a:lnTo>
                  <a:pt x="1096" y="512"/>
                </a:lnTo>
                <a:lnTo>
                  <a:pt x="1112" y="512"/>
                </a:lnTo>
                <a:lnTo>
                  <a:pt x="1112" y="504"/>
                </a:lnTo>
                <a:lnTo>
                  <a:pt x="1120" y="504"/>
                </a:lnTo>
                <a:lnTo>
                  <a:pt x="1128" y="504"/>
                </a:lnTo>
                <a:lnTo>
                  <a:pt x="1128" y="496"/>
                </a:lnTo>
                <a:lnTo>
                  <a:pt x="1136" y="496"/>
                </a:lnTo>
                <a:lnTo>
                  <a:pt x="1144" y="496"/>
                </a:lnTo>
                <a:lnTo>
                  <a:pt x="1152" y="496"/>
                </a:lnTo>
                <a:lnTo>
                  <a:pt x="1160" y="496"/>
                </a:lnTo>
                <a:lnTo>
                  <a:pt x="1168" y="496"/>
                </a:lnTo>
                <a:lnTo>
                  <a:pt x="1176" y="496"/>
                </a:lnTo>
                <a:lnTo>
                  <a:pt x="1176" y="488"/>
                </a:lnTo>
                <a:lnTo>
                  <a:pt x="1184" y="488"/>
                </a:lnTo>
                <a:lnTo>
                  <a:pt x="1184" y="480"/>
                </a:lnTo>
                <a:lnTo>
                  <a:pt x="1192" y="480"/>
                </a:lnTo>
                <a:lnTo>
                  <a:pt x="1200" y="480"/>
                </a:lnTo>
                <a:lnTo>
                  <a:pt x="1216" y="480"/>
                </a:lnTo>
                <a:lnTo>
                  <a:pt x="1216" y="472"/>
                </a:lnTo>
                <a:lnTo>
                  <a:pt x="1224" y="472"/>
                </a:lnTo>
                <a:lnTo>
                  <a:pt x="1224" y="464"/>
                </a:lnTo>
                <a:lnTo>
                  <a:pt x="1232" y="464"/>
                </a:lnTo>
                <a:lnTo>
                  <a:pt x="1240" y="464"/>
                </a:lnTo>
                <a:lnTo>
                  <a:pt x="1240" y="456"/>
                </a:lnTo>
                <a:lnTo>
                  <a:pt x="1248" y="456"/>
                </a:lnTo>
                <a:lnTo>
                  <a:pt x="1256" y="456"/>
                </a:lnTo>
                <a:lnTo>
                  <a:pt x="1264" y="456"/>
                </a:lnTo>
                <a:lnTo>
                  <a:pt x="1272" y="456"/>
                </a:lnTo>
                <a:lnTo>
                  <a:pt x="1280" y="456"/>
                </a:lnTo>
                <a:lnTo>
                  <a:pt x="1280" y="448"/>
                </a:lnTo>
                <a:lnTo>
                  <a:pt x="1288" y="448"/>
                </a:lnTo>
                <a:lnTo>
                  <a:pt x="1296" y="448"/>
                </a:lnTo>
                <a:lnTo>
                  <a:pt x="1296" y="440"/>
                </a:lnTo>
                <a:lnTo>
                  <a:pt x="1304" y="440"/>
                </a:lnTo>
                <a:lnTo>
                  <a:pt x="1320" y="440"/>
                </a:lnTo>
                <a:lnTo>
                  <a:pt x="1328" y="440"/>
                </a:lnTo>
                <a:lnTo>
                  <a:pt x="1328" y="432"/>
                </a:lnTo>
                <a:lnTo>
                  <a:pt x="1336" y="432"/>
                </a:lnTo>
                <a:lnTo>
                  <a:pt x="1344" y="432"/>
                </a:lnTo>
                <a:lnTo>
                  <a:pt x="1344" y="424"/>
                </a:lnTo>
                <a:lnTo>
                  <a:pt x="1352" y="424"/>
                </a:lnTo>
                <a:lnTo>
                  <a:pt x="1360" y="424"/>
                </a:lnTo>
                <a:lnTo>
                  <a:pt x="1368" y="424"/>
                </a:lnTo>
                <a:lnTo>
                  <a:pt x="1368" y="416"/>
                </a:lnTo>
                <a:lnTo>
                  <a:pt x="1376" y="416"/>
                </a:lnTo>
                <a:lnTo>
                  <a:pt x="1384" y="416"/>
                </a:lnTo>
                <a:lnTo>
                  <a:pt x="1384" y="408"/>
                </a:lnTo>
                <a:lnTo>
                  <a:pt x="1392" y="408"/>
                </a:lnTo>
                <a:lnTo>
                  <a:pt x="1392" y="400"/>
                </a:lnTo>
                <a:lnTo>
                  <a:pt x="1400" y="400"/>
                </a:lnTo>
                <a:lnTo>
                  <a:pt x="1416" y="400"/>
                </a:lnTo>
                <a:lnTo>
                  <a:pt x="1424" y="400"/>
                </a:lnTo>
                <a:lnTo>
                  <a:pt x="1432" y="400"/>
                </a:lnTo>
                <a:lnTo>
                  <a:pt x="1440" y="400"/>
                </a:lnTo>
                <a:lnTo>
                  <a:pt x="1448" y="400"/>
                </a:lnTo>
                <a:lnTo>
                  <a:pt x="1448" y="392"/>
                </a:lnTo>
                <a:lnTo>
                  <a:pt x="1456" y="392"/>
                </a:lnTo>
                <a:lnTo>
                  <a:pt x="1464" y="392"/>
                </a:lnTo>
                <a:lnTo>
                  <a:pt x="1472" y="392"/>
                </a:lnTo>
                <a:lnTo>
                  <a:pt x="1480" y="392"/>
                </a:lnTo>
                <a:lnTo>
                  <a:pt x="1488" y="392"/>
                </a:lnTo>
                <a:lnTo>
                  <a:pt x="1488" y="384"/>
                </a:lnTo>
                <a:lnTo>
                  <a:pt x="1496" y="384"/>
                </a:lnTo>
                <a:lnTo>
                  <a:pt x="1504" y="384"/>
                </a:lnTo>
                <a:lnTo>
                  <a:pt x="1520" y="384"/>
                </a:lnTo>
                <a:lnTo>
                  <a:pt x="1528" y="384"/>
                </a:lnTo>
                <a:lnTo>
                  <a:pt x="1528" y="376"/>
                </a:lnTo>
                <a:lnTo>
                  <a:pt x="1536" y="376"/>
                </a:lnTo>
                <a:lnTo>
                  <a:pt x="1544" y="376"/>
                </a:lnTo>
                <a:lnTo>
                  <a:pt x="1544" y="368"/>
                </a:lnTo>
                <a:lnTo>
                  <a:pt x="1552" y="368"/>
                </a:lnTo>
                <a:lnTo>
                  <a:pt x="1560" y="368"/>
                </a:lnTo>
                <a:lnTo>
                  <a:pt x="1568" y="368"/>
                </a:lnTo>
                <a:lnTo>
                  <a:pt x="1568" y="360"/>
                </a:lnTo>
                <a:lnTo>
                  <a:pt x="1576" y="360"/>
                </a:lnTo>
                <a:lnTo>
                  <a:pt x="1584" y="360"/>
                </a:lnTo>
                <a:lnTo>
                  <a:pt x="1592" y="360"/>
                </a:lnTo>
                <a:lnTo>
                  <a:pt x="1600" y="360"/>
                </a:lnTo>
                <a:lnTo>
                  <a:pt x="1608" y="360"/>
                </a:lnTo>
                <a:lnTo>
                  <a:pt x="1624" y="360"/>
                </a:lnTo>
                <a:lnTo>
                  <a:pt x="1632" y="360"/>
                </a:lnTo>
                <a:lnTo>
                  <a:pt x="1640" y="360"/>
                </a:lnTo>
                <a:lnTo>
                  <a:pt x="1648" y="360"/>
                </a:lnTo>
                <a:lnTo>
                  <a:pt x="1656" y="360"/>
                </a:lnTo>
                <a:lnTo>
                  <a:pt x="1664" y="360"/>
                </a:lnTo>
                <a:lnTo>
                  <a:pt x="1664" y="352"/>
                </a:lnTo>
                <a:lnTo>
                  <a:pt x="1672" y="352"/>
                </a:lnTo>
                <a:lnTo>
                  <a:pt x="1680" y="352"/>
                </a:lnTo>
                <a:lnTo>
                  <a:pt x="1688" y="352"/>
                </a:lnTo>
                <a:lnTo>
                  <a:pt x="1696" y="352"/>
                </a:lnTo>
                <a:lnTo>
                  <a:pt x="1704" y="352"/>
                </a:lnTo>
                <a:lnTo>
                  <a:pt x="1712" y="352"/>
                </a:lnTo>
                <a:lnTo>
                  <a:pt x="1712" y="344"/>
                </a:lnTo>
                <a:lnTo>
                  <a:pt x="1728" y="344"/>
                </a:lnTo>
                <a:lnTo>
                  <a:pt x="1736" y="344"/>
                </a:lnTo>
                <a:lnTo>
                  <a:pt x="1744" y="344"/>
                </a:lnTo>
                <a:lnTo>
                  <a:pt x="1744" y="336"/>
                </a:lnTo>
                <a:lnTo>
                  <a:pt x="1752" y="336"/>
                </a:lnTo>
                <a:lnTo>
                  <a:pt x="1760" y="336"/>
                </a:lnTo>
                <a:lnTo>
                  <a:pt x="1768" y="336"/>
                </a:lnTo>
                <a:lnTo>
                  <a:pt x="1776" y="336"/>
                </a:lnTo>
                <a:lnTo>
                  <a:pt x="1784" y="336"/>
                </a:lnTo>
                <a:lnTo>
                  <a:pt x="1792" y="336"/>
                </a:lnTo>
                <a:lnTo>
                  <a:pt x="1800" y="336"/>
                </a:lnTo>
                <a:lnTo>
                  <a:pt x="1808" y="336"/>
                </a:lnTo>
                <a:lnTo>
                  <a:pt x="1824" y="336"/>
                </a:lnTo>
                <a:lnTo>
                  <a:pt x="1832" y="336"/>
                </a:lnTo>
                <a:lnTo>
                  <a:pt x="1832" y="328"/>
                </a:lnTo>
                <a:lnTo>
                  <a:pt x="1840" y="328"/>
                </a:lnTo>
                <a:lnTo>
                  <a:pt x="1848" y="328"/>
                </a:lnTo>
                <a:lnTo>
                  <a:pt x="1856" y="328"/>
                </a:lnTo>
                <a:lnTo>
                  <a:pt x="1856" y="320"/>
                </a:lnTo>
                <a:lnTo>
                  <a:pt x="1864" y="320"/>
                </a:lnTo>
                <a:lnTo>
                  <a:pt x="1872" y="320"/>
                </a:lnTo>
                <a:lnTo>
                  <a:pt x="1880" y="320"/>
                </a:lnTo>
                <a:lnTo>
                  <a:pt x="1880" y="312"/>
                </a:lnTo>
                <a:lnTo>
                  <a:pt x="1888" y="312"/>
                </a:lnTo>
                <a:lnTo>
                  <a:pt x="1896" y="312"/>
                </a:lnTo>
                <a:lnTo>
                  <a:pt x="1904" y="312"/>
                </a:lnTo>
                <a:lnTo>
                  <a:pt x="1904" y="304"/>
                </a:lnTo>
                <a:lnTo>
                  <a:pt x="1912" y="304"/>
                </a:lnTo>
                <a:lnTo>
                  <a:pt x="1928" y="304"/>
                </a:lnTo>
                <a:lnTo>
                  <a:pt x="1928" y="296"/>
                </a:lnTo>
                <a:lnTo>
                  <a:pt x="1936" y="296"/>
                </a:lnTo>
                <a:lnTo>
                  <a:pt x="1944" y="296"/>
                </a:lnTo>
                <a:lnTo>
                  <a:pt x="1952" y="296"/>
                </a:lnTo>
                <a:lnTo>
                  <a:pt x="1960" y="296"/>
                </a:lnTo>
                <a:lnTo>
                  <a:pt x="1968" y="296"/>
                </a:lnTo>
                <a:lnTo>
                  <a:pt x="1976" y="296"/>
                </a:lnTo>
                <a:lnTo>
                  <a:pt x="1976" y="288"/>
                </a:lnTo>
                <a:lnTo>
                  <a:pt x="1984" y="288"/>
                </a:lnTo>
                <a:lnTo>
                  <a:pt x="1992" y="288"/>
                </a:lnTo>
                <a:lnTo>
                  <a:pt x="2000" y="288"/>
                </a:lnTo>
                <a:lnTo>
                  <a:pt x="2008" y="288"/>
                </a:lnTo>
                <a:lnTo>
                  <a:pt x="2016" y="288"/>
                </a:lnTo>
                <a:lnTo>
                  <a:pt x="2016" y="280"/>
                </a:lnTo>
                <a:lnTo>
                  <a:pt x="2032" y="280"/>
                </a:lnTo>
                <a:lnTo>
                  <a:pt x="2040" y="280"/>
                </a:lnTo>
                <a:lnTo>
                  <a:pt x="2040" y="272"/>
                </a:lnTo>
                <a:lnTo>
                  <a:pt x="2048" y="272"/>
                </a:lnTo>
                <a:lnTo>
                  <a:pt x="2048" y="264"/>
                </a:lnTo>
                <a:lnTo>
                  <a:pt x="2056" y="264"/>
                </a:lnTo>
                <a:lnTo>
                  <a:pt x="2064" y="264"/>
                </a:lnTo>
                <a:lnTo>
                  <a:pt x="2072" y="264"/>
                </a:lnTo>
                <a:lnTo>
                  <a:pt x="2080" y="264"/>
                </a:lnTo>
                <a:lnTo>
                  <a:pt x="2088" y="264"/>
                </a:lnTo>
                <a:lnTo>
                  <a:pt x="2096" y="264"/>
                </a:lnTo>
                <a:lnTo>
                  <a:pt x="2104" y="264"/>
                </a:lnTo>
                <a:lnTo>
                  <a:pt x="2104" y="256"/>
                </a:lnTo>
                <a:lnTo>
                  <a:pt x="2112" y="256"/>
                </a:lnTo>
                <a:lnTo>
                  <a:pt x="2120" y="256"/>
                </a:lnTo>
                <a:lnTo>
                  <a:pt x="2136" y="256"/>
                </a:lnTo>
                <a:lnTo>
                  <a:pt x="2144" y="256"/>
                </a:lnTo>
                <a:lnTo>
                  <a:pt x="2152" y="256"/>
                </a:lnTo>
                <a:lnTo>
                  <a:pt x="2160" y="256"/>
                </a:lnTo>
                <a:lnTo>
                  <a:pt x="2160" y="248"/>
                </a:lnTo>
                <a:lnTo>
                  <a:pt x="2168" y="248"/>
                </a:lnTo>
                <a:lnTo>
                  <a:pt x="2176" y="248"/>
                </a:lnTo>
                <a:lnTo>
                  <a:pt x="2176" y="240"/>
                </a:lnTo>
                <a:lnTo>
                  <a:pt x="2184" y="240"/>
                </a:lnTo>
                <a:lnTo>
                  <a:pt x="2192" y="240"/>
                </a:lnTo>
                <a:lnTo>
                  <a:pt x="2200" y="240"/>
                </a:lnTo>
                <a:lnTo>
                  <a:pt x="2208" y="240"/>
                </a:lnTo>
                <a:lnTo>
                  <a:pt x="2216" y="240"/>
                </a:lnTo>
                <a:lnTo>
                  <a:pt x="2232" y="240"/>
                </a:lnTo>
                <a:lnTo>
                  <a:pt x="2240" y="240"/>
                </a:lnTo>
                <a:lnTo>
                  <a:pt x="2248" y="240"/>
                </a:lnTo>
                <a:lnTo>
                  <a:pt x="2256" y="240"/>
                </a:lnTo>
                <a:lnTo>
                  <a:pt x="2264" y="240"/>
                </a:lnTo>
                <a:lnTo>
                  <a:pt x="2264" y="232"/>
                </a:lnTo>
                <a:lnTo>
                  <a:pt x="2272" y="232"/>
                </a:lnTo>
                <a:lnTo>
                  <a:pt x="2280" y="232"/>
                </a:lnTo>
                <a:lnTo>
                  <a:pt x="2288" y="232"/>
                </a:lnTo>
                <a:lnTo>
                  <a:pt x="2288" y="224"/>
                </a:lnTo>
                <a:lnTo>
                  <a:pt x="2296" y="224"/>
                </a:lnTo>
                <a:lnTo>
                  <a:pt x="2304" y="224"/>
                </a:lnTo>
                <a:lnTo>
                  <a:pt x="2312" y="224"/>
                </a:lnTo>
                <a:lnTo>
                  <a:pt x="2312" y="216"/>
                </a:lnTo>
                <a:lnTo>
                  <a:pt x="2320" y="216"/>
                </a:lnTo>
                <a:lnTo>
                  <a:pt x="2336" y="216"/>
                </a:lnTo>
                <a:lnTo>
                  <a:pt x="2344" y="216"/>
                </a:lnTo>
                <a:lnTo>
                  <a:pt x="2352" y="216"/>
                </a:lnTo>
                <a:lnTo>
                  <a:pt x="2360" y="216"/>
                </a:lnTo>
                <a:lnTo>
                  <a:pt x="2368" y="216"/>
                </a:lnTo>
                <a:lnTo>
                  <a:pt x="2376" y="216"/>
                </a:lnTo>
                <a:lnTo>
                  <a:pt x="2384" y="216"/>
                </a:lnTo>
                <a:lnTo>
                  <a:pt x="2384" y="208"/>
                </a:lnTo>
                <a:lnTo>
                  <a:pt x="2392" y="208"/>
                </a:lnTo>
                <a:lnTo>
                  <a:pt x="2400" y="208"/>
                </a:lnTo>
                <a:lnTo>
                  <a:pt x="2408" y="208"/>
                </a:lnTo>
                <a:lnTo>
                  <a:pt x="2416" y="208"/>
                </a:lnTo>
                <a:lnTo>
                  <a:pt x="2416" y="200"/>
                </a:lnTo>
                <a:lnTo>
                  <a:pt x="2424" y="200"/>
                </a:lnTo>
                <a:lnTo>
                  <a:pt x="2440" y="200"/>
                </a:lnTo>
                <a:lnTo>
                  <a:pt x="2448" y="200"/>
                </a:lnTo>
                <a:lnTo>
                  <a:pt x="2456" y="200"/>
                </a:lnTo>
                <a:lnTo>
                  <a:pt x="2464" y="200"/>
                </a:lnTo>
                <a:lnTo>
                  <a:pt x="2472" y="200"/>
                </a:lnTo>
                <a:lnTo>
                  <a:pt x="2480" y="200"/>
                </a:lnTo>
                <a:lnTo>
                  <a:pt x="2488" y="200"/>
                </a:lnTo>
                <a:lnTo>
                  <a:pt x="2496" y="200"/>
                </a:lnTo>
                <a:lnTo>
                  <a:pt x="2504" y="200"/>
                </a:lnTo>
                <a:lnTo>
                  <a:pt x="2512" y="200"/>
                </a:lnTo>
                <a:lnTo>
                  <a:pt x="2512" y="192"/>
                </a:lnTo>
                <a:lnTo>
                  <a:pt x="2520" y="192"/>
                </a:lnTo>
                <a:lnTo>
                  <a:pt x="2528" y="192"/>
                </a:lnTo>
                <a:lnTo>
                  <a:pt x="2544" y="192"/>
                </a:lnTo>
                <a:lnTo>
                  <a:pt x="2552" y="192"/>
                </a:lnTo>
                <a:lnTo>
                  <a:pt x="2560" y="192"/>
                </a:lnTo>
                <a:lnTo>
                  <a:pt x="2560" y="184"/>
                </a:lnTo>
                <a:lnTo>
                  <a:pt x="2568" y="184"/>
                </a:lnTo>
                <a:lnTo>
                  <a:pt x="2576" y="184"/>
                </a:lnTo>
                <a:lnTo>
                  <a:pt x="2584" y="184"/>
                </a:lnTo>
                <a:lnTo>
                  <a:pt x="2592" y="184"/>
                </a:lnTo>
                <a:lnTo>
                  <a:pt x="2600" y="184"/>
                </a:lnTo>
                <a:lnTo>
                  <a:pt x="2608" y="184"/>
                </a:lnTo>
                <a:lnTo>
                  <a:pt x="2608" y="176"/>
                </a:lnTo>
                <a:lnTo>
                  <a:pt x="2616" y="176"/>
                </a:lnTo>
                <a:lnTo>
                  <a:pt x="2624" y="176"/>
                </a:lnTo>
                <a:lnTo>
                  <a:pt x="2640" y="176"/>
                </a:lnTo>
                <a:lnTo>
                  <a:pt x="2648" y="176"/>
                </a:lnTo>
                <a:lnTo>
                  <a:pt x="2656" y="176"/>
                </a:lnTo>
                <a:lnTo>
                  <a:pt x="2664" y="176"/>
                </a:lnTo>
                <a:lnTo>
                  <a:pt x="2672" y="176"/>
                </a:lnTo>
                <a:lnTo>
                  <a:pt x="2680" y="176"/>
                </a:lnTo>
                <a:lnTo>
                  <a:pt x="2688" y="176"/>
                </a:lnTo>
                <a:lnTo>
                  <a:pt x="2696" y="176"/>
                </a:lnTo>
                <a:lnTo>
                  <a:pt x="2704" y="176"/>
                </a:lnTo>
                <a:lnTo>
                  <a:pt x="2712" y="176"/>
                </a:lnTo>
                <a:lnTo>
                  <a:pt x="2720" y="176"/>
                </a:lnTo>
                <a:lnTo>
                  <a:pt x="2728" y="176"/>
                </a:lnTo>
                <a:lnTo>
                  <a:pt x="2728" y="168"/>
                </a:lnTo>
                <a:lnTo>
                  <a:pt x="2744" y="168"/>
                </a:lnTo>
                <a:lnTo>
                  <a:pt x="2744" y="160"/>
                </a:lnTo>
                <a:lnTo>
                  <a:pt x="2752" y="160"/>
                </a:lnTo>
                <a:lnTo>
                  <a:pt x="2752" y="152"/>
                </a:lnTo>
                <a:lnTo>
                  <a:pt x="2760" y="152"/>
                </a:lnTo>
                <a:lnTo>
                  <a:pt x="2768" y="152"/>
                </a:lnTo>
                <a:lnTo>
                  <a:pt x="2776" y="152"/>
                </a:lnTo>
                <a:lnTo>
                  <a:pt x="2784" y="152"/>
                </a:lnTo>
                <a:lnTo>
                  <a:pt x="2792" y="152"/>
                </a:lnTo>
                <a:lnTo>
                  <a:pt x="2800" y="152"/>
                </a:lnTo>
                <a:lnTo>
                  <a:pt x="2808" y="152"/>
                </a:lnTo>
                <a:lnTo>
                  <a:pt x="2808" y="144"/>
                </a:lnTo>
                <a:lnTo>
                  <a:pt x="2816" y="144"/>
                </a:lnTo>
                <a:lnTo>
                  <a:pt x="2824" y="144"/>
                </a:lnTo>
                <a:lnTo>
                  <a:pt x="2832" y="144"/>
                </a:lnTo>
                <a:lnTo>
                  <a:pt x="2848" y="144"/>
                </a:lnTo>
                <a:lnTo>
                  <a:pt x="2856" y="144"/>
                </a:lnTo>
                <a:lnTo>
                  <a:pt x="2864" y="144"/>
                </a:lnTo>
                <a:lnTo>
                  <a:pt x="2872" y="144"/>
                </a:lnTo>
                <a:lnTo>
                  <a:pt x="2880" y="144"/>
                </a:lnTo>
                <a:lnTo>
                  <a:pt x="2888" y="144"/>
                </a:lnTo>
                <a:lnTo>
                  <a:pt x="2888" y="136"/>
                </a:lnTo>
                <a:lnTo>
                  <a:pt x="2896" y="136"/>
                </a:lnTo>
                <a:lnTo>
                  <a:pt x="2904" y="136"/>
                </a:lnTo>
                <a:lnTo>
                  <a:pt x="2912" y="136"/>
                </a:lnTo>
                <a:lnTo>
                  <a:pt x="2920" y="136"/>
                </a:lnTo>
                <a:lnTo>
                  <a:pt x="2928" y="136"/>
                </a:lnTo>
                <a:lnTo>
                  <a:pt x="2936" y="136"/>
                </a:lnTo>
                <a:lnTo>
                  <a:pt x="2952" y="136"/>
                </a:lnTo>
                <a:lnTo>
                  <a:pt x="2960" y="136"/>
                </a:lnTo>
                <a:lnTo>
                  <a:pt x="2968" y="136"/>
                </a:lnTo>
                <a:lnTo>
                  <a:pt x="2976" y="136"/>
                </a:lnTo>
                <a:lnTo>
                  <a:pt x="2984" y="136"/>
                </a:lnTo>
                <a:lnTo>
                  <a:pt x="2992" y="136"/>
                </a:lnTo>
                <a:lnTo>
                  <a:pt x="2992" y="128"/>
                </a:lnTo>
                <a:lnTo>
                  <a:pt x="3000" y="128"/>
                </a:lnTo>
                <a:lnTo>
                  <a:pt x="3008" y="128"/>
                </a:lnTo>
                <a:lnTo>
                  <a:pt x="3016" y="128"/>
                </a:lnTo>
                <a:lnTo>
                  <a:pt x="3024" y="128"/>
                </a:lnTo>
                <a:lnTo>
                  <a:pt x="3024" y="120"/>
                </a:lnTo>
                <a:lnTo>
                  <a:pt x="3032" y="120"/>
                </a:lnTo>
                <a:lnTo>
                  <a:pt x="3048" y="120"/>
                </a:lnTo>
                <a:lnTo>
                  <a:pt x="3056" y="120"/>
                </a:lnTo>
                <a:lnTo>
                  <a:pt x="3064" y="120"/>
                </a:lnTo>
                <a:lnTo>
                  <a:pt x="3072" y="120"/>
                </a:lnTo>
                <a:lnTo>
                  <a:pt x="3080" y="120"/>
                </a:lnTo>
                <a:lnTo>
                  <a:pt x="3088" y="120"/>
                </a:lnTo>
                <a:lnTo>
                  <a:pt x="3096" y="120"/>
                </a:lnTo>
                <a:lnTo>
                  <a:pt x="3104" y="120"/>
                </a:lnTo>
                <a:lnTo>
                  <a:pt x="3104" y="112"/>
                </a:lnTo>
                <a:lnTo>
                  <a:pt x="3112" y="112"/>
                </a:lnTo>
                <a:lnTo>
                  <a:pt x="3120" y="112"/>
                </a:lnTo>
                <a:lnTo>
                  <a:pt x="3128" y="112"/>
                </a:lnTo>
                <a:lnTo>
                  <a:pt x="3136" y="112"/>
                </a:lnTo>
                <a:lnTo>
                  <a:pt x="3152" y="112"/>
                </a:lnTo>
                <a:lnTo>
                  <a:pt x="3160" y="112"/>
                </a:lnTo>
                <a:lnTo>
                  <a:pt x="3168" y="112"/>
                </a:lnTo>
                <a:lnTo>
                  <a:pt x="3168" y="104"/>
                </a:lnTo>
                <a:lnTo>
                  <a:pt x="3176" y="104"/>
                </a:lnTo>
                <a:lnTo>
                  <a:pt x="3184" y="104"/>
                </a:lnTo>
                <a:lnTo>
                  <a:pt x="3192" y="104"/>
                </a:lnTo>
                <a:lnTo>
                  <a:pt x="3200" y="104"/>
                </a:lnTo>
                <a:lnTo>
                  <a:pt x="3208" y="104"/>
                </a:lnTo>
                <a:lnTo>
                  <a:pt x="3216" y="104"/>
                </a:lnTo>
                <a:lnTo>
                  <a:pt x="3224" y="104"/>
                </a:lnTo>
                <a:lnTo>
                  <a:pt x="3232" y="104"/>
                </a:lnTo>
                <a:lnTo>
                  <a:pt x="3240" y="104"/>
                </a:lnTo>
                <a:lnTo>
                  <a:pt x="3240" y="96"/>
                </a:lnTo>
                <a:lnTo>
                  <a:pt x="3256" y="96"/>
                </a:lnTo>
                <a:lnTo>
                  <a:pt x="3264" y="96"/>
                </a:lnTo>
                <a:lnTo>
                  <a:pt x="3272" y="96"/>
                </a:lnTo>
                <a:lnTo>
                  <a:pt x="3280" y="96"/>
                </a:lnTo>
                <a:lnTo>
                  <a:pt x="3280" y="88"/>
                </a:lnTo>
                <a:lnTo>
                  <a:pt x="3288" y="88"/>
                </a:lnTo>
                <a:lnTo>
                  <a:pt x="3288" y="80"/>
                </a:lnTo>
                <a:lnTo>
                  <a:pt x="3296" y="80"/>
                </a:lnTo>
                <a:lnTo>
                  <a:pt x="3304" y="80"/>
                </a:lnTo>
                <a:lnTo>
                  <a:pt x="3312" y="80"/>
                </a:lnTo>
                <a:lnTo>
                  <a:pt x="3320" y="80"/>
                </a:lnTo>
                <a:lnTo>
                  <a:pt x="3328" y="80"/>
                </a:lnTo>
                <a:lnTo>
                  <a:pt x="3328" y="72"/>
                </a:lnTo>
                <a:lnTo>
                  <a:pt x="3336" y="72"/>
                </a:lnTo>
                <a:lnTo>
                  <a:pt x="3344" y="72"/>
                </a:lnTo>
                <a:lnTo>
                  <a:pt x="3360" y="72"/>
                </a:lnTo>
                <a:lnTo>
                  <a:pt x="3368" y="72"/>
                </a:lnTo>
                <a:lnTo>
                  <a:pt x="3368" y="64"/>
                </a:lnTo>
                <a:lnTo>
                  <a:pt x="3376" y="64"/>
                </a:lnTo>
                <a:lnTo>
                  <a:pt x="3384" y="64"/>
                </a:lnTo>
                <a:lnTo>
                  <a:pt x="3392" y="64"/>
                </a:lnTo>
                <a:lnTo>
                  <a:pt x="3400" y="64"/>
                </a:lnTo>
                <a:lnTo>
                  <a:pt x="3400" y="56"/>
                </a:lnTo>
                <a:lnTo>
                  <a:pt x="3408" y="56"/>
                </a:lnTo>
                <a:lnTo>
                  <a:pt x="3416" y="56"/>
                </a:lnTo>
                <a:lnTo>
                  <a:pt x="3424" y="56"/>
                </a:lnTo>
                <a:lnTo>
                  <a:pt x="3432" y="56"/>
                </a:lnTo>
                <a:lnTo>
                  <a:pt x="3440" y="56"/>
                </a:lnTo>
                <a:lnTo>
                  <a:pt x="3456" y="56"/>
                </a:lnTo>
                <a:lnTo>
                  <a:pt x="3464" y="56"/>
                </a:lnTo>
                <a:lnTo>
                  <a:pt x="3472" y="56"/>
                </a:lnTo>
                <a:lnTo>
                  <a:pt x="3480" y="56"/>
                </a:lnTo>
                <a:lnTo>
                  <a:pt x="3480" y="48"/>
                </a:lnTo>
                <a:lnTo>
                  <a:pt x="3488" y="48"/>
                </a:lnTo>
                <a:lnTo>
                  <a:pt x="3496" y="48"/>
                </a:lnTo>
                <a:lnTo>
                  <a:pt x="3504" y="48"/>
                </a:lnTo>
                <a:lnTo>
                  <a:pt x="3512" y="48"/>
                </a:lnTo>
                <a:lnTo>
                  <a:pt x="3512" y="40"/>
                </a:lnTo>
                <a:lnTo>
                  <a:pt x="3520" y="40"/>
                </a:lnTo>
                <a:lnTo>
                  <a:pt x="3528" y="40"/>
                </a:lnTo>
                <a:lnTo>
                  <a:pt x="3528" y="32"/>
                </a:lnTo>
                <a:lnTo>
                  <a:pt x="3536" y="32"/>
                </a:lnTo>
                <a:lnTo>
                  <a:pt x="3544" y="32"/>
                </a:lnTo>
                <a:lnTo>
                  <a:pt x="3560" y="32"/>
                </a:lnTo>
                <a:lnTo>
                  <a:pt x="3568" y="32"/>
                </a:lnTo>
                <a:lnTo>
                  <a:pt x="3576" y="32"/>
                </a:lnTo>
                <a:lnTo>
                  <a:pt x="3584" y="32"/>
                </a:lnTo>
                <a:lnTo>
                  <a:pt x="3584" y="24"/>
                </a:lnTo>
                <a:lnTo>
                  <a:pt x="3592" y="24"/>
                </a:lnTo>
                <a:lnTo>
                  <a:pt x="3600" y="24"/>
                </a:lnTo>
                <a:lnTo>
                  <a:pt x="3608" y="24"/>
                </a:lnTo>
                <a:lnTo>
                  <a:pt x="3616" y="24"/>
                </a:lnTo>
                <a:lnTo>
                  <a:pt x="3624" y="24"/>
                </a:lnTo>
                <a:lnTo>
                  <a:pt x="3632" y="24"/>
                </a:lnTo>
                <a:lnTo>
                  <a:pt x="3632" y="16"/>
                </a:lnTo>
                <a:lnTo>
                  <a:pt x="3640" y="16"/>
                </a:lnTo>
                <a:lnTo>
                  <a:pt x="3648" y="16"/>
                </a:lnTo>
                <a:lnTo>
                  <a:pt x="3664" y="16"/>
                </a:lnTo>
                <a:lnTo>
                  <a:pt x="3672" y="16"/>
                </a:lnTo>
                <a:lnTo>
                  <a:pt x="3680" y="16"/>
                </a:lnTo>
                <a:lnTo>
                  <a:pt x="3688" y="16"/>
                </a:lnTo>
                <a:lnTo>
                  <a:pt x="3696" y="16"/>
                </a:lnTo>
                <a:lnTo>
                  <a:pt x="3704" y="16"/>
                </a:lnTo>
                <a:lnTo>
                  <a:pt x="3712" y="16"/>
                </a:lnTo>
                <a:lnTo>
                  <a:pt x="3720" y="16"/>
                </a:lnTo>
                <a:lnTo>
                  <a:pt x="3728" y="16"/>
                </a:lnTo>
                <a:lnTo>
                  <a:pt x="3728" y="8"/>
                </a:lnTo>
                <a:lnTo>
                  <a:pt x="3736" y="8"/>
                </a:lnTo>
                <a:lnTo>
                  <a:pt x="3744" y="8"/>
                </a:lnTo>
                <a:lnTo>
                  <a:pt x="3744" y="0"/>
                </a:lnTo>
                <a:lnTo>
                  <a:pt x="3752" y="0"/>
                </a:lnTo>
                <a:lnTo>
                  <a:pt x="3768" y="0"/>
                </a:lnTo>
                <a:lnTo>
                  <a:pt x="3776" y="0"/>
                </a:lnTo>
                <a:lnTo>
                  <a:pt x="3784" y="0"/>
                </a:lnTo>
                <a:lnTo>
                  <a:pt x="3792" y="0"/>
                </a:lnTo>
                <a:lnTo>
                  <a:pt x="3800" y="0"/>
                </a:lnTo>
                <a:lnTo>
                  <a:pt x="3808" y="0"/>
                </a:lnTo>
                <a:lnTo>
                  <a:pt x="3816" y="0"/>
                </a:lnTo>
                <a:lnTo>
                  <a:pt x="3824" y="0"/>
                </a:lnTo>
                <a:lnTo>
                  <a:pt x="3832" y="0"/>
                </a:lnTo>
                <a:lnTo>
                  <a:pt x="3840" y="0"/>
                </a:lnTo>
                <a:lnTo>
                  <a:pt x="3848" y="0"/>
                </a:lnTo>
                <a:lnTo>
                  <a:pt x="3864" y="0"/>
                </a:lnTo>
                <a:lnTo>
                  <a:pt x="3872" y="0"/>
                </a:lnTo>
                <a:lnTo>
                  <a:pt x="3880" y="0"/>
                </a:lnTo>
                <a:lnTo>
                  <a:pt x="3888" y="0"/>
                </a:lnTo>
                <a:lnTo>
                  <a:pt x="3896" y="0"/>
                </a:lnTo>
                <a:lnTo>
                  <a:pt x="3904" y="0"/>
                </a:lnTo>
              </a:path>
            </a:pathLst>
          </a:custGeom>
          <a:noFill/>
          <a:ln w="635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1006" name="Freeform 75"/>
          <p:cNvSpPr>
            <a:spLocks/>
          </p:cNvSpPr>
          <p:nvPr/>
        </p:nvSpPr>
        <p:spPr bwMode="auto">
          <a:xfrm>
            <a:off x="1527175" y="4808538"/>
            <a:ext cx="4914900" cy="463550"/>
          </a:xfrm>
          <a:custGeom>
            <a:avLst/>
            <a:gdLst>
              <a:gd name="T0" fmla="*/ 2147483647 w 3904"/>
              <a:gd name="T1" fmla="*/ 2147483647 h 368"/>
              <a:gd name="T2" fmla="*/ 2147483647 w 3904"/>
              <a:gd name="T3" fmla="*/ 2147483647 h 368"/>
              <a:gd name="T4" fmla="*/ 2147483647 w 3904"/>
              <a:gd name="T5" fmla="*/ 2147483647 h 368"/>
              <a:gd name="T6" fmla="*/ 2147483647 w 3904"/>
              <a:gd name="T7" fmla="*/ 2147483647 h 368"/>
              <a:gd name="T8" fmla="*/ 2147483647 w 3904"/>
              <a:gd name="T9" fmla="*/ 2147483647 h 368"/>
              <a:gd name="T10" fmla="*/ 2147483647 w 3904"/>
              <a:gd name="T11" fmla="*/ 2147483647 h 368"/>
              <a:gd name="T12" fmla="*/ 2147483647 w 3904"/>
              <a:gd name="T13" fmla="*/ 2147483647 h 368"/>
              <a:gd name="T14" fmla="*/ 2147483647 w 3904"/>
              <a:gd name="T15" fmla="*/ 2147483647 h 368"/>
              <a:gd name="T16" fmla="*/ 2147483647 w 3904"/>
              <a:gd name="T17" fmla="*/ 2147483647 h 368"/>
              <a:gd name="T18" fmla="*/ 2147483647 w 3904"/>
              <a:gd name="T19" fmla="*/ 2147483647 h 368"/>
              <a:gd name="T20" fmla="*/ 2147483647 w 3904"/>
              <a:gd name="T21" fmla="*/ 2147483647 h 368"/>
              <a:gd name="T22" fmla="*/ 2147483647 w 3904"/>
              <a:gd name="T23" fmla="*/ 2147483647 h 368"/>
              <a:gd name="T24" fmla="*/ 2147483647 w 3904"/>
              <a:gd name="T25" fmla="*/ 2147483647 h 368"/>
              <a:gd name="T26" fmla="*/ 2147483647 w 3904"/>
              <a:gd name="T27" fmla="*/ 2147483647 h 368"/>
              <a:gd name="T28" fmla="*/ 2147483647 w 3904"/>
              <a:gd name="T29" fmla="*/ 2147483647 h 368"/>
              <a:gd name="T30" fmla="*/ 2147483647 w 3904"/>
              <a:gd name="T31" fmla="*/ 2147483647 h 368"/>
              <a:gd name="T32" fmla="*/ 2147483647 w 3904"/>
              <a:gd name="T33" fmla="*/ 2147483647 h 368"/>
              <a:gd name="T34" fmla="*/ 2147483647 w 3904"/>
              <a:gd name="T35" fmla="*/ 2147483647 h 368"/>
              <a:gd name="T36" fmla="*/ 2147483647 w 3904"/>
              <a:gd name="T37" fmla="*/ 2147483647 h 368"/>
              <a:gd name="T38" fmla="*/ 2147483647 w 3904"/>
              <a:gd name="T39" fmla="*/ 2147483647 h 368"/>
              <a:gd name="T40" fmla="*/ 2147483647 w 3904"/>
              <a:gd name="T41" fmla="*/ 2147483647 h 368"/>
              <a:gd name="T42" fmla="*/ 2147483647 w 3904"/>
              <a:gd name="T43" fmla="*/ 2147483647 h 368"/>
              <a:gd name="T44" fmla="*/ 2147483647 w 3904"/>
              <a:gd name="T45" fmla="*/ 2147483647 h 368"/>
              <a:gd name="T46" fmla="*/ 2147483647 w 3904"/>
              <a:gd name="T47" fmla="*/ 2147483647 h 368"/>
              <a:gd name="T48" fmla="*/ 2147483647 w 3904"/>
              <a:gd name="T49" fmla="*/ 2147483647 h 368"/>
              <a:gd name="T50" fmla="*/ 2147483647 w 3904"/>
              <a:gd name="T51" fmla="*/ 2147483647 h 368"/>
              <a:gd name="T52" fmla="*/ 2147483647 w 3904"/>
              <a:gd name="T53" fmla="*/ 2147483647 h 368"/>
              <a:gd name="T54" fmla="*/ 2147483647 w 3904"/>
              <a:gd name="T55" fmla="*/ 2147483647 h 368"/>
              <a:gd name="T56" fmla="*/ 2147483647 w 3904"/>
              <a:gd name="T57" fmla="*/ 2147483647 h 368"/>
              <a:gd name="T58" fmla="*/ 2147483647 w 3904"/>
              <a:gd name="T59" fmla="*/ 2147483647 h 368"/>
              <a:gd name="T60" fmla="*/ 2147483647 w 3904"/>
              <a:gd name="T61" fmla="*/ 2147483647 h 368"/>
              <a:gd name="T62" fmla="*/ 2147483647 w 3904"/>
              <a:gd name="T63" fmla="*/ 2147483647 h 368"/>
              <a:gd name="T64" fmla="*/ 2147483647 w 3904"/>
              <a:gd name="T65" fmla="*/ 2147483647 h 368"/>
              <a:gd name="T66" fmla="*/ 2147483647 w 3904"/>
              <a:gd name="T67" fmla="*/ 2147483647 h 368"/>
              <a:gd name="T68" fmla="*/ 2147483647 w 3904"/>
              <a:gd name="T69" fmla="*/ 2147483647 h 368"/>
              <a:gd name="T70" fmla="*/ 2147483647 w 3904"/>
              <a:gd name="T71" fmla="*/ 2147483647 h 368"/>
              <a:gd name="T72" fmla="*/ 2147483647 w 3904"/>
              <a:gd name="T73" fmla="*/ 2147483647 h 368"/>
              <a:gd name="T74" fmla="*/ 2147483647 w 3904"/>
              <a:gd name="T75" fmla="*/ 2147483647 h 368"/>
              <a:gd name="T76" fmla="*/ 2147483647 w 3904"/>
              <a:gd name="T77" fmla="*/ 2147483647 h 368"/>
              <a:gd name="T78" fmla="*/ 2147483647 w 3904"/>
              <a:gd name="T79" fmla="*/ 2147483647 h 368"/>
              <a:gd name="T80" fmla="*/ 2147483647 w 3904"/>
              <a:gd name="T81" fmla="*/ 2147483647 h 368"/>
              <a:gd name="T82" fmla="*/ 2147483647 w 3904"/>
              <a:gd name="T83" fmla="*/ 2147483647 h 368"/>
              <a:gd name="T84" fmla="*/ 2147483647 w 3904"/>
              <a:gd name="T85" fmla="*/ 2147483647 h 368"/>
              <a:gd name="T86" fmla="*/ 2147483647 w 3904"/>
              <a:gd name="T87" fmla="*/ 2147483647 h 368"/>
              <a:gd name="T88" fmla="*/ 2147483647 w 3904"/>
              <a:gd name="T89" fmla="*/ 2147483647 h 368"/>
              <a:gd name="T90" fmla="*/ 2147483647 w 3904"/>
              <a:gd name="T91" fmla="*/ 2147483647 h 368"/>
              <a:gd name="T92" fmla="*/ 2147483647 w 3904"/>
              <a:gd name="T93" fmla="*/ 2147483647 h 368"/>
              <a:gd name="T94" fmla="*/ 2147483647 w 3904"/>
              <a:gd name="T95" fmla="*/ 2147483647 h 368"/>
              <a:gd name="T96" fmla="*/ 2147483647 w 3904"/>
              <a:gd name="T97" fmla="*/ 2147483647 h 368"/>
              <a:gd name="T98" fmla="*/ 2147483647 w 3904"/>
              <a:gd name="T99" fmla="*/ 2147483647 h 368"/>
              <a:gd name="T100" fmla="*/ 2147483647 w 3904"/>
              <a:gd name="T101" fmla="*/ 2147483647 h 368"/>
              <a:gd name="T102" fmla="*/ 2147483647 w 3904"/>
              <a:gd name="T103" fmla="*/ 2147483647 h 368"/>
              <a:gd name="T104" fmla="*/ 2147483647 w 3904"/>
              <a:gd name="T105" fmla="*/ 0 h 368"/>
              <a:gd name="T106" fmla="*/ 2147483647 w 3904"/>
              <a:gd name="T107" fmla="*/ 0 h 368"/>
              <a:gd name="T108" fmla="*/ 2147483647 w 3904"/>
              <a:gd name="T109" fmla="*/ 0 h 368"/>
              <a:gd name="T110" fmla="*/ 2147483647 w 3904"/>
              <a:gd name="T111" fmla="*/ 0 h 368"/>
              <a:gd name="T112" fmla="*/ 2147483647 w 3904"/>
              <a:gd name="T113" fmla="*/ 0 h 368"/>
              <a:gd name="T114" fmla="*/ 2147483647 w 3904"/>
              <a:gd name="T115" fmla="*/ 0 h 368"/>
              <a:gd name="T116" fmla="*/ 2147483647 w 3904"/>
              <a:gd name="T117" fmla="*/ 0 h 368"/>
              <a:gd name="T118" fmla="*/ 2147483647 w 3904"/>
              <a:gd name="T119" fmla="*/ 0 h 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04"/>
              <a:gd name="T181" fmla="*/ 0 h 368"/>
              <a:gd name="T182" fmla="*/ 3904 w 3904"/>
              <a:gd name="T183" fmla="*/ 368 h 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04" h="368">
                <a:moveTo>
                  <a:pt x="0" y="368"/>
                </a:moveTo>
                <a:lnTo>
                  <a:pt x="0" y="368"/>
                </a:lnTo>
                <a:lnTo>
                  <a:pt x="8" y="368"/>
                </a:lnTo>
                <a:lnTo>
                  <a:pt x="8" y="272"/>
                </a:lnTo>
                <a:lnTo>
                  <a:pt x="16" y="272"/>
                </a:lnTo>
                <a:lnTo>
                  <a:pt x="16" y="256"/>
                </a:lnTo>
                <a:lnTo>
                  <a:pt x="24" y="256"/>
                </a:lnTo>
                <a:lnTo>
                  <a:pt x="24" y="248"/>
                </a:lnTo>
                <a:lnTo>
                  <a:pt x="32" y="248"/>
                </a:lnTo>
                <a:lnTo>
                  <a:pt x="40" y="248"/>
                </a:lnTo>
                <a:lnTo>
                  <a:pt x="48" y="248"/>
                </a:lnTo>
                <a:lnTo>
                  <a:pt x="56" y="248"/>
                </a:lnTo>
                <a:lnTo>
                  <a:pt x="56" y="240"/>
                </a:lnTo>
                <a:lnTo>
                  <a:pt x="64" y="240"/>
                </a:lnTo>
                <a:lnTo>
                  <a:pt x="64" y="232"/>
                </a:lnTo>
                <a:lnTo>
                  <a:pt x="72" y="232"/>
                </a:lnTo>
                <a:lnTo>
                  <a:pt x="72" y="224"/>
                </a:lnTo>
                <a:lnTo>
                  <a:pt x="80" y="224"/>
                </a:lnTo>
                <a:lnTo>
                  <a:pt x="96" y="224"/>
                </a:lnTo>
                <a:lnTo>
                  <a:pt x="96" y="216"/>
                </a:lnTo>
                <a:lnTo>
                  <a:pt x="104" y="216"/>
                </a:lnTo>
                <a:lnTo>
                  <a:pt x="104" y="208"/>
                </a:lnTo>
                <a:lnTo>
                  <a:pt x="112" y="208"/>
                </a:lnTo>
                <a:lnTo>
                  <a:pt x="120" y="208"/>
                </a:lnTo>
                <a:lnTo>
                  <a:pt x="128" y="208"/>
                </a:lnTo>
                <a:lnTo>
                  <a:pt x="136" y="208"/>
                </a:lnTo>
                <a:lnTo>
                  <a:pt x="144" y="208"/>
                </a:lnTo>
                <a:lnTo>
                  <a:pt x="152" y="208"/>
                </a:lnTo>
                <a:lnTo>
                  <a:pt x="160" y="208"/>
                </a:lnTo>
                <a:lnTo>
                  <a:pt x="168" y="208"/>
                </a:lnTo>
                <a:lnTo>
                  <a:pt x="176" y="208"/>
                </a:lnTo>
                <a:lnTo>
                  <a:pt x="184" y="208"/>
                </a:lnTo>
                <a:lnTo>
                  <a:pt x="200" y="208"/>
                </a:lnTo>
                <a:lnTo>
                  <a:pt x="208" y="208"/>
                </a:lnTo>
                <a:lnTo>
                  <a:pt x="216" y="208"/>
                </a:lnTo>
                <a:lnTo>
                  <a:pt x="224" y="208"/>
                </a:lnTo>
                <a:lnTo>
                  <a:pt x="224" y="200"/>
                </a:lnTo>
                <a:lnTo>
                  <a:pt x="232" y="200"/>
                </a:lnTo>
                <a:lnTo>
                  <a:pt x="240" y="200"/>
                </a:lnTo>
                <a:lnTo>
                  <a:pt x="248" y="200"/>
                </a:lnTo>
                <a:lnTo>
                  <a:pt x="248" y="192"/>
                </a:lnTo>
                <a:lnTo>
                  <a:pt x="256" y="192"/>
                </a:lnTo>
                <a:lnTo>
                  <a:pt x="264" y="192"/>
                </a:lnTo>
                <a:lnTo>
                  <a:pt x="272" y="192"/>
                </a:lnTo>
                <a:lnTo>
                  <a:pt x="280" y="192"/>
                </a:lnTo>
                <a:lnTo>
                  <a:pt x="296" y="192"/>
                </a:lnTo>
                <a:lnTo>
                  <a:pt x="304" y="192"/>
                </a:lnTo>
                <a:lnTo>
                  <a:pt x="312" y="192"/>
                </a:lnTo>
                <a:lnTo>
                  <a:pt x="320" y="192"/>
                </a:lnTo>
                <a:lnTo>
                  <a:pt x="328" y="192"/>
                </a:lnTo>
                <a:lnTo>
                  <a:pt x="336" y="192"/>
                </a:lnTo>
                <a:lnTo>
                  <a:pt x="344" y="192"/>
                </a:lnTo>
                <a:lnTo>
                  <a:pt x="352" y="192"/>
                </a:lnTo>
                <a:lnTo>
                  <a:pt x="360" y="192"/>
                </a:lnTo>
                <a:lnTo>
                  <a:pt x="368" y="192"/>
                </a:lnTo>
                <a:lnTo>
                  <a:pt x="376" y="192"/>
                </a:lnTo>
                <a:lnTo>
                  <a:pt x="384" y="192"/>
                </a:lnTo>
                <a:lnTo>
                  <a:pt x="400" y="192"/>
                </a:lnTo>
                <a:lnTo>
                  <a:pt x="408" y="192"/>
                </a:lnTo>
                <a:lnTo>
                  <a:pt x="416" y="192"/>
                </a:lnTo>
                <a:lnTo>
                  <a:pt x="424" y="192"/>
                </a:lnTo>
                <a:lnTo>
                  <a:pt x="432" y="192"/>
                </a:lnTo>
                <a:lnTo>
                  <a:pt x="440" y="192"/>
                </a:lnTo>
                <a:lnTo>
                  <a:pt x="448" y="192"/>
                </a:lnTo>
                <a:lnTo>
                  <a:pt x="456" y="192"/>
                </a:lnTo>
                <a:lnTo>
                  <a:pt x="464" y="192"/>
                </a:lnTo>
                <a:lnTo>
                  <a:pt x="472" y="192"/>
                </a:lnTo>
                <a:lnTo>
                  <a:pt x="480" y="192"/>
                </a:lnTo>
                <a:lnTo>
                  <a:pt x="488" y="192"/>
                </a:lnTo>
                <a:lnTo>
                  <a:pt x="488" y="184"/>
                </a:lnTo>
                <a:lnTo>
                  <a:pt x="504" y="184"/>
                </a:lnTo>
                <a:lnTo>
                  <a:pt x="512" y="184"/>
                </a:lnTo>
                <a:lnTo>
                  <a:pt x="520" y="184"/>
                </a:lnTo>
                <a:lnTo>
                  <a:pt x="528" y="184"/>
                </a:lnTo>
                <a:lnTo>
                  <a:pt x="536" y="184"/>
                </a:lnTo>
                <a:lnTo>
                  <a:pt x="544" y="184"/>
                </a:lnTo>
                <a:lnTo>
                  <a:pt x="552" y="184"/>
                </a:lnTo>
                <a:lnTo>
                  <a:pt x="560" y="184"/>
                </a:lnTo>
                <a:lnTo>
                  <a:pt x="568" y="184"/>
                </a:lnTo>
                <a:lnTo>
                  <a:pt x="576" y="184"/>
                </a:lnTo>
                <a:lnTo>
                  <a:pt x="584" y="184"/>
                </a:lnTo>
                <a:lnTo>
                  <a:pt x="592" y="184"/>
                </a:lnTo>
                <a:lnTo>
                  <a:pt x="608" y="184"/>
                </a:lnTo>
                <a:lnTo>
                  <a:pt x="616" y="184"/>
                </a:lnTo>
                <a:lnTo>
                  <a:pt x="624" y="184"/>
                </a:lnTo>
                <a:lnTo>
                  <a:pt x="632" y="184"/>
                </a:lnTo>
                <a:lnTo>
                  <a:pt x="640" y="184"/>
                </a:lnTo>
                <a:lnTo>
                  <a:pt x="648" y="184"/>
                </a:lnTo>
                <a:lnTo>
                  <a:pt x="656" y="184"/>
                </a:lnTo>
                <a:lnTo>
                  <a:pt x="664" y="184"/>
                </a:lnTo>
                <a:lnTo>
                  <a:pt x="672" y="184"/>
                </a:lnTo>
                <a:lnTo>
                  <a:pt x="680" y="184"/>
                </a:lnTo>
                <a:lnTo>
                  <a:pt x="688" y="184"/>
                </a:lnTo>
                <a:lnTo>
                  <a:pt x="688" y="176"/>
                </a:lnTo>
                <a:lnTo>
                  <a:pt x="704" y="176"/>
                </a:lnTo>
                <a:lnTo>
                  <a:pt x="712" y="176"/>
                </a:lnTo>
                <a:lnTo>
                  <a:pt x="720" y="176"/>
                </a:lnTo>
                <a:lnTo>
                  <a:pt x="728" y="176"/>
                </a:lnTo>
                <a:lnTo>
                  <a:pt x="736" y="176"/>
                </a:lnTo>
                <a:lnTo>
                  <a:pt x="744" y="176"/>
                </a:lnTo>
                <a:lnTo>
                  <a:pt x="752" y="176"/>
                </a:lnTo>
                <a:lnTo>
                  <a:pt x="760" y="176"/>
                </a:lnTo>
                <a:lnTo>
                  <a:pt x="768" y="176"/>
                </a:lnTo>
                <a:lnTo>
                  <a:pt x="776" y="176"/>
                </a:lnTo>
                <a:lnTo>
                  <a:pt x="776" y="168"/>
                </a:lnTo>
                <a:lnTo>
                  <a:pt x="784" y="168"/>
                </a:lnTo>
                <a:lnTo>
                  <a:pt x="792" y="168"/>
                </a:lnTo>
                <a:lnTo>
                  <a:pt x="808" y="168"/>
                </a:lnTo>
                <a:lnTo>
                  <a:pt x="816" y="168"/>
                </a:lnTo>
                <a:lnTo>
                  <a:pt x="824" y="168"/>
                </a:lnTo>
                <a:lnTo>
                  <a:pt x="832" y="168"/>
                </a:lnTo>
                <a:lnTo>
                  <a:pt x="840" y="168"/>
                </a:lnTo>
                <a:lnTo>
                  <a:pt x="848" y="168"/>
                </a:lnTo>
                <a:lnTo>
                  <a:pt x="856" y="168"/>
                </a:lnTo>
                <a:lnTo>
                  <a:pt x="864" y="168"/>
                </a:lnTo>
                <a:lnTo>
                  <a:pt x="872" y="168"/>
                </a:lnTo>
                <a:lnTo>
                  <a:pt x="880" y="168"/>
                </a:lnTo>
                <a:lnTo>
                  <a:pt x="888" y="168"/>
                </a:lnTo>
                <a:lnTo>
                  <a:pt x="888" y="152"/>
                </a:lnTo>
                <a:lnTo>
                  <a:pt x="896" y="152"/>
                </a:lnTo>
                <a:lnTo>
                  <a:pt x="912" y="152"/>
                </a:lnTo>
                <a:lnTo>
                  <a:pt x="920" y="152"/>
                </a:lnTo>
                <a:lnTo>
                  <a:pt x="928" y="152"/>
                </a:lnTo>
                <a:lnTo>
                  <a:pt x="936" y="152"/>
                </a:lnTo>
                <a:lnTo>
                  <a:pt x="944" y="152"/>
                </a:lnTo>
                <a:lnTo>
                  <a:pt x="952" y="152"/>
                </a:lnTo>
                <a:lnTo>
                  <a:pt x="960" y="152"/>
                </a:lnTo>
                <a:lnTo>
                  <a:pt x="960" y="144"/>
                </a:lnTo>
                <a:lnTo>
                  <a:pt x="968" y="144"/>
                </a:lnTo>
                <a:lnTo>
                  <a:pt x="976" y="144"/>
                </a:lnTo>
                <a:lnTo>
                  <a:pt x="984" y="144"/>
                </a:lnTo>
                <a:lnTo>
                  <a:pt x="992" y="144"/>
                </a:lnTo>
                <a:lnTo>
                  <a:pt x="992" y="136"/>
                </a:lnTo>
                <a:lnTo>
                  <a:pt x="1008" y="136"/>
                </a:lnTo>
                <a:lnTo>
                  <a:pt x="1016" y="136"/>
                </a:lnTo>
                <a:lnTo>
                  <a:pt x="1024" y="136"/>
                </a:lnTo>
                <a:lnTo>
                  <a:pt x="1032" y="136"/>
                </a:lnTo>
                <a:lnTo>
                  <a:pt x="1040" y="136"/>
                </a:lnTo>
                <a:lnTo>
                  <a:pt x="1048" y="136"/>
                </a:lnTo>
                <a:lnTo>
                  <a:pt x="1056" y="136"/>
                </a:lnTo>
                <a:lnTo>
                  <a:pt x="1064" y="136"/>
                </a:lnTo>
                <a:lnTo>
                  <a:pt x="1072" y="136"/>
                </a:lnTo>
                <a:lnTo>
                  <a:pt x="1072" y="128"/>
                </a:lnTo>
                <a:lnTo>
                  <a:pt x="1080" y="128"/>
                </a:lnTo>
                <a:lnTo>
                  <a:pt x="1088" y="128"/>
                </a:lnTo>
                <a:lnTo>
                  <a:pt x="1096" y="128"/>
                </a:lnTo>
                <a:lnTo>
                  <a:pt x="1112" y="128"/>
                </a:lnTo>
                <a:lnTo>
                  <a:pt x="1120" y="128"/>
                </a:lnTo>
                <a:lnTo>
                  <a:pt x="1128" y="128"/>
                </a:lnTo>
                <a:lnTo>
                  <a:pt x="1136" y="128"/>
                </a:lnTo>
                <a:lnTo>
                  <a:pt x="1144" y="128"/>
                </a:lnTo>
                <a:lnTo>
                  <a:pt x="1152" y="128"/>
                </a:lnTo>
                <a:lnTo>
                  <a:pt x="1160" y="128"/>
                </a:lnTo>
                <a:lnTo>
                  <a:pt x="1168" y="128"/>
                </a:lnTo>
                <a:lnTo>
                  <a:pt x="1176" y="128"/>
                </a:lnTo>
                <a:lnTo>
                  <a:pt x="1184" y="128"/>
                </a:lnTo>
                <a:lnTo>
                  <a:pt x="1192" y="128"/>
                </a:lnTo>
                <a:lnTo>
                  <a:pt x="1200" y="128"/>
                </a:lnTo>
                <a:lnTo>
                  <a:pt x="1216" y="128"/>
                </a:lnTo>
                <a:lnTo>
                  <a:pt x="1224" y="128"/>
                </a:lnTo>
                <a:lnTo>
                  <a:pt x="1232" y="128"/>
                </a:lnTo>
                <a:lnTo>
                  <a:pt x="1240" y="128"/>
                </a:lnTo>
                <a:lnTo>
                  <a:pt x="1240" y="120"/>
                </a:lnTo>
                <a:lnTo>
                  <a:pt x="1248" y="120"/>
                </a:lnTo>
                <a:lnTo>
                  <a:pt x="1256" y="120"/>
                </a:lnTo>
                <a:lnTo>
                  <a:pt x="1264" y="120"/>
                </a:lnTo>
                <a:lnTo>
                  <a:pt x="1272" y="120"/>
                </a:lnTo>
                <a:lnTo>
                  <a:pt x="1280" y="120"/>
                </a:lnTo>
                <a:lnTo>
                  <a:pt x="1288" y="120"/>
                </a:lnTo>
                <a:lnTo>
                  <a:pt x="1296" y="120"/>
                </a:lnTo>
                <a:lnTo>
                  <a:pt x="1304" y="120"/>
                </a:lnTo>
                <a:lnTo>
                  <a:pt x="1320" y="120"/>
                </a:lnTo>
                <a:lnTo>
                  <a:pt x="1328" y="120"/>
                </a:lnTo>
                <a:lnTo>
                  <a:pt x="1336" y="120"/>
                </a:lnTo>
                <a:lnTo>
                  <a:pt x="1344" y="120"/>
                </a:lnTo>
                <a:lnTo>
                  <a:pt x="1352" y="120"/>
                </a:lnTo>
                <a:lnTo>
                  <a:pt x="1360" y="120"/>
                </a:lnTo>
                <a:lnTo>
                  <a:pt x="1368" y="120"/>
                </a:lnTo>
                <a:lnTo>
                  <a:pt x="1376" y="120"/>
                </a:lnTo>
                <a:lnTo>
                  <a:pt x="1384" y="120"/>
                </a:lnTo>
                <a:lnTo>
                  <a:pt x="1392" y="120"/>
                </a:lnTo>
                <a:lnTo>
                  <a:pt x="1400" y="120"/>
                </a:lnTo>
                <a:lnTo>
                  <a:pt x="1416" y="120"/>
                </a:lnTo>
                <a:lnTo>
                  <a:pt x="1424" y="120"/>
                </a:lnTo>
                <a:lnTo>
                  <a:pt x="1432" y="120"/>
                </a:lnTo>
                <a:lnTo>
                  <a:pt x="1432" y="112"/>
                </a:lnTo>
                <a:lnTo>
                  <a:pt x="1440" y="112"/>
                </a:lnTo>
                <a:lnTo>
                  <a:pt x="1448" y="112"/>
                </a:lnTo>
                <a:lnTo>
                  <a:pt x="1456" y="112"/>
                </a:lnTo>
                <a:lnTo>
                  <a:pt x="1464" y="112"/>
                </a:lnTo>
                <a:lnTo>
                  <a:pt x="1472" y="112"/>
                </a:lnTo>
                <a:lnTo>
                  <a:pt x="1480" y="112"/>
                </a:lnTo>
                <a:lnTo>
                  <a:pt x="1488" y="112"/>
                </a:lnTo>
                <a:lnTo>
                  <a:pt x="1496" y="112"/>
                </a:lnTo>
                <a:lnTo>
                  <a:pt x="1504" y="112"/>
                </a:lnTo>
                <a:lnTo>
                  <a:pt x="1520" y="112"/>
                </a:lnTo>
                <a:lnTo>
                  <a:pt x="1528" y="112"/>
                </a:lnTo>
                <a:lnTo>
                  <a:pt x="1528" y="104"/>
                </a:lnTo>
                <a:lnTo>
                  <a:pt x="1536" y="104"/>
                </a:lnTo>
                <a:lnTo>
                  <a:pt x="1544" y="104"/>
                </a:lnTo>
                <a:lnTo>
                  <a:pt x="1552" y="104"/>
                </a:lnTo>
                <a:lnTo>
                  <a:pt x="1560" y="104"/>
                </a:lnTo>
                <a:lnTo>
                  <a:pt x="1560" y="96"/>
                </a:lnTo>
                <a:lnTo>
                  <a:pt x="1568" y="96"/>
                </a:lnTo>
                <a:lnTo>
                  <a:pt x="1576" y="96"/>
                </a:lnTo>
                <a:lnTo>
                  <a:pt x="1584" y="96"/>
                </a:lnTo>
                <a:lnTo>
                  <a:pt x="1592" y="96"/>
                </a:lnTo>
                <a:lnTo>
                  <a:pt x="1600" y="96"/>
                </a:lnTo>
                <a:lnTo>
                  <a:pt x="1608" y="96"/>
                </a:lnTo>
                <a:lnTo>
                  <a:pt x="1624" y="96"/>
                </a:lnTo>
                <a:lnTo>
                  <a:pt x="1632" y="96"/>
                </a:lnTo>
                <a:lnTo>
                  <a:pt x="1640" y="96"/>
                </a:lnTo>
                <a:lnTo>
                  <a:pt x="1648" y="96"/>
                </a:lnTo>
                <a:lnTo>
                  <a:pt x="1648" y="88"/>
                </a:lnTo>
                <a:lnTo>
                  <a:pt x="1656" y="88"/>
                </a:lnTo>
                <a:lnTo>
                  <a:pt x="1664" y="88"/>
                </a:lnTo>
                <a:lnTo>
                  <a:pt x="1672" y="88"/>
                </a:lnTo>
                <a:lnTo>
                  <a:pt x="1680" y="88"/>
                </a:lnTo>
                <a:lnTo>
                  <a:pt x="1688" y="88"/>
                </a:lnTo>
                <a:lnTo>
                  <a:pt x="1696" y="88"/>
                </a:lnTo>
                <a:lnTo>
                  <a:pt x="1704" y="88"/>
                </a:lnTo>
                <a:lnTo>
                  <a:pt x="1712" y="88"/>
                </a:lnTo>
                <a:lnTo>
                  <a:pt x="1712" y="80"/>
                </a:lnTo>
                <a:lnTo>
                  <a:pt x="1728" y="80"/>
                </a:lnTo>
                <a:lnTo>
                  <a:pt x="1736" y="80"/>
                </a:lnTo>
                <a:lnTo>
                  <a:pt x="1744" y="80"/>
                </a:lnTo>
                <a:lnTo>
                  <a:pt x="1752" y="80"/>
                </a:lnTo>
                <a:lnTo>
                  <a:pt x="1760" y="80"/>
                </a:lnTo>
                <a:lnTo>
                  <a:pt x="1768" y="80"/>
                </a:lnTo>
                <a:lnTo>
                  <a:pt x="1776" y="80"/>
                </a:lnTo>
                <a:lnTo>
                  <a:pt x="1784" y="80"/>
                </a:lnTo>
                <a:lnTo>
                  <a:pt x="1792" y="80"/>
                </a:lnTo>
                <a:lnTo>
                  <a:pt x="1800" y="80"/>
                </a:lnTo>
                <a:lnTo>
                  <a:pt x="1808" y="80"/>
                </a:lnTo>
                <a:lnTo>
                  <a:pt x="1824" y="80"/>
                </a:lnTo>
                <a:lnTo>
                  <a:pt x="1832" y="80"/>
                </a:lnTo>
                <a:lnTo>
                  <a:pt x="1840" y="80"/>
                </a:lnTo>
                <a:lnTo>
                  <a:pt x="1848" y="80"/>
                </a:lnTo>
                <a:lnTo>
                  <a:pt x="1856" y="80"/>
                </a:lnTo>
                <a:lnTo>
                  <a:pt x="1864" y="80"/>
                </a:lnTo>
                <a:lnTo>
                  <a:pt x="1872" y="80"/>
                </a:lnTo>
                <a:lnTo>
                  <a:pt x="1880" y="80"/>
                </a:lnTo>
                <a:lnTo>
                  <a:pt x="1888" y="80"/>
                </a:lnTo>
                <a:lnTo>
                  <a:pt x="1896" y="80"/>
                </a:lnTo>
                <a:lnTo>
                  <a:pt x="1904" y="80"/>
                </a:lnTo>
                <a:lnTo>
                  <a:pt x="1912" y="80"/>
                </a:lnTo>
                <a:lnTo>
                  <a:pt x="1928" y="80"/>
                </a:lnTo>
                <a:lnTo>
                  <a:pt x="1936" y="80"/>
                </a:lnTo>
                <a:lnTo>
                  <a:pt x="1944" y="80"/>
                </a:lnTo>
                <a:lnTo>
                  <a:pt x="1952" y="80"/>
                </a:lnTo>
                <a:lnTo>
                  <a:pt x="1960" y="80"/>
                </a:lnTo>
                <a:lnTo>
                  <a:pt x="1968" y="80"/>
                </a:lnTo>
                <a:lnTo>
                  <a:pt x="1976" y="80"/>
                </a:lnTo>
                <a:lnTo>
                  <a:pt x="1984" y="80"/>
                </a:lnTo>
                <a:lnTo>
                  <a:pt x="1992" y="80"/>
                </a:lnTo>
                <a:lnTo>
                  <a:pt x="2000" y="80"/>
                </a:lnTo>
                <a:lnTo>
                  <a:pt x="2008" y="80"/>
                </a:lnTo>
                <a:lnTo>
                  <a:pt x="2016" y="80"/>
                </a:lnTo>
                <a:lnTo>
                  <a:pt x="2032" y="80"/>
                </a:lnTo>
                <a:lnTo>
                  <a:pt x="2032" y="72"/>
                </a:lnTo>
                <a:lnTo>
                  <a:pt x="2040" y="72"/>
                </a:lnTo>
                <a:lnTo>
                  <a:pt x="2048" y="72"/>
                </a:lnTo>
                <a:lnTo>
                  <a:pt x="2056" y="72"/>
                </a:lnTo>
                <a:lnTo>
                  <a:pt x="2064" y="72"/>
                </a:lnTo>
                <a:lnTo>
                  <a:pt x="2072" y="72"/>
                </a:lnTo>
                <a:lnTo>
                  <a:pt x="2080" y="72"/>
                </a:lnTo>
                <a:lnTo>
                  <a:pt x="2088" y="72"/>
                </a:lnTo>
                <a:lnTo>
                  <a:pt x="2088" y="64"/>
                </a:lnTo>
                <a:lnTo>
                  <a:pt x="2096" y="64"/>
                </a:lnTo>
                <a:lnTo>
                  <a:pt x="2104" y="64"/>
                </a:lnTo>
                <a:lnTo>
                  <a:pt x="2112" y="64"/>
                </a:lnTo>
                <a:lnTo>
                  <a:pt x="2120" y="64"/>
                </a:lnTo>
                <a:lnTo>
                  <a:pt x="2136" y="64"/>
                </a:lnTo>
                <a:lnTo>
                  <a:pt x="2144" y="64"/>
                </a:lnTo>
                <a:lnTo>
                  <a:pt x="2152" y="64"/>
                </a:lnTo>
                <a:lnTo>
                  <a:pt x="2160" y="64"/>
                </a:lnTo>
                <a:lnTo>
                  <a:pt x="2168" y="64"/>
                </a:lnTo>
                <a:lnTo>
                  <a:pt x="2176" y="64"/>
                </a:lnTo>
                <a:lnTo>
                  <a:pt x="2184" y="64"/>
                </a:lnTo>
                <a:lnTo>
                  <a:pt x="2184" y="56"/>
                </a:lnTo>
                <a:lnTo>
                  <a:pt x="2192" y="56"/>
                </a:lnTo>
                <a:lnTo>
                  <a:pt x="2200" y="56"/>
                </a:lnTo>
                <a:lnTo>
                  <a:pt x="2208" y="56"/>
                </a:lnTo>
                <a:lnTo>
                  <a:pt x="2216" y="56"/>
                </a:lnTo>
                <a:lnTo>
                  <a:pt x="2232" y="56"/>
                </a:lnTo>
                <a:lnTo>
                  <a:pt x="2240" y="56"/>
                </a:lnTo>
                <a:lnTo>
                  <a:pt x="2248" y="56"/>
                </a:lnTo>
                <a:lnTo>
                  <a:pt x="2256" y="56"/>
                </a:lnTo>
                <a:lnTo>
                  <a:pt x="2264" y="56"/>
                </a:lnTo>
                <a:lnTo>
                  <a:pt x="2272" y="56"/>
                </a:lnTo>
                <a:lnTo>
                  <a:pt x="2280" y="56"/>
                </a:lnTo>
                <a:lnTo>
                  <a:pt x="2288" y="56"/>
                </a:lnTo>
                <a:lnTo>
                  <a:pt x="2296" y="56"/>
                </a:lnTo>
                <a:lnTo>
                  <a:pt x="2304" y="56"/>
                </a:lnTo>
                <a:lnTo>
                  <a:pt x="2312" y="56"/>
                </a:lnTo>
                <a:lnTo>
                  <a:pt x="2320" y="56"/>
                </a:lnTo>
                <a:lnTo>
                  <a:pt x="2336" y="56"/>
                </a:lnTo>
                <a:lnTo>
                  <a:pt x="2344" y="56"/>
                </a:lnTo>
                <a:lnTo>
                  <a:pt x="2352" y="56"/>
                </a:lnTo>
                <a:lnTo>
                  <a:pt x="2360" y="56"/>
                </a:lnTo>
                <a:lnTo>
                  <a:pt x="2368" y="56"/>
                </a:lnTo>
                <a:lnTo>
                  <a:pt x="2376" y="56"/>
                </a:lnTo>
                <a:lnTo>
                  <a:pt x="2384" y="56"/>
                </a:lnTo>
                <a:lnTo>
                  <a:pt x="2392" y="56"/>
                </a:lnTo>
                <a:lnTo>
                  <a:pt x="2400" y="56"/>
                </a:lnTo>
                <a:lnTo>
                  <a:pt x="2408" y="56"/>
                </a:lnTo>
                <a:lnTo>
                  <a:pt x="2408" y="48"/>
                </a:lnTo>
                <a:lnTo>
                  <a:pt x="2416" y="48"/>
                </a:lnTo>
                <a:lnTo>
                  <a:pt x="2424" y="48"/>
                </a:lnTo>
                <a:lnTo>
                  <a:pt x="2440" y="48"/>
                </a:lnTo>
                <a:lnTo>
                  <a:pt x="2448" y="48"/>
                </a:lnTo>
                <a:lnTo>
                  <a:pt x="2456" y="48"/>
                </a:lnTo>
                <a:lnTo>
                  <a:pt x="2464" y="48"/>
                </a:lnTo>
                <a:lnTo>
                  <a:pt x="2472" y="48"/>
                </a:lnTo>
                <a:lnTo>
                  <a:pt x="2472" y="40"/>
                </a:lnTo>
                <a:lnTo>
                  <a:pt x="2480" y="40"/>
                </a:lnTo>
                <a:lnTo>
                  <a:pt x="2488" y="40"/>
                </a:lnTo>
                <a:lnTo>
                  <a:pt x="2496" y="40"/>
                </a:lnTo>
                <a:lnTo>
                  <a:pt x="2504" y="40"/>
                </a:lnTo>
                <a:lnTo>
                  <a:pt x="2512" y="40"/>
                </a:lnTo>
                <a:lnTo>
                  <a:pt x="2520" y="40"/>
                </a:lnTo>
                <a:lnTo>
                  <a:pt x="2528" y="40"/>
                </a:lnTo>
                <a:lnTo>
                  <a:pt x="2544" y="40"/>
                </a:lnTo>
                <a:lnTo>
                  <a:pt x="2544" y="32"/>
                </a:lnTo>
                <a:lnTo>
                  <a:pt x="2552" y="32"/>
                </a:lnTo>
                <a:lnTo>
                  <a:pt x="2560" y="32"/>
                </a:lnTo>
                <a:lnTo>
                  <a:pt x="2568" y="32"/>
                </a:lnTo>
                <a:lnTo>
                  <a:pt x="2576" y="32"/>
                </a:lnTo>
                <a:lnTo>
                  <a:pt x="2576" y="24"/>
                </a:lnTo>
                <a:lnTo>
                  <a:pt x="2584" y="24"/>
                </a:lnTo>
                <a:lnTo>
                  <a:pt x="2592" y="24"/>
                </a:lnTo>
                <a:lnTo>
                  <a:pt x="2600" y="24"/>
                </a:lnTo>
                <a:lnTo>
                  <a:pt x="2608" y="24"/>
                </a:lnTo>
                <a:lnTo>
                  <a:pt x="2616" y="24"/>
                </a:lnTo>
                <a:lnTo>
                  <a:pt x="2624" y="24"/>
                </a:lnTo>
                <a:lnTo>
                  <a:pt x="2640" y="24"/>
                </a:lnTo>
                <a:lnTo>
                  <a:pt x="2648" y="24"/>
                </a:lnTo>
                <a:lnTo>
                  <a:pt x="2656" y="24"/>
                </a:lnTo>
                <a:lnTo>
                  <a:pt x="2664" y="24"/>
                </a:lnTo>
                <a:lnTo>
                  <a:pt x="2672" y="24"/>
                </a:lnTo>
                <a:lnTo>
                  <a:pt x="2680" y="24"/>
                </a:lnTo>
                <a:lnTo>
                  <a:pt x="2688" y="24"/>
                </a:lnTo>
                <a:lnTo>
                  <a:pt x="2696" y="24"/>
                </a:lnTo>
                <a:lnTo>
                  <a:pt x="2704" y="24"/>
                </a:lnTo>
                <a:lnTo>
                  <a:pt x="2712" y="24"/>
                </a:lnTo>
                <a:lnTo>
                  <a:pt x="2720" y="24"/>
                </a:lnTo>
                <a:lnTo>
                  <a:pt x="2728" y="24"/>
                </a:lnTo>
                <a:lnTo>
                  <a:pt x="2744" y="24"/>
                </a:lnTo>
                <a:lnTo>
                  <a:pt x="2752" y="24"/>
                </a:lnTo>
                <a:lnTo>
                  <a:pt x="2760" y="24"/>
                </a:lnTo>
                <a:lnTo>
                  <a:pt x="2768" y="24"/>
                </a:lnTo>
                <a:lnTo>
                  <a:pt x="2776" y="24"/>
                </a:lnTo>
                <a:lnTo>
                  <a:pt x="2784" y="24"/>
                </a:lnTo>
                <a:lnTo>
                  <a:pt x="2792" y="24"/>
                </a:lnTo>
                <a:lnTo>
                  <a:pt x="2800" y="24"/>
                </a:lnTo>
                <a:lnTo>
                  <a:pt x="2808" y="24"/>
                </a:lnTo>
                <a:lnTo>
                  <a:pt x="2816" y="24"/>
                </a:lnTo>
                <a:lnTo>
                  <a:pt x="2824" y="24"/>
                </a:lnTo>
                <a:lnTo>
                  <a:pt x="2832" y="24"/>
                </a:lnTo>
                <a:lnTo>
                  <a:pt x="2848" y="24"/>
                </a:lnTo>
                <a:lnTo>
                  <a:pt x="2856" y="24"/>
                </a:lnTo>
                <a:lnTo>
                  <a:pt x="2864" y="24"/>
                </a:lnTo>
                <a:lnTo>
                  <a:pt x="2872" y="24"/>
                </a:lnTo>
                <a:lnTo>
                  <a:pt x="2880" y="24"/>
                </a:lnTo>
                <a:lnTo>
                  <a:pt x="2888" y="24"/>
                </a:lnTo>
                <a:lnTo>
                  <a:pt x="2896" y="24"/>
                </a:lnTo>
                <a:lnTo>
                  <a:pt x="2904" y="24"/>
                </a:lnTo>
                <a:lnTo>
                  <a:pt x="2912" y="24"/>
                </a:lnTo>
                <a:lnTo>
                  <a:pt x="2920" y="24"/>
                </a:lnTo>
                <a:lnTo>
                  <a:pt x="2928" y="24"/>
                </a:lnTo>
                <a:lnTo>
                  <a:pt x="2928" y="16"/>
                </a:lnTo>
                <a:lnTo>
                  <a:pt x="2936" y="16"/>
                </a:lnTo>
                <a:lnTo>
                  <a:pt x="2952" y="16"/>
                </a:lnTo>
                <a:lnTo>
                  <a:pt x="2960" y="16"/>
                </a:lnTo>
                <a:lnTo>
                  <a:pt x="2968" y="16"/>
                </a:lnTo>
                <a:lnTo>
                  <a:pt x="2976" y="16"/>
                </a:lnTo>
                <a:lnTo>
                  <a:pt x="2984" y="16"/>
                </a:lnTo>
                <a:lnTo>
                  <a:pt x="2992" y="16"/>
                </a:lnTo>
                <a:lnTo>
                  <a:pt x="3000" y="16"/>
                </a:lnTo>
                <a:lnTo>
                  <a:pt x="3008" y="16"/>
                </a:lnTo>
                <a:lnTo>
                  <a:pt x="3016" y="16"/>
                </a:lnTo>
                <a:lnTo>
                  <a:pt x="3024" y="16"/>
                </a:lnTo>
                <a:lnTo>
                  <a:pt x="3032" y="16"/>
                </a:lnTo>
                <a:lnTo>
                  <a:pt x="3048" y="16"/>
                </a:lnTo>
                <a:lnTo>
                  <a:pt x="3056" y="16"/>
                </a:lnTo>
                <a:lnTo>
                  <a:pt x="3064" y="16"/>
                </a:lnTo>
                <a:lnTo>
                  <a:pt x="3072" y="16"/>
                </a:lnTo>
                <a:lnTo>
                  <a:pt x="3080" y="16"/>
                </a:lnTo>
                <a:lnTo>
                  <a:pt x="3088" y="16"/>
                </a:lnTo>
                <a:lnTo>
                  <a:pt x="3096" y="16"/>
                </a:lnTo>
                <a:lnTo>
                  <a:pt x="3104" y="16"/>
                </a:lnTo>
                <a:lnTo>
                  <a:pt x="3104" y="8"/>
                </a:lnTo>
                <a:lnTo>
                  <a:pt x="3112" y="8"/>
                </a:lnTo>
                <a:lnTo>
                  <a:pt x="3120" y="8"/>
                </a:lnTo>
                <a:lnTo>
                  <a:pt x="3128" y="8"/>
                </a:lnTo>
                <a:lnTo>
                  <a:pt x="3136" y="8"/>
                </a:lnTo>
                <a:lnTo>
                  <a:pt x="3152" y="8"/>
                </a:lnTo>
                <a:lnTo>
                  <a:pt x="3160" y="8"/>
                </a:lnTo>
                <a:lnTo>
                  <a:pt x="3168" y="8"/>
                </a:lnTo>
                <a:lnTo>
                  <a:pt x="3176" y="8"/>
                </a:lnTo>
                <a:lnTo>
                  <a:pt x="3184" y="8"/>
                </a:lnTo>
                <a:lnTo>
                  <a:pt x="3192" y="8"/>
                </a:lnTo>
                <a:lnTo>
                  <a:pt x="3200" y="8"/>
                </a:lnTo>
                <a:lnTo>
                  <a:pt x="3208" y="8"/>
                </a:lnTo>
                <a:lnTo>
                  <a:pt x="3216" y="8"/>
                </a:lnTo>
                <a:lnTo>
                  <a:pt x="3224" y="8"/>
                </a:lnTo>
                <a:lnTo>
                  <a:pt x="3232" y="8"/>
                </a:lnTo>
                <a:lnTo>
                  <a:pt x="3240" y="8"/>
                </a:lnTo>
                <a:lnTo>
                  <a:pt x="3256" y="8"/>
                </a:lnTo>
                <a:lnTo>
                  <a:pt x="3264" y="8"/>
                </a:lnTo>
                <a:lnTo>
                  <a:pt x="3272" y="8"/>
                </a:lnTo>
                <a:lnTo>
                  <a:pt x="3280" y="8"/>
                </a:lnTo>
                <a:lnTo>
                  <a:pt x="3288" y="8"/>
                </a:lnTo>
                <a:lnTo>
                  <a:pt x="3296" y="8"/>
                </a:lnTo>
                <a:lnTo>
                  <a:pt x="3304" y="8"/>
                </a:lnTo>
                <a:lnTo>
                  <a:pt x="3312" y="8"/>
                </a:lnTo>
                <a:lnTo>
                  <a:pt x="3320" y="8"/>
                </a:lnTo>
                <a:lnTo>
                  <a:pt x="3328" y="8"/>
                </a:lnTo>
                <a:lnTo>
                  <a:pt x="3336" y="8"/>
                </a:lnTo>
                <a:lnTo>
                  <a:pt x="3344" y="8"/>
                </a:lnTo>
                <a:lnTo>
                  <a:pt x="3360" y="8"/>
                </a:lnTo>
                <a:lnTo>
                  <a:pt x="3368" y="8"/>
                </a:lnTo>
                <a:lnTo>
                  <a:pt x="3376" y="8"/>
                </a:lnTo>
                <a:lnTo>
                  <a:pt x="3384" y="8"/>
                </a:lnTo>
                <a:lnTo>
                  <a:pt x="3392" y="8"/>
                </a:lnTo>
                <a:lnTo>
                  <a:pt x="3400" y="8"/>
                </a:lnTo>
                <a:lnTo>
                  <a:pt x="3408" y="8"/>
                </a:lnTo>
                <a:lnTo>
                  <a:pt x="3416" y="8"/>
                </a:lnTo>
                <a:lnTo>
                  <a:pt x="3416" y="0"/>
                </a:lnTo>
                <a:lnTo>
                  <a:pt x="3424" y="0"/>
                </a:lnTo>
                <a:lnTo>
                  <a:pt x="3432" y="0"/>
                </a:lnTo>
                <a:lnTo>
                  <a:pt x="3440" y="0"/>
                </a:lnTo>
                <a:lnTo>
                  <a:pt x="3456" y="0"/>
                </a:lnTo>
                <a:lnTo>
                  <a:pt x="3464" y="0"/>
                </a:lnTo>
                <a:lnTo>
                  <a:pt x="3472" y="0"/>
                </a:lnTo>
                <a:lnTo>
                  <a:pt x="3480" y="0"/>
                </a:lnTo>
                <a:lnTo>
                  <a:pt x="3488" y="0"/>
                </a:lnTo>
                <a:lnTo>
                  <a:pt x="3496" y="0"/>
                </a:lnTo>
                <a:lnTo>
                  <a:pt x="3504" y="0"/>
                </a:lnTo>
                <a:lnTo>
                  <a:pt x="3512" y="0"/>
                </a:lnTo>
                <a:lnTo>
                  <a:pt x="3520" y="0"/>
                </a:lnTo>
                <a:lnTo>
                  <a:pt x="3528" y="0"/>
                </a:lnTo>
                <a:lnTo>
                  <a:pt x="3536" y="0"/>
                </a:lnTo>
                <a:lnTo>
                  <a:pt x="3544" y="0"/>
                </a:lnTo>
                <a:lnTo>
                  <a:pt x="3560" y="0"/>
                </a:lnTo>
                <a:lnTo>
                  <a:pt x="3568" y="0"/>
                </a:lnTo>
                <a:lnTo>
                  <a:pt x="3576" y="0"/>
                </a:lnTo>
                <a:lnTo>
                  <a:pt x="3584" y="0"/>
                </a:lnTo>
                <a:lnTo>
                  <a:pt x="3592" y="0"/>
                </a:lnTo>
                <a:lnTo>
                  <a:pt x="3600" y="0"/>
                </a:lnTo>
                <a:lnTo>
                  <a:pt x="3608" y="0"/>
                </a:lnTo>
                <a:lnTo>
                  <a:pt x="3616" y="0"/>
                </a:lnTo>
                <a:lnTo>
                  <a:pt x="3624" y="0"/>
                </a:lnTo>
                <a:lnTo>
                  <a:pt x="3632" y="0"/>
                </a:lnTo>
                <a:lnTo>
                  <a:pt x="3640" y="0"/>
                </a:lnTo>
                <a:lnTo>
                  <a:pt x="3648" y="0"/>
                </a:lnTo>
                <a:lnTo>
                  <a:pt x="3664" y="0"/>
                </a:lnTo>
                <a:lnTo>
                  <a:pt x="3672" y="0"/>
                </a:lnTo>
                <a:lnTo>
                  <a:pt x="3680" y="0"/>
                </a:lnTo>
                <a:lnTo>
                  <a:pt x="3688" y="0"/>
                </a:lnTo>
                <a:lnTo>
                  <a:pt x="3696" y="0"/>
                </a:lnTo>
                <a:lnTo>
                  <a:pt x="3704" y="0"/>
                </a:lnTo>
                <a:lnTo>
                  <a:pt x="3712" y="0"/>
                </a:lnTo>
                <a:lnTo>
                  <a:pt x="3720" y="0"/>
                </a:lnTo>
                <a:lnTo>
                  <a:pt x="3728" y="0"/>
                </a:lnTo>
                <a:lnTo>
                  <a:pt x="3736" y="0"/>
                </a:lnTo>
                <a:lnTo>
                  <a:pt x="3744" y="0"/>
                </a:lnTo>
                <a:lnTo>
                  <a:pt x="3752" y="0"/>
                </a:lnTo>
                <a:lnTo>
                  <a:pt x="3768" y="0"/>
                </a:lnTo>
                <a:lnTo>
                  <a:pt x="3776" y="0"/>
                </a:lnTo>
                <a:lnTo>
                  <a:pt x="3784" y="0"/>
                </a:lnTo>
                <a:lnTo>
                  <a:pt x="3792" y="0"/>
                </a:lnTo>
                <a:lnTo>
                  <a:pt x="3800" y="0"/>
                </a:lnTo>
                <a:lnTo>
                  <a:pt x="3808" y="0"/>
                </a:lnTo>
                <a:lnTo>
                  <a:pt x="3816" y="0"/>
                </a:lnTo>
                <a:lnTo>
                  <a:pt x="3824" y="0"/>
                </a:lnTo>
                <a:lnTo>
                  <a:pt x="3832" y="0"/>
                </a:lnTo>
                <a:lnTo>
                  <a:pt x="3840" y="0"/>
                </a:lnTo>
                <a:lnTo>
                  <a:pt x="3848" y="0"/>
                </a:lnTo>
                <a:lnTo>
                  <a:pt x="3864" y="0"/>
                </a:lnTo>
                <a:lnTo>
                  <a:pt x="3872" y="0"/>
                </a:lnTo>
                <a:lnTo>
                  <a:pt x="3880" y="0"/>
                </a:lnTo>
                <a:lnTo>
                  <a:pt x="3888" y="0"/>
                </a:lnTo>
                <a:lnTo>
                  <a:pt x="3896" y="0"/>
                </a:lnTo>
                <a:lnTo>
                  <a:pt x="3904" y="0"/>
                </a:lnTo>
              </a:path>
            </a:pathLst>
          </a:custGeom>
          <a:noFill/>
          <a:ln w="57150">
            <a:solidFill>
              <a:schemeClr val="accent1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1007" name="Freeform 76"/>
          <p:cNvSpPr>
            <a:spLocks/>
          </p:cNvSpPr>
          <p:nvPr/>
        </p:nvSpPr>
        <p:spPr bwMode="auto">
          <a:xfrm>
            <a:off x="1527175" y="4657725"/>
            <a:ext cx="4914900" cy="614363"/>
          </a:xfrm>
          <a:custGeom>
            <a:avLst/>
            <a:gdLst>
              <a:gd name="T0" fmla="*/ 2147483647 w 3904"/>
              <a:gd name="T1" fmla="*/ 2147483647 h 488"/>
              <a:gd name="T2" fmla="*/ 2147483647 w 3904"/>
              <a:gd name="T3" fmla="*/ 2147483647 h 488"/>
              <a:gd name="T4" fmla="*/ 2147483647 w 3904"/>
              <a:gd name="T5" fmla="*/ 2147483647 h 488"/>
              <a:gd name="T6" fmla="*/ 2147483647 w 3904"/>
              <a:gd name="T7" fmla="*/ 2147483647 h 488"/>
              <a:gd name="T8" fmla="*/ 2147483647 w 3904"/>
              <a:gd name="T9" fmla="*/ 2147483647 h 488"/>
              <a:gd name="T10" fmla="*/ 2147483647 w 3904"/>
              <a:gd name="T11" fmla="*/ 2147483647 h 488"/>
              <a:gd name="T12" fmla="*/ 2147483647 w 3904"/>
              <a:gd name="T13" fmla="*/ 2147483647 h 488"/>
              <a:gd name="T14" fmla="*/ 2147483647 w 3904"/>
              <a:gd name="T15" fmla="*/ 2147483647 h 488"/>
              <a:gd name="T16" fmla="*/ 2147483647 w 3904"/>
              <a:gd name="T17" fmla="*/ 2147483647 h 488"/>
              <a:gd name="T18" fmla="*/ 2147483647 w 3904"/>
              <a:gd name="T19" fmla="*/ 2147483647 h 488"/>
              <a:gd name="T20" fmla="*/ 2147483647 w 3904"/>
              <a:gd name="T21" fmla="*/ 2147483647 h 488"/>
              <a:gd name="T22" fmla="*/ 2147483647 w 3904"/>
              <a:gd name="T23" fmla="*/ 2147483647 h 488"/>
              <a:gd name="T24" fmla="*/ 2147483647 w 3904"/>
              <a:gd name="T25" fmla="*/ 2147483647 h 488"/>
              <a:gd name="T26" fmla="*/ 2147483647 w 3904"/>
              <a:gd name="T27" fmla="*/ 2147483647 h 488"/>
              <a:gd name="T28" fmla="*/ 2147483647 w 3904"/>
              <a:gd name="T29" fmla="*/ 2147483647 h 488"/>
              <a:gd name="T30" fmla="*/ 2147483647 w 3904"/>
              <a:gd name="T31" fmla="*/ 2147483647 h 488"/>
              <a:gd name="T32" fmla="*/ 2147483647 w 3904"/>
              <a:gd name="T33" fmla="*/ 2147483647 h 488"/>
              <a:gd name="T34" fmla="*/ 2147483647 w 3904"/>
              <a:gd name="T35" fmla="*/ 2147483647 h 488"/>
              <a:gd name="T36" fmla="*/ 2147483647 w 3904"/>
              <a:gd name="T37" fmla="*/ 2147483647 h 488"/>
              <a:gd name="T38" fmla="*/ 2147483647 w 3904"/>
              <a:gd name="T39" fmla="*/ 2147483647 h 488"/>
              <a:gd name="T40" fmla="*/ 2147483647 w 3904"/>
              <a:gd name="T41" fmla="*/ 2147483647 h 488"/>
              <a:gd name="T42" fmla="*/ 2147483647 w 3904"/>
              <a:gd name="T43" fmla="*/ 2147483647 h 488"/>
              <a:gd name="T44" fmla="*/ 2147483647 w 3904"/>
              <a:gd name="T45" fmla="*/ 2147483647 h 488"/>
              <a:gd name="T46" fmla="*/ 2147483647 w 3904"/>
              <a:gd name="T47" fmla="*/ 2147483647 h 488"/>
              <a:gd name="T48" fmla="*/ 2147483647 w 3904"/>
              <a:gd name="T49" fmla="*/ 2147483647 h 488"/>
              <a:gd name="T50" fmla="*/ 2147483647 w 3904"/>
              <a:gd name="T51" fmla="*/ 2147483647 h 488"/>
              <a:gd name="T52" fmla="*/ 2147483647 w 3904"/>
              <a:gd name="T53" fmla="*/ 2147483647 h 488"/>
              <a:gd name="T54" fmla="*/ 2147483647 w 3904"/>
              <a:gd name="T55" fmla="*/ 2147483647 h 488"/>
              <a:gd name="T56" fmla="*/ 2147483647 w 3904"/>
              <a:gd name="T57" fmla="*/ 2147483647 h 488"/>
              <a:gd name="T58" fmla="*/ 2147483647 w 3904"/>
              <a:gd name="T59" fmla="*/ 2147483647 h 488"/>
              <a:gd name="T60" fmla="*/ 2147483647 w 3904"/>
              <a:gd name="T61" fmla="*/ 2147483647 h 488"/>
              <a:gd name="T62" fmla="*/ 2147483647 w 3904"/>
              <a:gd name="T63" fmla="*/ 2147483647 h 488"/>
              <a:gd name="T64" fmla="*/ 2147483647 w 3904"/>
              <a:gd name="T65" fmla="*/ 2147483647 h 488"/>
              <a:gd name="T66" fmla="*/ 2147483647 w 3904"/>
              <a:gd name="T67" fmla="*/ 2147483647 h 488"/>
              <a:gd name="T68" fmla="*/ 2147483647 w 3904"/>
              <a:gd name="T69" fmla="*/ 2147483647 h 488"/>
              <a:gd name="T70" fmla="*/ 2147483647 w 3904"/>
              <a:gd name="T71" fmla="*/ 2147483647 h 488"/>
              <a:gd name="T72" fmla="*/ 2147483647 w 3904"/>
              <a:gd name="T73" fmla="*/ 2147483647 h 488"/>
              <a:gd name="T74" fmla="*/ 2147483647 w 3904"/>
              <a:gd name="T75" fmla="*/ 2147483647 h 488"/>
              <a:gd name="T76" fmla="*/ 2147483647 w 3904"/>
              <a:gd name="T77" fmla="*/ 2147483647 h 488"/>
              <a:gd name="T78" fmla="*/ 2147483647 w 3904"/>
              <a:gd name="T79" fmla="*/ 2147483647 h 488"/>
              <a:gd name="T80" fmla="*/ 2147483647 w 3904"/>
              <a:gd name="T81" fmla="*/ 2147483647 h 488"/>
              <a:gd name="T82" fmla="*/ 2147483647 w 3904"/>
              <a:gd name="T83" fmla="*/ 2147483647 h 488"/>
              <a:gd name="T84" fmla="*/ 2147483647 w 3904"/>
              <a:gd name="T85" fmla="*/ 2147483647 h 488"/>
              <a:gd name="T86" fmla="*/ 2147483647 w 3904"/>
              <a:gd name="T87" fmla="*/ 2147483647 h 488"/>
              <a:gd name="T88" fmla="*/ 2147483647 w 3904"/>
              <a:gd name="T89" fmla="*/ 2147483647 h 488"/>
              <a:gd name="T90" fmla="*/ 2147483647 w 3904"/>
              <a:gd name="T91" fmla="*/ 2147483647 h 488"/>
              <a:gd name="T92" fmla="*/ 2147483647 w 3904"/>
              <a:gd name="T93" fmla="*/ 2147483647 h 488"/>
              <a:gd name="T94" fmla="*/ 2147483647 w 3904"/>
              <a:gd name="T95" fmla="*/ 2147483647 h 488"/>
              <a:gd name="T96" fmla="*/ 2147483647 w 3904"/>
              <a:gd name="T97" fmla="*/ 2147483647 h 488"/>
              <a:gd name="T98" fmla="*/ 2147483647 w 3904"/>
              <a:gd name="T99" fmla="*/ 2147483647 h 488"/>
              <a:gd name="T100" fmla="*/ 2147483647 w 3904"/>
              <a:gd name="T101" fmla="*/ 2147483647 h 488"/>
              <a:gd name="T102" fmla="*/ 2147483647 w 3904"/>
              <a:gd name="T103" fmla="*/ 2147483647 h 488"/>
              <a:gd name="T104" fmla="*/ 2147483647 w 3904"/>
              <a:gd name="T105" fmla="*/ 2147483647 h 488"/>
              <a:gd name="T106" fmla="*/ 2147483647 w 3904"/>
              <a:gd name="T107" fmla="*/ 2147483647 h 488"/>
              <a:gd name="T108" fmla="*/ 2147483647 w 3904"/>
              <a:gd name="T109" fmla="*/ 2147483647 h 488"/>
              <a:gd name="T110" fmla="*/ 2147483647 w 3904"/>
              <a:gd name="T111" fmla="*/ 2147483647 h 488"/>
              <a:gd name="T112" fmla="*/ 2147483647 w 3904"/>
              <a:gd name="T113" fmla="*/ 2147483647 h 488"/>
              <a:gd name="T114" fmla="*/ 2147483647 w 3904"/>
              <a:gd name="T115" fmla="*/ 2147483647 h 488"/>
              <a:gd name="T116" fmla="*/ 2147483647 w 3904"/>
              <a:gd name="T117" fmla="*/ 2147483647 h 488"/>
              <a:gd name="T118" fmla="*/ 2147483647 w 3904"/>
              <a:gd name="T119" fmla="*/ 0 h 4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04"/>
              <a:gd name="T181" fmla="*/ 0 h 488"/>
              <a:gd name="T182" fmla="*/ 3904 w 3904"/>
              <a:gd name="T183" fmla="*/ 488 h 4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04" h="488">
                <a:moveTo>
                  <a:pt x="0" y="488"/>
                </a:moveTo>
                <a:lnTo>
                  <a:pt x="0" y="488"/>
                </a:lnTo>
                <a:lnTo>
                  <a:pt x="8" y="488"/>
                </a:lnTo>
                <a:lnTo>
                  <a:pt x="8" y="376"/>
                </a:lnTo>
                <a:lnTo>
                  <a:pt x="16" y="376"/>
                </a:lnTo>
                <a:lnTo>
                  <a:pt x="16" y="352"/>
                </a:lnTo>
                <a:lnTo>
                  <a:pt x="24" y="352"/>
                </a:lnTo>
                <a:lnTo>
                  <a:pt x="24" y="344"/>
                </a:lnTo>
                <a:lnTo>
                  <a:pt x="32" y="344"/>
                </a:lnTo>
                <a:lnTo>
                  <a:pt x="32" y="336"/>
                </a:lnTo>
                <a:lnTo>
                  <a:pt x="40" y="336"/>
                </a:lnTo>
                <a:lnTo>
                  <a:pt x="40" y="320"/>
                </a:lnTo>
                <a:lnTo>
                  <a:pt x="48" y="320"/>
                </a:lnTo>
                <a:lnTo>
                  <a:pt x="56" y="320"/>
                </a:lnTo>
                <a:lnTo>
                  <a:pt x="64" y="320"/>
                </a:lnTo>
                <a:lnTo>
                  <a:pt x="72" y="320"/>
                </a:lnTo>
                <a:lnTo>
                  <a:pt x="80" y="320"/>
                </a:lnTo>
                <a:lnTo>
                  <a:pt x="80" y="312"/>
                </a:lnTo>
                <a:lnTo>
                  <a:pt x="96" y="312"/>
                </a:lnTo>
                <a:lnTo>
                  <a:pt x="104" y="312"/>
                </a:lnTo>
                <a:lnTo>
                  <a:pt x="112" y="312"/>
                </a:lnTo>
                <a:lnTo>
                  <a:pt x="112" y="304"/>
                </a:lnTo>
                <a:lnTo>
                  <a:pt x="120" y="304"/>
                </a:lnTo>
                <a:lnTo>
                  <a:pt x="128" y="304"/>
                </a:lnTo>
                <a:lnTo>
                  <a:pt x="136" y="304"/>
                </a:lnTo>
                <a:lnTo>
                  <a:pt x="136" y="296"/>
                </a:lnTo>
                <a:lnTo>
                  <a:pt x="144" y="296"/>
                </a:lnTo>
                <a:lnTo>
                  <a:pt x="152" y="296"/>
                </a:lnTo>
                <a:lnTo>
                  <a:pt x="160" y="296"/>
                </a:lnTo>
                <a:lnTo>
                  <a:pt x="168" y="296"/>
                </a:lnTo>
                <a:lnTo>
                  <a:pt x="168" y="288"/>
                </a:lnTo>
                <a:lnTo>
                  <a:pt x="176" y="288"/>
                </a:lnTo>
                <a:lnTo>
                  <a:pt x="184" y="288"/>
                </a:lnTo>
                <a:lnTo>
                  <a:pt x="200" y="288"/>
                </a:lnTo>
                <a:lnTo>
                  <a:pt x="208" y="288"/>
                </a:lnTo>
                <a:lnTo>
                  <a:pt x="216" y="288"/>
                </a:lnTo>
                <a:lnTo>
                  <a:pt x="224" y="288"/>
                </a:lnTo>
                <a:lnTo>
                  <a:pt x="232" y="288"/>
                </a:lnTo>
                <a:lnTo>
                  <a:pt x="240" y="288"/>
                </a:lnTo>
                <a:lnTo>
                  <a:pt x="248" y="288"/>
                </a:lnTo>
                <a:lnTo>
                  <a:pt x="256" y="288"/>
                </a:lnTo>
                <a:lnTo>
                  <a:pt x="256" y="280"/>
                </a:lnTo>
                <a:lnTo>
                  <a:pt x="264" y="280"/>
                </a:lnTo>
                <a:lnTo>
                  <a:pt x="272" y="280"/>
                </a:lnTo>
                <a:lnTo>
                  <a:pt x="280" y="280"/>
                </a:lnTo>
                <a:lnTo>
                  <a:pt x="296" y="280"/>
                </a:lnTo>
                <a:lnTo>
                  <a:pt x="304" y="280"/>
                </a:lnTo>
                <a:lnTo>
                  <a:pt x="312" y="280"/>
                </a:lnTo>
                <a:lnTo>
                  <a:pt x="312" y="272"/>
                </a:lnTo>
                <a:lnTo>
                  <a:pt x="320" y="272"/>
                </a:lnTo>
                <a:lnTo>
                  <a:pt x="328" y="272"/>
                </a:lnTo>
                <a:lnTo>
                  <a:pt x="336" y="272"/>
                </a:lnTo>
                <a:lnTo>
                  <a:pt x="344" y="272"/>
                </a:lnTo>
                <a:lnTo>
                  <a:pt x="352" y="272"/>
                </a:lnTo>
                <a:lnTo>
                  <a:pt x="360" y="272"/>
                </a:lnTo>
                <a:lnTo>
                  <a:pt x="360" y="264"/>
                </a:lnTo>
                <a:lnTo>
                  <a:pt x="368" y="264"/>
                </a:lnTo>
                <a:lnTo>
                  <a:pt x="376" y="264"/>
                </a:lnTo>
                <a:lnTo>
                  <a:pt x="384" y="264"/>
                </a:lnTo>
                <a:lnTo>
                  <a:pt x="400" y="264"/>
                </a:lnTo>
                <a:lnTo>
                  <a:pt x="408" y="264"/>
                </a:lnTo>
                <a:lnTo>
                  <a:pt x="416" y="264"/>
                </a:lnTo>
                <a:lnTo>
                  <a:pt x="424" y="264"/>
                </a:lnTo>
                <a:lnTo>
                  <a:pt x="432" y="264"/>
                </a:lnTo>
                <a:lnTo>
                  <a:pt x="432" y="256"/>
                </a:lnTo>
                <a:lnTo>
                  <a:pt x="440" y="256"/>
                </a:lnTo>
                <a:lnTo>
                  <a:pt x="448" y="256"/>
                </a:lnTo>
                <a:lnTo>
                  <a:pt x="456" y="256"/>
                </a:lnTo>
                <a:lnTo>
                  <a:pt x="464" y="256"/>
                </a:lnTo>
                <a:lnTo>
                  <a:pt x="472" y="256"/>
                </a:lnTo>
                <a:lnTo>
                  <a:pt x="472" y="248"/>
                </a:lnTo>
                <a:lnTo>
                  <a:pt x="480" y="248"/>
                </a:lnTo>
                <a:lnTo>
                  <a:pt x="488" y="248"/>
                </a:lnTo>
                <a:lnTo>
                  <a:pt x="504" y="248"/>
                </a:lnTo>
                <a:lnTo>
                  <a:pt x="512" y="248"/>
                </a:lnTo>
                <a:lnTo>
                  <a:pt x="520" y="248"/>
                </a:lnTo>
                <a:lnTo>
                  <a:pt x="528" y="248"/>
                </a:lnTo>
                <a:lnTo>
                  <a:pt x="536" y="248"/>
                </a:lnTo>
                <a:lnTo>
                  <a:pt x="544" y="248"/>
                </a:lnTo>
                <a:lnTo>
                  <a:pt x="552" y="248"/>
                </a:lnTo>
                <a:lnTo>
                  <a:pt x="552" y="240"/>
                </a:lnTo>
                <a:lnTo>
                  <a:pt x="560" y="240"/>
                </a:lnTo>
                <a:lnTo>
                  <a:pt x="568" y="240"/>
                </a:lnTo>
                <a:lnTo>
                  <a:pt x="576" y="240"/>
                </a:lnTo>
                <a:lnTo>
                  <a:pt x="576" y="232"/>
                </a:lnTo>
                <a:lnTo>
                  <a:pt x="584" y="232"/>
                </a:lnTo>
                <a:lnTo>
                  <a:pt x="592" y="232"/>
                </a:lnTo>
                <a:lnTo>
                  <a:pt x="608" y="232"/>
                </a:lnTo>
                <a:lnTo>
                  <a:pt x="616" y="232"/>
                </a:lnTo>
                <a:lnTo>
                  <a:pt x="616" y="224"/>
                </a:lnTo>
                <a:lnTo>
                  <a:pt x="624" y="224"/>
                </a:lnTo>
                <a:lnTo>
                  <a:pt x="632" y="224"/>
                </a:lnTo>
                <a:lnTo>
                  <a:pt x="640" y="224"/>
                </a:lnTo>
                <a:lnTo>
                  <a:pt x="640" y="216"/>
                </a:lnTo>
                <a:lnTo>
                  <a:pt x="648" y="216"/>
                </a:lnTo>
                <a:lnTo>
                  <a:pt x="656" y="216"/>
                </a:lnTo>
                <a:lnTo>
                  <a:pt x="664" y="216"/>
                </a:lnTo>
                <a:lnTo>
                  <a:pt x="672" y="216"/>
                </a:lnTo>
                <a:lnTo>
                  <a:pt x="680" y="216"/>
                </a:lnTo>
                <a:lnTo>
                  <a:pt x="688" y="216"/>
                </a:lnTo>
                <a:lnTo>
                  <a:pt x="704" y="216"/>
                </a:lnTo>
                <a:lnTo>
                  <a:pt x="712" y="216"/>
                </a:lnTo>
                <a:lnTo>
                  <a:pt x="720" y="216"/>
                </a:lnTo>
                <a:lnTo>
                  <a:pt x="728" y="216"/>
                </a:lnTo>
                <a:lnTo>
                  <a:pt x="736" y="216"/>
                </a:lnTo>
                <a:lnTo>
                  <a:pt x="744" y="216"/>
                </a:lnTo>
                <a:lnTo>
                  <a:pt x="744" y="208"/>
                </a:lnTo>
                <a:lnTo>
                  <a:pt x="752" y="208"/>
                </a:lnTo>
                <a:lnTo>
                  <a:pt x="760" y="208"/>
                </a:lnTo>
                <a:lnTo>
                  <a:pt x="768" y="208"/>
                </a:lnTo>
                <a:lnTo>
                  <a:pt x="776" y="208"/>
                </a:lnTo>
                <a:lnTo>
                  <a:pt x="784" y="208"/>
                </a:lnTo>
                <a:lnTo>
                  <a:pt x="792" y="208"/>
                </a:lnTo>
                <a:lnTo>
                  <a:pt x="808" y="208"/>
                </a:lnTo>
                <a:lnTo>
                  <a:pt x="816" y="208"/>
                </a:lnTo>
                <a:lnTo>
                  <a:pt x="824" y="208"/>
                </a:lnTo>
                <a:lnTo>
                  <a:pt x="832" y="208"/>
                </a:lnTo>
                <a:lnTo>
                  <a:pt x="840" y="208"/>
                </a:lnTo>
                <a:lnTo>
                  <a:pt x="848" y="208"/>
                </a:lnTo>
                <a:lnTo>
                  <a:pt x="848" y="200"/>
                </a:lnTo>
                <a:lnTo>
                  <a:pt x="856" y="200"/>
                </a:lnTo>
                <a:lnTo>
                  <a:pt x="864" y="200"/>
                </a:lnTo>
                <a:lnTo>
                  <a:pt x="872" y="200"/>
                </a:lnTo>
                <a:lnTo>
                  <a:pt x="880" y="200"/>
                </a:lnTo>
                <a:lnTo>
                  <a:pt x="888" y="200"/>
                </a:lnTo>
                <a:lnTo>
                  <a:pt x="896" y="200"/>
                </a:lnTo>
                <a:lnTo>
                  <a:pt x="912" y="200"/>
                </a:lnTo>
                <a:lnTo>
                  <a:pt x="920" y="200"/>
                </a:lnTo>
                <a:lnTo>
                  <a:pt x="928" y="200"/>
                </a:lnTo>
                <a:lnTo>
                  <a:pt x="928" y="192"/>
                </a:lnTo>
                <a:lnTo>
                  <a:pt x="936" y="192"/>
                </a:lnTo>
                <a:lnTo>
                  <a:pt x="944" y="192"/>
                </a:lnTo>
                <a:lnTo>
                  <a:pt x="952" y="192"/>
                </a:lnTo>
                <a:lnTo>
                  <a:pt x="960" y="192"/>
                </a:lnTo>
                <a:lnTo>
                  <a:pt x="968" y="192"/>
                </a:lnTo>
                <a:lnTo>
                  <a:pt x="976" y="192"/>
                </a:lnTo>
                <a:lnTo>
                  <a:pt x="984" y="192"/>
                </a:lnTo>
                <a:lnTo>
                  <a:pt x="992" y="192"/>
                </a:lnTo>
                <a:lnTo>
                  <a:pt x="1008" y="192"/>
                </a:lnTo>
                <a:lnTo>
                  <a:pt x="1016" y="192"/>
                </a:lnTo>
                <a:lnTo>
                  <a:pt x="1024" y="192"/>
                </a:lnTo>
                <a:lnTo>
                  <a:pt x="1032" y="192"/>
                </a:lnTo>
                <a:lnTo>
                  <a:pt x="1040" y="192"/>
                </a:lnTo>
                <a:lnTo>
                  <a:pt x="1048" y="192"/>
                </a:lnTo>
                <a:lnTo>
                  <a:pt x="1056" y="192"/>
                </a:lnTo>
                <a:lnTo>
                  <a:pt x="1064" y="192"/>
                </a:lnTo>
                <a:lnTo>
                  <a:pt x="1064" y="184"/>
                </a:lnTo>
                <a:lnTo>
                  <a:pt x="1072" y="184"/>
                </a:lnTo>
                <a:lnTo>
                  <a:pt x="1080" y="184"/>
                </a:lnTo>
                <a:lnTo>
                  <a:pt x="1088" y="184"/>
                </a:lnTo>
                <a:lnTo>
                  <a:pt x="1096" y="184"/>
                </a:lnTo>
                <a:lnTo>
                  <a:pt x="1112" y="184"/>
                </a:lnTo>
                <a:lnTo>
                  <a:pt x="1120" y="184"/>
                </a:lnTo>
                <a:lnTo>
                  <a:pt x="1128" y="184"/>
                </a:lnTo>
                <a:lnTo>
                  <a:pt x="1136" y="184"/>
                </a:lnTo>
                <a:lnTo>
                  <a:pt x="1144" y="184"/>
                </a:lnTo>
                <a:lnTo>
                  <a:pt x="1144" y="176"/>
                </a:lnTo>
                <a:lnTo>
                  <a:pt x="1152" y="176"/>
                </a:lnTo>
                <a:lnTo>
                  <a:pt x="1160" y="176"/>
                </a:lnTo>
                <a:lnTo>
                  <a:pt x="1168" y="176"/>
                </a:lnTo>
                <a:lnTo>
                  <a:pt x="1176" y="176"/>
                </a:lnTo>
                <a:lnTo>
                  <a:pt x="1184" y="176"/>
                </a:lnTo>
                <a:lnTo>
                  <a:pt x="1192" y="176"/>
                </a:lnTo>
                <a:lnTo>
                  <a:pt x="1200" y="176"/>
                </a:lnTo>
                <a:lnTo>
                  <a:pt x="1216" y="176"/>
                </a:lnTo>
                <a:lnTo>
                  <a:pt x="1224" y="176"/>
                </a:lnTo>
                <a:lnTo>
                  <a:pt x="1224" y="168"/>
                </a:lnTo>
                <a:lnTo>
                  <a:pt x="1232" y="168"/>
                </a:lnTo>
                <a:lnTo>
                  <a:pt x="1240" y="168"/>
                </a:lnTo>
                <a:lnTo>
                  <a:pt x="1248" y="168"/>
                </a:lnTo>
                <a:lnTo>
                  <a:pt x="1256" y="168"/>
                </a:lnTo>
                <a:lnTo>
                  <a:pt x="1264" y="168"/>
                </a:lnTo>
                <a:lnTo>
                  <a:pt x="1272" y="168"/>
                </a:lnTo>
                <a:lnTo>
                  <a:pt x="1280" y="168"/>
                </a:lnTo>
                <a:lnTo>
                  <a:pt x="1288" y="168"/>
                </a:lnTo>
                <a:lnTo>
                  <a:pt x="1296" y="168"/>
                </a:lnTo>
                <a:lnTo>
                  <a:pt x="1296" y="160"/>
                </a:lnTo>
                <a:lnTo>
                  <a:pt x="1304" y="160"/>
                </a:lnTo>
                <a:lnTo>
                  <a:pt x="1320" y="160"/>
                </a:lnTo>
                <a:lnTo>
                  <a:pt x="1328" y="160"/>
                </a:lnTo>
                <a:lnTo>
                  <a:pt x="1336" y="160"/>
                </a:lnTo>
                <a:lnTo>
                  <a:pt x="1344" y="160"/>
                </a:lnTo>
                <a:lnTo>
                  <a:pt x="1352" y="160"/>
                </a:lnTo>
                <a:lnTo>
                  <a:pt x="1360" y="160"/>
                </a:lnTo>
                <a:lnTo>
                  <a:pt x="1368" y="160"/>
                </a:lnTo>
                <a:lnTo>
                  <a:pt x="1376" y="160"/>
                </a:lnTo>
                <a:lnTo>
                  <a:pt x="1376" y="152"/>
                </a:lnTo>
                <a:lnTo>
                  <a:pt x="1384" y="152"/>
                </a:lnTo>
                <a:lnTo>
                  <a:pt x="1392" y="152"/>
                </a:lnTo>
                <a:lnTo>
                  <a:pt x="1400" y="152"/>
                </a:lnTo>
                <a:lnTo>
                  <a:pt x="1416" y="152"/>
                </a:lnTo>
                <a:lnTo>
                  <a:pt x="1424" y="152"/>
                </a:lnTo>
                <a:lnTo>
                  <a:pt x="1424" y="144"/>
                </a:lnTo>
                <a:lnTo>
                  <a:pt x="1432" y="144"/>
                </a:lnTo>
                <a:lnTo>
                  <a:pt x="1440" y="144"/>
                </a:lnTo>
                <a:lnTo>
                  <a:pt x="1448" y="144"/>
                </a:lnTo>
                <a:lnTo>
                  <a:pt x="1456" y="144"/>
                </a:lnTo>
                <a:lnTo>
                  <a:pt x="1464" y="144"/>
                </a:lnTo>
                <a:lnTo>
                  <a:pt x="1472" y="144"/>
                </a:lnTo>
                <a:lnTo>
                  <a:pt x="1480" y="144"/>
                </a:lnTo>
                <a:lnTo>
                  <a:pt x="1488" y="144"/>
                </a:lnTo>
                <a:lnTo>
                  <a:pt x="1496" y="144"/>
                </a:lnTo>
                <a:lnTo>
                  <a:pt x="1504" y="144"/>
                </a:lnTo>
                <a:lnTo>
                  <a:pt x="1520" y="144"/>
                </a:lnTo>
                <a:lnTo>
                  <a:pt x="1528" y="144"/>
                </a:lnTo>
                <a:lnTo>
                  <a:pt x="1536" y="144"/>
                </a:lnTo>
                <a:lnTo>
                  <a:pt x="1544" y="144"/>
                </a:lnTo>
                <a:lnTo>
                  <a:pt x="1552" y="144"/>
                </a:lnTo>
                <a:lnTo>
                  <a:pt x="1560" y="144"/>
                </a:lnTo>
                <a:lnTo>
                  <a:pt x="1568" y="144"/>
                </a:lnTo>
                <a:lnTo>
                  <a:pt x="1576" y="144"/>
                </a:lnTo>
                <a:lnTo>
                  <a:pt x="1584" y="144"/>
                </a:lnTo>
                <a:lnTo>
                  <a:pt x="1592" y="144"/>
                </a:lnTo>
                <a:lnTo>
                  <a:pt x="1600" y="144"/>
                </a:lnTo>
                <a:lnTo>
                  <a:pt x="1608" y="144"/>
                </a:lnTo>
                <a:lnTo>
                  <a:pt x="1624" y="144"/>
                </a:lnTo>
                <a:lnTo>
                  <a:pt x="1632" y="144"/>
                </a:lnTo>
                <a:lnTo>
                  <a:pt x="1640" y="144"/>
                </a:lnTo>
                <a:lnTo>
                  <a:pt x="1648" y="144"/>
                </a:lnTo>
                <a:lnTo>
                  <a:pt x="1656" y="144"/>
                </a:lnTo>
                <a:lnTo>
                  <a:pt x="1664" y="144"/>
                </a:lnTo>
                <a:lnTo>
                  <a:pt x="1672" y="144"/>
                </a:lnTo>
                <a:lnTo>
                  <a:pt x="1680" y="144"/>
                </a:lnTo>
                <a:lnTo>
                  <a:pt x="1688" y="144"/>
                </a:lnTo>
                <a:lnTo>
                  <a:pt x="1696" y="144"/>
                </a:lnTo>
                <a:lnTo>
                  <a:pt x="1704" y="144"/>
                </a:lnTo>
                <a:lnTo>
                  <a:pt x="1712" y="144"/>
                </a:lnTo>
                <a:lnTo>
                  <a:pt x="1728" y="144"/>
                </a:lnTo>
                <a:lnTo>
                  <a:pt x="1736" y="144"/>
                </a:lnTo>
                <a:lnTo>
                  <a:pt x="1744" y="144"/>
                </a:lnTo>
                <a:lnTo>
                  <a:pt x="1744" y="136"/>
                </a:lnTo>
                <a:lnTo>
                  <a:pt x="1752" y="136"/>
                </a:lnTo>
                <a:lnTo>
                  <a:pt x="1760" y="136"/>
                </a:lnTo>
                <a:lnTo>
                  <a:pt x="1768" y="136"/>
                </a:lnTo>
                <a:lnTo>
                  <a:pt x="1776" y="136"/>
                </a:lnTo>
                <a:lnTo>
                  <a:pt x="1784" y="136"/>
                </a:lnTo>
                <a:lnTo>
                  <a:pt x="1792" y="136"/>
                </a:lnTo>
                <a:lnTo>
                  <a:pt x="1800" y="136"/>
                </a:lnTo>
                <a:lnTo>
                  <a:pt x="1808" y="136"/>
                </a:lnTo>
                <a:lnTo>
                  <a:pt x="1824" y="136"/>
                </a:lnTo>
                <a:lnTo>
                  <a:pt x="1832" y="136"/>
                </a:lnTo>
                <a:lnTo>
                  <a:pt x="1840" y="136"/>
                </a:lnTo>
                <a:lnTo>
                  <a:pt x="1848" y="136"/>
                </a:lnTo>
                <a:lnTo>
                  <a:pt x="1856" y="136"/>
                </a:lnTo>
                <a:lnTo>
                  <a:pt x="1864" y="136"/>
                </a:lnTo>
                <a:lnTo>
                  <a:pt x="1872" y="136"/>
                </a:lnTo>
                <a:lnTo>
                  <a:pt x="1880" y="136"/>
                </a:lnTo>
                <a:lnTo>
                  <a:pt x="1888" y="136"/>
                </a:lnTo>
                <a:lnTo>
                  <a:pt x="1896" y="136"/>
                </a:lnTo>
                <a:lnTo>
                  <a:pt x="1904" y="136"/>
                </a:lnTo>
                <a:lnTo>
                  <a:pt x="1912" y="136"/>
                </a:lnTo>
                <a:lnTo>
                  <a:pt x="1928" y="136"/>
                </a:lnTo>
                <a:lnTo>
                  <a:pt x="1936" y="136"/>
                </a:lnTo>
                <a:lnTo>
                  <a:pt x="1944" y="136"/>
                </a:lnTo>
                <a:lnTo>
                  <a:pt x="1944" y="128"/>
                </a:lnTo>
                <a:lnTo>
                  <a:pt x="1952" y="128"/>
                </a:lnTo>
                <a:lnTo>
                  <a:pt x="1960" y="128"/>
                </a:lnTo>
                <a:lnTo>
                  <a:pt x="1968" y="128"/>
                </a:lnTo>
                <a:lnTo>
                  <a:pt x="1976" y="128"/>
                </a:lnTo>
                <a:lnTo>
                  <a:pt x="1984" y="128"/>
                </a:lnTo>
                <a:lnTo>
                  <a:pt x="1992" y="128"/>
                </a:lnTo>
                <a:lnTo>
                  <a:pt x="2000" y="128"/>
                </a:lnTo>
                <a:lnTo>
                  <a:pt x="2008" y="128"/>
                </a:lnTo>
                <a:lnTo>
                  <a:pt x="2016" y="128"/>
                </a:lnTo>
                <a:lnTo>
                  <a:pt x="2032" y="128"/>
                </a:lnTo>
                <a:lnTo>
                  <a:pt x="2040" y="128"/>
                </a:lnTo>
                <a:lnTo>
                  <a:pt x="2040" y="120"/>
                </a:lnTo>
                <a:lnTo>
                  <a:pt x="2048" y="120"/>
                </a:lnTo>
                <a:lnTo>
                  <a:pt x="2056" y="120"/>
                </a:lnTo>
                <a:lnTo>
                  <a:pt x="2064" y="120"/>
                </a:lnTo>
                <a:lnTo>
                  <a:pt x="2072" y="120"/>
                </a:lnTo>
                <a:lnTo>
                  <a:pt x="2080" y="120"/>
                </a:lnTo>
                <a:lnTo>
                  <a:pt x="2088" y="120"/>
                </a:lnTo>
                <a:lnTo>
                  <a:pt x="2096" y="120"/>
                </a:lnTo>
                <a:lnTo>
                  <a:pt x="2104" y="120"/>
                </a:lnTo>
                <a:lnTo>
                  <a:pt x="2112" y="120"/>
                </a:lnTo>
                <a:lnTo>
                  <a:pt x="2120" y="120"/>
                </a:lnTo>
                <a:lnTo>
                  <a:pt x="2136" y="120"/>
                </a:lnTo>
                <a:lnTo>
                  <a:pt x="2136" y="112"/>
                </a:lnTo>
                <a:lnTo>
                  <a:pt x="2144" y="112"/>
                </a:lnTo>
                <a:lnTo>
                  <a:pt x="2152" y="112"/>
                </a:lnTo>
                <a:lnTo>
                  <a:pt x="2160" y="112"/>
                </a:lnTo>
                <a:lnTo>
                  <a:pt x="2168" y="112"/>
                </a:lnTo>
                <a:lnTo>
                  <a:pt x="2176" y="112"/>
                </a:lnTo>
                <a:lnTo>
                  <a:pt x="2184" y="112"/>
                </a:lnTo>
                <a:lnTo>
                  <a:pt x="2184" y="104"/>
                </a:lnTo>
                <a:lnTo>
                  <a:pt x="2192" y="104"/>
                </a:lnTo>
                <a:lnTo>
                  <a:pt x="2200" y="104"/>
                </a:lnTo>
                <a:lnTo>
                  <a:pt x="2208" y="104"/>
                </a:lnTo>
                <a:lnTo>
                  <a:pt x="2216" y="104"/>
                </a:lnTo>
                <a:lnTo>
                  <a:pt x="2216" y="96"/>
                </a:lnTo>
                <a:lnTo>
                  <a:pt x="2232" y="96"/>
                </a:lnTo>
                <a:lnTo>
                  <a:pt x="2240" y="96"/>
                </a:lnTo>
                <a:lnTo>
                  <a:pt x="2248" y="96"/>
                </a:lnTo>
                <a:lnTo>
                  <a:pt x="2256" y="96"/>
                </a:lnTo>
                <a:lnTo>
                  <a:pt x="2264" y="96"/>
                </a:lnTo>
                <a:lnTo>
                  <a:pt x="2272" y="96"/>
                </a:lnTo>
                <a:lnTo>
                  <a:pt x="2280" y="96"/>
                </a:lnTo>
                <a:lnTo>
                  <a:pt x="2288" y="96"/>
                </a:lnTo>
                <a:lnTo>
                  <a:pt x="2296" y="96"/>
                </a:lnTo>
                <a:lnTo>
                  <a:pt x="2304" y="96"/>
                </a:lnTo>
                <a:lnTo>
                  <a:pt x="2312" y="96"/>
                </a:lnTo>
                <a:lnTo>
                  <a:pt x="2320" y="96"/>
                </a:lnTo>
                <a:lnTo>
                  <a:pt x="2336" y="96"/>
                </a:lnTo>
                <a:lnTo>
                  <a:pt x="2344" y="96"/>
                </a:lnTo>
                <a:lnTo>
                  <a:pt x="2352" y="96"/>
                </a:lnTo>
                <a:lnTo>
                  <a:pt x="2352" y="88"/>
                </a:lnTo>
                <a:lnTo>
                  <a:pt x="2360" y="88"/>
                </a:lnTo>
                <a:lnTo>
                  <a:pt x="2368" y="88"/>
                </a:lnTo>
                <a:lnTo>
                  <a:pt x="2376" y="88"/>
                </a:lnTo>
                <a:lnTo>
                  <a:pt x="2384" y="88"/>
                </a:lnTo>
                <a:lnTo>
                  <a:pt x="2392" y="88"/>
                </a:lnTo>
                <a:lnTo>
                  <a:pt x="2400" y="88"/>
                </a:lnTo>
                <a:lnTo>
                  <a:pt x="2408" y="88"/>
                </a:lnTo>
                <a:lnTo>
                  <a:pt x="2416" y="88"/>
                </a:lnTo>
                <a:lnTo>
                  <a:pt x="2424" y="88"/>
                </a:lnTo>
                <a:lnTo>
                  <a:pt x="2440" y="88"/>
                </a:lnTo>
                <a:lnTo>
                  <a:pt x="2448" y="88"/>
                </a:lnTo>
                <a:lnTo>
                  <a:pt x="2456" y="88"/>
                </a:lnTo>
                <a:lnTo>
                  <a:pt x="2464" y="88"/>
                </a:lnTo>
                <a:lnTo>
                  <a:pt x="2472" y="88"/>
                </a:lnTo>
                <a:lnTo>
                  <a:pt x="2480" y="88"/>
                </a:lnTo>
                <a:lnTo>
                  <a:pt x="2488" y="88"/>
                </a:lnTo>
                <a:lnTo>
                  <a:pt x="2496" y="88"/>
                </a:lnTo>
                <a:lnTo>
                  <a:pt x="2504" y="88"/>
                </a:lnTo>
                <a:lnTo>
                  <a:pt x="2504" y="80"/>
                </a:lnTo>
                <a:lnTo>
                  <a:pt x="2512" y="80"/>
                </a:lnTo>
                <a:lnTo>
                  <a:pt x="2520" y="80"/>
                </a:lnTo>
                <a:lnTo>
                  <a:pt x="2528" y="80"/>
                </a:lnTo>
                <a:lnTo>
                  <a:pt x="2544" y="80"/>
                </a:lnTo>
                <a:lnTo>
                  <a:pt x="2552" y="80"/>
                </a:lnTo>
                <a:lnTo>
                  <a:pt x="2560" y="80"/>
                </a:lnTo>
                <a:lnTo>
                  <a:pt x="2568" y="80"/>
                </a:lnTo>
                <a:lnTo>
                  <a:pt x="2576" y="80"/>
                </a:lnTo>
                <a:lnTo>
                  <a:pt x="2584" y="80"/>
                </a:lnTo>
                <a:lnTo>
                  <a:pt x="2592" y="80"/>
                </a:lnTo>
                <a:lnTo>
                  <a:pt x="2600" y="80"/>
                </a:lnTo>
                <a:lnTo>
                  <a:pt x="2608" y="80"/>
                </a:lnTo>
                <a:lnTo>
                  <a:pt x="2616" y="80"/>
                </a:lnTo>
                <a:lnTo>
                  <a:pt x="2624" y="80"/>
                </a:lnTo>
                <a:lnTo>
                  <a:pt x="2640" y="80"/>
                </a:lnTo>
                <a:lnTo>
                  <a:pt x="2648" y="80"/>
                </a:lnTo>
                <a:lnTo>
                  <a:pt x="2656" y="80"/>
                </a:lnTo>
                <a:lnTo>
                  <a:pt x="2664" y="80"/>
                </a:lnTo>
                <a:lnTo>
                  <a:pt x="2672" y="80"/>
                </a:lnTo>
                <a:lnTo>
                  <a:pt x="2680" y="80"/>
                </a:lnTo>
                <a:lnTo>
                  <a:pt x="2688" y="80"/>
                </a:lnTo>
                <a:lnTo>
                  <a:pt x="2696" y="80"/>
                </a:lnTo>
                <a:lnTo>
                  <a:pt x="2704" y="80"/>
                </a:lnTo>
                <a:lnTo>
                  <a:pt x="2712" y="80"/>
                </a:lnTo>
                <a:lnTo>
                  <a:pt x="2720" y="80"/>
                </a:lnTo>
                <a:lnTo>
                  <a:pt x="2728" y="80"/>
                </a:lnTo>
                <a:lnTo>
                  <a:pt x="2744" y="80"/>
                </a:lnTo>
                <a:lnTo>
                  <a:pt x="2752" y="80"/>
                </a:lnTo>
                <a:lnTo>
                  <a:pt x="2760" y="80"/>
                </a:lnTo>
                <a:lnTo>
                  <a:pt x="2768" y="80"/>
                </a:lnTo>
                <a:lnTo>
                  <a:pt x="2776" y="80"/>
                </a:lnTo>
                <a:lnTo>
                  <a:pt x="2784" y="80"/>
                </a:lnTo>
                <a:lnTo>
                  <a:pt x="2792" y="80"/>
                </a:lnTo>
                <a:lnTo>
                  <a:pt x="2800" y="80"/>
                </a:lnTo>
                <a:lnTo>
                  <a:pt x="2800" y="72"/>
                </a:lnTo>
                <a:lnTo>
                  <a:pt x="2808" y="72"/>
                </a:lnTo>
                <a:lnTo>
                  <a:pt x="2816" y="72"/>
                </a:lnTo>
                <a:lnTo>
                  <a:pt x="2824" y="72"/>
                </a:lnTo>
                <a:lnTo>
                  <a:pt x="2832" y="72"/>
                </a:lnTo>
                <a:lnTo>
                  <a:pt x="2848" y="72"/>
                </a:lnTo>
                <a:lnTo>
                  <a:pt x="2856" y="72"/>
                </a:lnTo>
                <a:lnTo>
                  <a:pt x="2864" y="72"/>
                </a:lnTo>
                <a:lnTo>
                  <a:pt x="2872" y="72"/>
                </a:lnTo>
                <a:lnTo>
                  <a:pt x="2880" y="72"/>
                </a:lnTo>
                <a:lnTo>
                  <a:pt x="2888" y="72"/>
                </a:lnTo>
                <a:lnTo>
                  <a:pt x="2896" y="72"/>
                </a:lnTo>
                <a:lnTo>
                  <a:pt x="2904" y="72"/>
                </a:lnTo>
                <a:lnTo>
                  <a:pt x="2912" y="72"/>
                </a:lnTo>
                <a:lnTo>
                  <a:pt x="2920" y="72"/>
                </a:lnTo>
                <a:lnTo>
                  <a:pt x="2928" y="72"/>
                </a:lnTo>
                <a:lnTo>
                  <a:pt x="2936" y="72"/>
                </a:lnTo>
                <a:lnTo>
                  <a:pt x="2952" y="72"/>
                </a:lnTo>
                <a:lnTo>
                  <a:pt x="2952" y="64"/>
                </a:lnTo>
                <a:lnTo>
                  <a:pt x="2960" y="64"/>
                </a:lnTo>
                <a:lnTo>
                  <a:pt x="2968" y="64"/>
                </a:lnTo>
                <a:lnTo>
                  <a:pt x="2976" y="64"/>
                </a:lnTo>
                <a:lnTo>
                  <a:pt x="2984" y="64"/>
                </a:lnTo>
                <a:lnTo>
                  <a:pt x="2992" y="64"/>
                </a:lnTo>
                <a:lnTo>
                  <a:pt x="2992" y="56"/>
                </a:lnTo>
                <a:lnTo>
                  <a:pt x="3000" y="56"/>
                </a:lnTo>
                <a:lnTo>
                  <a:pt x="3008" y="56"/>
                </a:lnTo>
                <a:lnTo>
                  <a:pt x="3016" y="56"/>
                </a:lnTo>
                <a:lnTo>
                  <a:pt x="3024" y="56"/>
                </a:lnTo>
                <a:lnTo>
                  <a:pt x="3032" y="56"/>
                </a:lnTo>
                <a:lnTo>
                  <a:pt x="3048" y="56"/>
                </a:lnTo>
                <a:lnTo>
                  <a:pt x="3056" y="56"/>
                </a:lnTo>
                <a:lnTo>
                  <a:pt x="3064" y="56"/>
                </a:lnTo>
                <a:lnTo>
                  <a:pt x="3072" y="56"/>
                </a:lnTo>
                <a:lnTo>
                  <a:pt x="3080" y="56"/>
                </a:lnTo>
                <a:lnTo>
                  <a:pt x="3088" y="56"/>
                </a:lnTo>
                <a:lnTo>
                  <a:pt x="3096" y="56"/>
                </a:lnTo>
                <a:lnTo>
                  <a:pt x="3096" y="48"/>
                </a:lnTo>
                <a:lnTo>
                  <a:pt x="3104" y="48"/>
                </a:lnTo>
                <a:lnTo>
                  <a:pt x="3112" y="48"/>
                </a:lnTo>
                <a:lnTo>
                  <a:pt x="3120" y="48"/>
                </a:lnTo>
                <a:lnTo>
                  <a:pt x="3128" y="48"/>
                </a:lnTo>
                <a:lnTo>
                  <a:pt x="3136" y="48"/>
                </a:lnTo>
                <a:lnTo>
                  <a:pt x="3152" y="48"/>
                </a:lnTo>
                <a:lnTo>
                  <a:pt x="3160" y="48"/>
                </a:lnTo>
                <a:lnTo>
                  <a:pt x="3168" y="48"/>
                </a:lnTo>
                <a:lnTo>
                  <a:pt x="3176" y="48"/>
                </a:lnTo>
                <a:lnTo>
                  <a:pt x="3184" y="48"/>
                </a:lnTo>
                <a:lnTo>
                  <a:pt x="3192" y="48"/>
                </a:lnTo>
                <a:lnTo>
                  <a:pt x="3200" y="48"/>
                </a:lnTo>
                <a:lnTo>
                  <a:pt x="3208" y="48"/>
                </a:lnTo>
                <a:lnTo>
                  <a:pt x="3216" y="48"/>
                </a:lnTo>
                <a:lnTo>
                  <a:pt x="3224" y="48"/>
                </a:lnTo>
                <a:lnTo>
                  <a:pt x="3232" y="48"/>
                </a:lnTo>
                <a:lnTo>
                  <a:pt x="3240" y="48"/>
                </a:lnTo>
                <a:lnTo>
                  <a:pt x="3256" y="48"/>
                </a:lnTo>
                <a:lnTo>
                  <a:pt x="3264" y="48"/>
                </a:lnTo>
                <a:lnTo>
                  <a:pt x="3272" y="48"/>
                </a:lnTo>
                <a:lnTo>
                  <a:pt x="3280" y="48"/>
                </a:lnTo>
                <a:lnTo>
                  <a:pt x="3288" y="48"/>
                </a:lnTo>
                <a:lnTo>
                  <a:pt x="3296" y="48"/>
                </a:lnTo>
                <a:lnTo>
                  <a:pt x="3304" y="48"/>
                </a:lnTo>
                <a:lnTo>
                  <a:pt x="3312" y="48"/>
                </a:lnTo>
                <a:lnTo>
                  <a:pt x="3312" y="40"/>
                </a:lnTo>
                <a:lnTo>
                  <a:pt x="3320" y="40"/>
                </a:lnTo>
                <a:lnTo>
                  <a:pt x="3328" y="40"/>
                </a:lnTo>
                <a:lnTo>
                  <a:pt x="3328" y="32"/>
                </a:lnTo>
                <a:lnTo>
                  <a:pt x="3336" y="32"/>
                </a:lnTo>
                <a:lnTo>
                  <a:pt x="3344" y="32"/>
                </a:lnTo>
                <a:lnTo>
                  <a:pt x="3360" y="32"/>
                </a:lnTo>
                <a:lnTo>
                  <a:pt x="3368" y="32"/>
                </a:lnTo>
                <a:lnTo>
                  <a:pt x="3376" y="32"/>
                </a:lnTo>
                <a:lnTo>
                  <a:pt x="3384" y="32"/>
                </a:lnTo>
                <a:lnTo>
                  <a:pt x="3392" y="32"/>
                </a:lnTo>
                <a:lnTo>
                  <a:pt x="3400" y="32"/>
                </a:lnTo>
                <a:lnTo>
                  <a:pt x="3408" y="32"/>
                </a:lnTo>
                <a:lnTo>
                  <a:pt x="3416" y="32"/>
                </a:lnTo>
                <a:lnTo>
                  <a:pt x="3424" y="32"/>
                </a:lnTo>
                <a:lnTo>
                  <a:pt x="3432" y="32"/>
                </a:lnTo>
                <a:lnTo>
                  <a:pt x="3440" y="32"/>
                </a:lnTo>
                <a:lnTo>
                  <a:pt x="3456" y="32"/>
                </a:lnTo>
                <a:lnTo>
                  <a:pt x="3464" y="32"/>
                </a:lnTo>
                <a:lnTo>
                  <a:pt x="3472" y="32"/>
                </a:lnTo>
                <a:lnTo>
                  <a:pt x="3480" y="32"/>
                </a:lnTo>
                <a:lnTo>
                  <a:pt x="3488" y="32"/>
                </a:lnTo>
                <a:lnTo>
                  <a:pt x="3496" y="32"/>
                </a:lnTo>
                <a:lnTo>
                  <a:pt x="3504" y="32"/>
                </a:lnTo>
                <a:lnTo>
                  <a:pt x="3512" y="32"/>
                </a:lnTo>
                <a:lnTo>
                  <a:pt x="3520" y="32"/>
                </a:lnTo>
                <a:lnTo>
                  <a:pt x="3520" y="24"/>
                </a:lnTo>
                <a:lnTo>
                  <a:pt x="3528" y="24"/>
                </a:lnTo>
                <a:lnTo>
                  <a:pt x="3536" y="24"/>
                </a:lnTo>
                <a:lnTo>
                  <a:pt x="3544" y="24"/>
                </a:lnTo>
                <a:lnTo>
                  <a:pt x="3560" y="24"/>
                </a:lnTo>
                <a:lnTo>
                  <a:pt x="3568" y="24"/>
                </a:lnTo>
                <a:lnTo>
                  <a:pt x="3576" y="24"/>
                </a:lnTo>
                <a:lnTo>
                  <a:pt x="3584" y="24"/>
                </a:lnTo>
                <a:lnTo>
                  <a:pt x="3592" y="24"/>
                </a:lnTo>
                <a:lnTo>
                  <a:pt x="3592" y="16"/>
                </a:lnTo>
                <a:lnTo>
                  <a:pt x="3600" y="16"/>
                </a:lnTo>
                <a:lnTo>
                  <a:pt x="3608" y="16"/>
                </a:lnTo>
                <a:lnTo>
                  <a:pt x="3616" y="16"/>
                </a:lnTo>
                <a:lnTo>
                  <a:pt x="3624" y="16"/>
                </a:lnTo>
                <a:lnTo>
                  <a:pt x="3632" y="16"/>
                </a:lnTo>
                <a:lnTo>
                  <a:pt x="3640" y="16"/>
                </a:lnTo>
                <a:lnTo>
                  <a:pt x="3648" y="16"/>
                </a:lnTo>
                <a:lnTo>
                  <a:pt x="3664" y="16"/>
                </a:lnTo>
                <a:lnTo>
                  <a:pt x="3672" y="16"/>
                </a:lnTo>
                <a:lnTo>
                  <a:pt x="3680" y="16"/>
                </a:lnTo>
                <a:lnTo>
                  <a:pt x="3688" y="16"/>
                </a:lnTo>
                <a:lnTo>
                  <a:pt x="3696" y="16"/>
                </a:lnTo>
                <a:lnTo>
                  <a:pt x="3704" y="16"/>
                </a:lnTo>
                <a:lnTo>
                  <a:pt x="3712" y="16"/>
                </a:lnTo>
                <a:lnTo>
                  <a:pt x="3720" y="16"/>
                </a:lnTo>
                <a:lnTo>
                  <a:pt x="3728" y="16"/>
                </a:lnTo>
                <a:lnTo>
                  <a:pt x="3728" y="8"/>
                </a:lnTo>
                <a:lnTo>
                  <a:pt x="3736" y="8"/>
                </a:lnTo>
                <a:lnTo>
                  <a:pt x="3744" y="8"/>
                </a:lnTo>
                <a:lnTo>
                  <a:pt x="3752" y="8"/>
                </a:lnTo>
                <a:lnTo>
                  <a:pt x="3768" y="8"/>
                </a:lnTo>
                <a:lnTo>
                  <a:pt x="3776" y="8"/>
                </a:lnTo>
                <a:lnTo>
                  <a:pt x="3784" y="8"/>
                </a:lnTo>
                <a:lnTo>
                  <a:pt x="3792" y="8"/>
                </a:lnTo>
                <a:lnTo>
                  <a:pt x="3800" y="8"/>
                </a:lnTo>
                <a:lnTo>
                  <a:pt x="3808" y="8"/>
                </a:lnTo>
                <a:lnTo>
                  <a:pt x="3816" y="8"/>
                </a:lnTo>
                <a:lnTo>
                  <a:pt x="3824" y="8"/>
                </a:lnTo>
                <a:lnTo>
                  <a:pt x="3832" y="8"/>
                </a:lnTo>
                <a:lnTo>
                  <a:pt x="3840" y="8"/>
                </a:lnTo>
                <a:lnTo>
                  <a:pt x="3848" y="8"/>
                </a:lnTo>
                <a:lnTo>
                  <a:pt x="3848" y="0"/>
                </a:lnTo>
                <a:lnTo>
                  <a:pt x="3864" y="0"/>
                </a:lnTo>
                <a:lnTo>
                  <a:pt x="3872" y="0"/>
                </a:lnTo>
                <a:lnTo>
                  <a:pt x="3880" y="0"/>
                </a:lnTo>
                <a:lnTo>
                  <a:pt x="3888" y="0"/>
                </a:lnTo>
                <a:lnTo>
                  <a:pt x="3896" y="0"/>
                </a:lnTo>
                <a:lnTo>
                  <a:pt x="3904" y="0"/>
                </a:lnTo>
              </a:path>
            </a:pathLst>
          </a:custGeom>
          <a:noFill/>
          <a:ln w="635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1008" name="Rectangle 77"/>
          <p:cNvSpPr>
            <a:spLocks noChangeArrowheads="1"/>
          </p:cNvSpPr>
          <p:nvPr/>
        </p:nvSpPr>
        <p:spPr bwMode="auto">
          <a:xfrm>
            <a:off x="1236663" y="5135563"/>
            <a:ext cx="1412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65" charset="0"/>
                <a:ea typeface="ＭＳ Ｐゴシック" pitchFamily="-65" charset="-128"/>
              </a:rPr>
              <a:t>0</a:t>
            </a:r>
          </a:p>
        </p:txBody>
      </p:sp>
      <p:sp>
        <p:nvSpPr>
          <p:cNvPr id="41009" name="Rectangle 78"/>
          <p:cNvSpPr>
            <a:spLocks noChangeArrowheads="1"/>
          </p:cNvSpPr>
          <p:nvPr/>
        </p:nvSpPr>
        <p:spPr bwMode="auto">
          <a:xfrm>
            <a:off x="1236663" y="3873500"/>
            <a:ext cx="1412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65" charset="0"/>
                <a:ea typeface="ＭＳ Ｐゴシック" pitchFamily="-65" charset="-128"/>
              </a:rPr>
              <a:t>5</a:t>
            </a:r>
          </a:p>
        </p:txBody>
      </p:sp>
      <p:sp>
        <p:nvSpPr>
          <p:cNvPr id="41010" name="Rectangle 79"/>
          <p:cNvSpPr>
            <a:spLocks noChangeArrowheads="1"/>
          </p:cNvSpPr>
          <p:nvPr/>
        </p:nvSpPr>
        <p:spPr bwMode="auto">
          <a:xfrm>
            <a:off x="1095375" y="26035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65" charset="0"/>
                <a:ea typeface="ＭＳ Ｐゴシック" pitchFamily="-65" charset="-128"/>
              </a:rPr>
              <a:t>10</a:t>
            </a:r>
          </a:p>
        </p:txBody>
      </p:sp>
      <p:sp>
        <p:nvSpPr>
          <p:cNvPr id="41011" name="Rectangle 80"/>
          <p:cNvSpPr>
            <a:spLocks noChangeArrowheads="1"/>
          </p:cNvSpPr>
          <p:nvPr/>
        </p:nvSpPr>
        <p:spPr bwMode="auto">
          <a:xfrm>
            <a:off x="1095375" y="1344613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65" charset="0"/>
                <a:ea typeface="ＭＳ Ｐゴシック" pitchFamily="-65" charset="-128"/>
              </a:rPr>
              <a:t>15</a:t>
            </a:r>
          </a:p>
        </p:txBody>
      </p:sp>
      <p:sp>
        <p:nvSpPr>
          <p:cNvPr id="41012" name="Rectangle 81"/>
          <p:cNvSpPr>
            <a:spLocks noChangeArrowheads="1"/>
          </p:cNvSpPr>
          <p:nvPr/>
        </p:nvSpPr>
        <p:spPr bwMode="auto">
          <a:xfrm>
            <a:off x="1533525" y="5535613"/>
            <a:ext cx="12858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8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65" charset="0"/>
                <a:ea typeface="ＭＳ Ｐゴシック" pitchFamily="-65" charset="-128"/>
              </a:rPr>
              <a:t>0</a:t>
            </a:r>
          </a:p>
        </p:txBody>
      </p:sp>
      <p:sp>
        <p:nvSpPr>
          <p:cNvPr id="41013" name="Rectangle 82"/>
          <p:cNvSpPr>
            <a:spLocks noChangeArrowheads="1"/>
          </p:cNvSpPr>
          <p:nvPr/>
        </p:nvSpPr>
        <p:spPr bwMode="auto">
          <a:xfrm>
            <a:off x="1811338" y="5535613"/>
            <a:ext cx="2540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8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65" charset="0"/>
                <a:ea typeface="ＭＳ Ｐゴシック" pitchFamily="-65" charset="-128"/>
              </a:rPr>
              <a:t>30</a:t>
            </a:r>
          </a:p>
        </p:txBody>
      </p:sp>
      <p:sp>
        <p:nvSpPr>
          <p:cNvPr id="41014" name="Rectangle 83"/>
          <p:cNvSpPr>
            <a:spLocks noChangeArrowheads="1"/>
          </p:cNvSpPr>
          <p:nvPr/>
        </p:nvSpPr>
        <p:spPr bwMode="auto">
          <a:xfrm>
            <a:off x="2133600" y="5535613"/>
            <a:ext cx="2540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8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65" charset="0"/>
                <a:ea typeface="ＭＳ Ｐゴシック" pitchFamily="-65" charset="-128"/>
              </a:rPr>
              <a:t>60</a:t>
            </a:r>
          </a:p>
        </p:txBody>
      </p:sp>
      <p:sp>
        <p:nvSpPr>
          <p:cNvPr id="41015" name="Rectangle 84"/>
          <p:cNvSpPr>
            <a:spLocks noChangeArrowheads="1"/>
          </p:cNvSpPr>
          <p:nvPr/>
        </p:nvSpPr>
        <p:spPr bwMode="auto">
          <a:xfrm>
            <a:off x="2465388" y="5535613"/>
            <a:ext cx="2540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8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65" charset="0"/>
                <a:ea typeface="ＭＳ Ｐゴシック" pitchFamily="-65" charset="-128"/>
              </a:rPr>
              <a:t>90</a:t>
            </a:r>
          </a:p>
        </p:txBody>
      </p:sp>
      <p:sp>
        <p:nvSpPr>
          <p:cNvPr id="41016" name="Rectangle 87"/>
          <p:cNvSpPr>
            <a:spLocks noChangeArrowheads="1"/>
          </p:cNvSpPr>
          <p:nvPr/>
        </p:nvSpPr>
        <p:spPr bwMode="auto">
          <a:xfrm>
            <a:off x="3395663" y="5535613"/>
            <a:ext cx="3810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8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65" charset="0"/>
                <a:ea typeface="ＭＳ Ｐゴシック" pitchFamily="-65" charset="-128"/>
              </a:rPr>
              <a:t>180</a:t>
            </a:r>
          </a:p>
        </p:txBody>
      </p:sp>
      <p:sp>
        <p:nvSpPr>
          <p:cNvPr id="41017" name="Rectangle 90"/>
          <p:cNvSpPr>
            <a:spLocks noChangeArrowheads="1"/>
          </p:cNvSpPr>
          <p:nvPr/>
        </p:nvSpPr>
        <p:spPr bwMode="auto">
          <a:xfrm>
            <a:off x="4383088" y="5535613"/>
            <a:ext cx="3810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8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65" charset="0"/>
                <a:ea typeface="ＭＳ Ｐゴシック" pitchFamily="-65" charset="-128"/>
              </a:rPr>
              <a:t>270</a:t>
            </a:r>
          </a:p>
        </p:txBody>
      </p:sp>
      <p:sp>
        <p:nvSpPr>
          <p:cNvPr id="41018" name="Rectangle 93"/>
          <p:cNvSpPr>
            <a:spLocks noChangeArrowheads="1"/>
          </p:cNvSpPr>
          <p:nvPr/>
        </p:nvSpPr>
        <p:spPr bwMode="auto">
          <a:xfrm>
            <a:off x="5359400" y="5535613"/>
            <a:ext cx="3810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8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65" charset="0"/>
                <a:ea typeface="ＭＳ Ｐゴシック" pitchFamily="-65" charset="-128"/>
              </a:rPr>
              <a:t>360</a:t>
            </a:r>
          </a:p>
        </p:txBody>
      </p:sp>
      <p:sp>
        <p:nvSpPr>
          <p:cNvPr id="41019" name="Rectangle 96"/>
          <p:cNvSpPr>
            <a:spLocks noChangeArrowheads="1"/>
          </p:cNvSpPr>
          <p:nvPr/>
        </p:nvSpPr>
        <p:spPr bwMode="auto">
          <a:xfrm>
            <a:off x="6345238" y="5535613"/>
            <a:ext cx="3810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8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65" charset="0"/>
                <a:ea typeface="ＭＳ Ｐゴシック" pitchFamily="-65" charset="-128"/>
              </a:rPr>
              <a:t>450</a:t>
            </a:r>
          </a:p>
        </p:txBody>
      </p:sp>
      <p:sp>
        <p:nvSpPr>
          <p:cNvPr id="17467" name="Line 97"/>
          <p:cNvSpPr>
            <a:spLocks noChangeShapeType="1"/>
          </p:cNvSpPr>
          <p:nvPr/>
        </p:nvSpPr>
        <p:spPr bwMode="auto">
          <a:xfrm flipV="1">
            <a:off x="1870075" y="527208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68" name="Line 98"/>
          <p:cNvSpPr>
            <a:spLocks noChangeShapeType="1"/>
          </p:cNvSpPr>
          <p:nvPr/>
        </p:nvSpPr>
        <p:spPr bwMode="auto">
          <a:xfrm flipV="1">
            <a:off x="1870075" y="524192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69" name="Line 99"/>
          <p:cNvSpPr>
            <a:spLocks noChangeShapeType="1"/>
          </p:cNvSpPr>
          <p:nvPr/>
        </p:nvSpPr>
        <p:spPr bwMode="auto">
          <a:xfrm flipV="1">
            <a:off x="1870075" y="521176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70" name="Line 100"/>
          <p:cNvSpPr>
            <a:spLocks noChangeShapeType="1"/>
          </p:cNvSpPr>
          <p:nvPr/>
        </p:nvSpPr>
        <p:spPr bwMode="auto">
          <a:xfrm flipV="1">
            <a:off x="1870075" y="518160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71" name="Line 101"/>
          <p:cNvSpPr>
            <a:spLocks noChangeShapeType="1"/>
          </p:cNvSpPr>
          <p:nvPr/>
        </p:nvSpPr>
        <p:spPr bwMode="auto">
          <a:xfrm flipV="1">
            <a:off x="1870075" y="51514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72" name="Line 102"/>
          <p:cNvSpPr>
            <a:spLocks noChangeShapeType="1"/>
          </p:cNvSpPr>
          <p:nvPr/>
        </p:nvSpPr>
        <p:spPr bwMode="auto">
          <a:xfrm flipV="1">
            <a:off x="1870075" y="51212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73" name="Line 103"/>
          <p:cNvSpPr>
            <a:spLocks noChangeShapeType="1"/>
          </p:cNvSpPr>
          <p:nvPr/>
        </p:nvSpPr>
        <p:spPr bwMode="auto">
          <a:xfrm flipV="1">
            <a:off x="1870075" y="50911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74" name="Line 104"/>
          <p:cNvSpPr>
            <a:spLocks noChangeShapeType="1"/>
          </p:cNvSpPr>
          <p:nvPr/>
        </p:nvSpPr>
        <p:spPr bwMode="auto">
          <a:xfrm flipV="1">
            <a:off x="1870075" y="50609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75" name="Line 105"/>
          <p:cNvSpPr>
            <a:spLocks noChangeShapeType="1"/>
          </p:cNvSpPr>
          <p:nvPr/>
        </p:nvSpPr>
        <p:spPr bwMode="auto">
          <a:xfrm flipV="1">
            <a:off x="1870075" y="50307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76" name="Line 106"/>
          <p:cNvSpPr>
            <a:spLocks noChangeShapeType="1"/>
          </p:cNvSpPr>
          <p:nvPr/>
        </p:nvSpPr>
        <p:spPr bwMode="auto">
          <a:xfrm flipV="1">
            <a:off x="1870075" y="50006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77" name="Line 107"/>
          <p:cNvSpPr>
            <a:spLocks noChangeShapeType="1"/>
          </p:cNvSpPr>
          <p:nvPr/>
        </p:nvSpPr>
        <p:spPr bwMode="auto">
          <a:xfrm flipV="1">
            <a:off x="1870075" y="49704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78" name="Line 108"/>
          <p:cNvSpPr>
            <a:spLocks noChangeShapeType="1"/>
          </p:cNvSpPr>
          <p:nvPr/>
        </p:nvSpPr>
        <p:spPr bwMode="auto">
          <a:xfrm flipV="1">
            <a:off x="1870075" y="49403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79" name="Line 109"/>
          <p:cNvSpPr>
            <a:spLocks noChangeShapeType="1"/>
          </p:cNvSpPr>
          <p:nvPr/>
        </p:nvSpPr>
        <p:spPr bwMode="auto">
          <a:xfrm flipV="1">
            <a:off x="1870075" y="49101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80" name="Line 110"/>
          <p:cNvSpPr>
            <a:spLocks noChangeShapeType="1"/>
          </p:cNvSpPr>
          <p:nvPr/>
        </p:nvSpPr>
        <p:spPr bwMode="auto">
          <a:xfrm flipV="1">
            <a:off x="1870075" y="48799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81" name="Line 111"/>
          <p:cNvSpPr>
            <a:spLocks noChangeShapeType="1"/>
          </p:cNvSpPr>
          <p:nvPr/>
        </p:nvSpPr>
        <p:spPr bwMode="auto">
          <a:xfrm flipV="1">
            <a:off x="1870075" y="48498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82" name="Line 112"/>
          <p:cNvSpPr>
            <a:spLocks noChangeShapeType="1"/>
          </p:cNvSpPr>
          <p:nvPr/>
        </p:nvSpPr>
        <p:spPr bwMode="auto">
          <a:xfrm flipV="1">
            <a:off x="1870075" y="48196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83" name="Line 113"/>
          <p:cNvSpPr>
            <a:spLocks noChangeShapeType="1"/>
          </p:cNvSpPr>
          <p:nvPr/>
        </p:nvSpPr>
        <p:spPr bwMode="auto">
          <a:xfrm flipV="1">
            <a:off x="1870075" y="47894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84" name="Line 114"/>
          <p:cNvSpPr>
            <a:spLocks noChangeShapeType="1"/>
          </p:cNvSpPr>
          <p:nvPr/>
        </p:nvSpPr>
        <p:spPr bwMode="auto">
          <a:xfrm flipV="1">
            <a:off x="1870075" y="47593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85" name="Line 115"/>
          <p:cNvSpPr>
            <a:spLocks noChangeShapeType="1"/>
          </p:cNvSpPr>
          <p:nvPr/>
        </p:nvSpPr>
        <p:spPr bwMode="auto">
          <a:xfrm flipV="1">
            <a:off x="1870075" y="47291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86" name="Line 116"/>
          <p:cNvSpPr>
            <a:spLocks noChangeShapeType="1"/>
          </p:cNvSpPr>
          <p:nvPr/>
        </p:nvSpPr>
        <p:spPr bwMode="auto">
          <a:xfrm flipV="1">
            <a:off x="1870075" y="46990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87" name="Line 117"/>
          <p:cNvSpPr>
            <a:spLocks noChangeShapeType="1"/>
          </p:cNvSpPr>
          <p:nvPr/>
        </p:nvSpPr>
        <p:spPr bwMode="auto">
          <a:xfrm flipV="1">
            <a:off x="1870075" y="46688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88" name="Line 118"/>
          <p:cNvSpPr>
            <a:spLocks noChangeShapeType="1"/>
          </p:cNvSpPr>
          <p:nvPr/>
        </p:nvSpPr>
        <p:spPr bwMode="auto">
          <a:xfrm flipV="1">
            <a:off x="1870075" y="463708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89" name="Line 119"/>
          <p:cNvSpPr>
            <a:spLocks noChangeShapeType="1"/>
          </p:cNvSpPr>
          <p:nvPr/>
        </p:nvSpPr>
        <p:spPr bwMode="auto">
          <a:xfrm flipV="1">
            <a:off x="1870075" y="460692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90" name="Line 120"/>
          <p:cNvSpPr>
            <a:spLocks noChangeShapeType="1"/>
          </p:cNvSpPr>
          <p:nvPr/>
        </p:nvSpPr>
        <p:spPr bwMode="auto">
          <a:xfrm flipV="1">
            <a:off x="1870075" y="457676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91" name="Line 121"/>
          <p:cNvSpPr>
            <a:spLocks noChangeShapeType="1"/>
          </p:cNvSpPr>
          <p:nvPr/>
        </p:nvSpPr>
        <p:spPr bwMode="auto">
          <a:xfrm flipV="1">
            <a:off x="1870075" y="454660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92" name="Line 122"/>
          <p:cNvSpPr>
            <a:spLocks noChangeShapeType="1"/>
          </p:cNvSpPr>
          <p:nvPr/>
        </p:nvSpPr>
        <p:spPr bwMode="auto">
          <a:xfrm flipV="1">
            <a:off x="1870075" y="45164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93" name="Line 123"/>
          <p:cNvSpPr>
            <a:spLocks noChangeShapeType="1"/>
          </p:cNvSpPr>
          <p:nvPr/>
        </p:nvSpPr>
        <p:spPr bwMode="auto">
          <a:xfrm flipV="1">
            <a:off x="1870075" y="448627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94" name="Line 124"/>
          <p:cNvSpPr>
            <a:spLocks noChangeShapeType="1"/>
          </p:cNvSpPr>
          <p:nvPr/>
        </p:nvSpPr>
        <p:spPr bwMode="auto">
          <a:xfrm flipV="1">
            <a:off x="1870075" y="445611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95" name="Line 125"/>
          <p:cNvSpPr>
            <a:spLocks noChangeShapeType="1"/>
          </p:cNvSpPr>
          <p:nvPr/>
        </p:nvSpPr>
        <p:spPr bwMode="auto">
          <a:xfrm flipV="1">
            <a:off x="1870075" y="442595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96" name="Line 126"/>
          <p:cNvSpPr>
            <a:spLocks noChangeShapeType="1"/>
          </p:cNvSpPr>
          <p:nvPr/>
        </p:nvSpPr>
        <p:spPr bwMode="auto">
          <a:xfrm flipV="1">
            <a:off x="1870075" y="439578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97" name="Line 127"/>
          <p:cNvSpPr>
            <a:spLocks noChangeShapeType="1"/>
          </p:cNvSpPr>
          <p:nvPr/>
        </p:nvSpPr>
        <p:spPr bwMode="auto">
          <a:xfrm flipV="1">
            <a:off x="1870075" y="43656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98" name="Line 128"/>
          <p:cNvSpPr>
            <a:spLocks noChangeShapeType="1"/>
          </p:cNvSpPr>
          <p:nvPr/>
        </p:nvSpPr>
        <p:spPr bwMode="auto">
          <a:xfrm flipV="1">
            <a:off x="1870075" y="43354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499" name="Line 129"/>
          <p:cNvSpPr>
            <a:spLocks noChangeShapeType="1"/>
          </p:cNvSpPr>
          <p:nvPr/>
        </p:nvSpPr>
        <p:spPr bwMode="auto">
          <a:xfrm flipV="1">
            <a:off x="1870075" y="43053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00" name="Line 130"/>
          <p:cNvSpPr>
            <a:spLocks noChangeShapeType="1"/>
          </p:cNvSpPr>
          <p:nvPr/>
        </p:nvSpPr>
        <p:spPr bwMode="auto">
          <a:xfrm flipV="1">
            <a:off x="1870075" y="42751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01" name="Line 131"/>
          <p:cNvSpPr>
            <a:spLocks noChangeShapeType="1"/>
          </p:cNvSpPr>
          <p:nvPr/>
        </p:nvSpPr>
        <p:spPr bwMode="auto">
          <a:xfrm flipV="1">
            <a:off x="1870075" y="42449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02" name="Line 132"/>
          <p:cNvSpPr>
            <a:spLocks noChangeShapeType="1"/>
          </p:cNvSpPr>
          <p:nvPr/>
        </p:nvSpPr>
        <p:spPr bwMode="auto">
          <a:xfrm flipV="1">
            <a:off x="1870075" y="42148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03" name="Line 133"/>
          <p:cNvSpPr>
            <a:spLocks noChangeShapeType="1"/>
          </p:cNvSpPr>
          <p:nvPr/>
        </p:nvSpPr>
        <p:spPr bwMode="auto">
          <a:xfrm flipV="1">
            <a:off x="1870075" y="41846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04" name="Line 134"/>
          <p:cNvSpPr>
            <a:spLocks noChangeShapeType="1"/>
          </p:cNvSpPr>
          <p:nvPr/>
        </p:nvSpPr>
        <p:spPr bwMode="auto">
          <a:xfrm flipV="1">
            <a:off x="1870075" y="41544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05" name="Line 135"/>
          <p:cNvSpPr>
            <a:spLocks noChangeShapeType="1"/>
          </p:cNvSpPr>
          <p:nvPr/>
        </p:nvSpPr>
        <p:spPr bwMode="auto">
          <a:xfrm flipV="1">
            <a:off x="1870075" y="41243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06" name="Line 136"/>
          <p:cNvSpPr>
            <a:spLocks noChangeShapeType="1"/>
          </p:cNvSpPr>
          <p:nvPr/>
        </p:nvSpPr>
        <p:spPr bwMode="auto">
          <a:xfrm flipV="1">
            <a:off x="1870075" y="40941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07" name="Line 137"/>
          <p:cNvSpPr>
            <a:spLocks noChangeShapeType="1"/>
          </p:cNvSpPr>
          <p:nvPr/>
        </p:nvSpPr>
        <p:spPr bwMode="auto">
          <a:xfrm flipV="1">
            <a:off x="1870075" y="40640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08" name="Line 138"/>
          <p:cNvSpPr>
            <a:spLocks noChangeShapeType="1"/>
          </p:cNvSpPr>
          <p:nvPr/>
        </p:nvSpPr>
        <p:spPr bwMode="auto">
          <a:xfrm flipV="1">
            <a:off x="1870075" y="40338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09" name="Line 139"/>
          <p:cNvSpPr>
            <a:spLocks noChangeShapeType="1"/>
          </p:cNvSpPr>
          <p:nvPr/>
        </p:nvSpPr>
        <p:spPr bwMode="auto">
          <a:xfrm flipV="1">
            <a:off x="1870075" y="40036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10" name="Line 140"/>
          <p:cNvSpPr>
            <a:spLocks noChangeShapeType="1"/>
          </p:cNvSpPr>
          <p:nvPr/>
        </p:nvSpPr>
        <p:spPr bwMode="auto">
          <a:xfrm flipV="1">
            <a:off x="1870075" y="39735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11" name="Line 141"/>
          <p:cNvSpPr>
            <a:spLocks noChangeShapeType="1"/>
          </p:cNvSpPr>
          <p:nvPr/>
        </p:nvSpPr>
        <p:spPr bwMode="auto">
          <a:xfrm flipV="1">
            <a:off x="1870075" y="39433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12" name="Line 142"/>
          <p:cNvSpPr>
            <a:spLocks noChangeShapeType="1"/>
          </p:cNvSpPr>
          <p:nvPr/>
        </p:nvSpPr>
        <p:spPr bwMode="auto">
          <a:xfrm flipV="1">
            <a:off x="1870075" y="39131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13" name="Line 143"/>
          <p:cNvSpPr>
            <a:spLocks noChangeShapeType="1"/>
          </p:cNvSpPr>
          <p:nvPr/>
        </p:nvSpPr>
        <p:spPr bwMode="auto">
          <a:xfrm flipV="1">
            <a:off x="1870075" y="38814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14" name="Line 144"/>
          <p:cNvSpPr>
            <a:spLocks noChangeShapeType="1"/>
          </p:cNvSpPr>
          <p:nvPr/>
        </p:nvSpPr>
        <p:spPr bwMode="auto">
          <a:xfrm flipV="1">
            <a:off x="1870075" y="385127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15" name="Line 145"/>
          <p:cNvSpPr>
            <a:spLocks noChangeShapeType="1"/>
          </p:cNvSpPr>
          <p:nvPr/>
        </p:nvSpPr>
        <p:spPr bwMode="auto">
          <a:xfrm flipV="1">
            <a:off x="1870075" y="382111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16" name="Line 146"/>
          <p:cNvSpPr>
            <a:spLocks noChangeShapeType="1"/>
          </p:cNvSpPr>
          <p:nvPr/>
        </p:nvSpPr>
        <p:spPr bwMode="auto">
          <a:xfrm flipV="1">
            <a:off x="1870075" y="379095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17" name="Line 147"/>
          <p:cNvSpPr>
            <a:spLocks noChangeShapeType="1"/>
          </p:cNvSpPr>
          <p:nvPr/>
        </p:nvSpPr>
        <p:spPr bwMode="auto">
          <a:xfrm flipV="1">
            <a:off x="1870075" y="376078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18" name="Line 148"/>
          <p:cNvSpPr>
            <a:spLocks noChangeShapeType="1"/>
          </p:cNvSpPr>
          <p:nvPr/>
        </p:nvSpPr>
        <p:spPr bwMode="auto">
          <a:xfrm flipV="1">
            <a:off x="1870075" y="373062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19" name="Line 149"/>
          <p:cNvSpPr>
            <a:spLocks noChangeShapeType="1"/>
          </p:cNvSpPr>
          <p:nvPr/>
        </p:nvSpPr>
        <p:spPr bwMode="auto">
          <a:xfrm flipV="1">
            <a:off x="1870075" y="370046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20" name="Line 150"/>
          <p:cNvSpPr>
            <a:spLocks noChangeShapeType="1"/>
          </p:cNvSpPr>
          <p:nvPr/>
        </p:nvSpPr>
        <p:spPr bwMode="auto">
          <a:xfrm flipV="1">
            <a:off x="1870075" y="367030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21" name="Line 151"/>
          <p:cNvSpPr>
            <a:spLocks noChangeShapeType="1"/>
          </p:cNvSpPr>
          <p:nvPr/>
        </p:nvSpPr>
        <p:spPr bwMode="auto">
          <a:xfrm flipV="1">
            <a:off x="1870075" y="36401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22" name="Line 152"/>
          <p:cNvSpPr>
            <a:spLocks noChangeShapeType="1"/>
          </p:cNvSpPr>
          <p:nvPr/>
        </p:nvSpPr>
        <p:spPr bwMode="auto">
          <a:xfrm flipV="1">
            <a:off x="1870075" y="36099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23" name="Line 153"/>
          <p:cNvSpPr>
            <a:spLocks noChangeShapeType="1"/>
          </p:cNvSpPr>
          <p:nvPr/>
        </p:nvSpPr>
        <p:spPr bwMode="auto">
          <a:xfrm flipV="1">
            <a:off x="1870075" y="35798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24" name="Line 154"/>
          <p:cNvSpPr>
            <a:spLocks noChangeShapeType="1"/>
          </p:cNvSpPr>
          <p:nvPr/>
        </p:nvSpPr>
        <p:spPr bwMode="auto">
          <a:xfrm flipV="1">
            <a:off x="1870075" y="35496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25" name="Line 155"/>
          <p:cNvSpPr>
            <a:spLocks noChangeShapeType="1"/>
          </p:cNvSpPr>
          <p:nvPr/>
        </p:nvSpPr>
        <p:spPr bwMode="auto">
          <a:xfrm flipV="1">
            <a:off x="1870075" y="35194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26" name="Line 156"/>
          <p:cNvSpPr>
            <a:spLocks noChangeShapeType="1"/>
          </p:cNvSpPr>
          <p:nvPr/>
        </p:nvSpPr>
        <p:spPr bwMode="auto">
          <a:xfrm flipV="1">
            <a:off x="1870075" y="34893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27" name="Line 157"/>
          <p:cNvSpPr>
            <a:spLocks noChangeShapeType="1"/>
          </p:cNvSpPr>
          <p:nvPr/>
        </p:nvSpPr>
        <p:spPr bwMode="auto">
          <a:xfrm flipV="1">
            <a:off x="1870075" y="34591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28" name="Line 158"/>
          <p:cNvSpPr>
            <a:spLocks noChangeShapeType="1"/>
          </p:cNvSpPr>
          <p:nvPr/>
        </p:nvSpPr>
        <p:spPr bwMode="auto">
          <a:xfrm flipV="1">
            <a:off x="1870075" y="34290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29" name="Line 159"/>
          <p:cNvSpPr>
            <a:spLocks noChangeShapeType="1"/>
          </p:cNvSpPr>
          <p:nvPr/>
        </p:nvSpPr>
        <p:spPr bwMode="auto">
          <a:xfrm flipV="1">
            <a:off x="1870075" y="33988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30" name="Line 160"/>
          <p:cNvSpPr>
            <a:spLocks noChangeShapeType="1"/>
          </p:cNvSpPr>
          <p:nvPr/>
        </p:nvSpPr>
        <p:spPr bwMode="auto">
          <a:xfrm flipV="1">
            <a:off x="1870075" y="33686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31" name="Line 161"/>
          <p:cNvSpPr>
            <a:spLocks noChangeShapeType="1"/>
          </p:cNvSpPr>
          <p:nvPr/>
        </p:nvSpPr>
        <p:spPr bwMode="auto">
          <a:xfrm flipV="1">
            <a:off x="1870075" y="33385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32" name="Line 162"/>
          <p:cNvSpPr>
            <a:spLocks noChangeShapeType="1"/>
          </p:cNvSpPr>
          <p:nvPr/>
        </p:nvSpPr>
        <p:spPr bwMode="auto">
          <a:xfrm flipV="1">
            <a:off x="1870075" y="33083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33" name="Line 163"/>
          <p:cNvSpPr>
            <a:spLocks noChangeShapeType="1"/>
          </p:cNvSpPr>
          <p:nvPr/>
        </p:nvSpPr>
        <p:spPr bwMode="auto">
          <a:xfrm flipV="1">
            <a:off x="1870075" y="32781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34" name="Line 164"/>
          <p:cNvSpPr>
            <a:spLocks noChangeShapeType="1"/>
          </p:cNvSpPr>
          <p:nvPr/>
        </p:nvSpPr>
        <p:spPr bwMode="auto">
          <a:xfrm flipV="1">
            <a:off x="1870075" y="32480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35" name="Line 165"/>
          <p:cNvSpPr>
            <a:spLocks noChangeShapeType="1"/>
          </p:cNvSpPr>
          <p:nvPr/>
        </p:nvSpPr>
        <p:spPr bwMode="auto">
          <a:xfrm flipV="1">
            <a:off x="1870075" y="32178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36" name="Line 166"/>
          <p:cNvSpPr>
            <a:spLocks noChangeShapeType="1"/>
          </p:cNvSpPr>
          <p:nvPr/>
        </p:nvSpPr>
        <p:spPr bwMode="auto">
          <a:xfrm flipV="1">
            <a:off x="1870075" y="31877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37" name="Line 167"/>
          <p:cNvSpPr>
            <a:spLocks noChangeShapeType="1"/>
          </p:cNvSpPr>
          <p:nvPr/>
        </p:nvSpPr>
        <p:spPr bwMode="auto">
          <a:xfrm flipV="1">
            <a:off x="1870075" y="315595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38" name="Line 168"/>
          <p:cNvSpPr>
            <a:spLocks noChangeShapeType="1"/>
          </p:cNvSpPr>
          <p:nvPr/>
        </p:nvSpPr>
        <p:spPr bwMode="auto">
          <a:xfrm flipV="1">
            <a:off x="1870075" y="312578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39" name="Line 169"/>
          <p:cNvSpPr>
            <a:spLocks noChangeShapeType="1"/>
          </p:cNvSpPr>
          <p:nvPr/>
        </p:nvSpPr>
        <p:spPr bwMode="auto">
          <a:xfrm flipV="1">
            <a:off x="1870075" y="309562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40" name="Line 170"/>
          <p:cNvSpPr>
            <a:spLocks noChangeShapeType="1"/>
          </p:cNvSpPr>
          <p:nvPr/>
        </p:nvSpPr>
        <p:spPr bwMode="auto">
          <a:xfrm flipV="1">
            <a:off x="1870075" y="306546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41" name="Line 171"/>
          <p:cNvSpPr>
            <a:spLocks noChangeShapeType="1"/>
          </p:cNvSpPr>
          <p:nvPr/>
        </p:nvSpPr>
        <p:spPr bwMode="auto">
          <a:xfrm flipV="1">
            <a:off x="1870075" y="303530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42" name="Line 172"/>
          <p:cNvSpPr>
            <a:spLocks noChangeShapeType="1"/>
          </p:cNvSpPr>
          <p:nvPr/>
        </p:nvSpPr>
        <p:spPr bwMode="auto">
          <a:xfrm flipV="1">
            <a:off x="1870075" y="30051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43" name="Line 173"/>
          <p:cNvSpPr>
            <a:spLocks noChangeShapeType="1"/>
          </p:cNvSpPr>
          <p:nvPr/>
        </p:nvSpPr>
        <p:spPr bwMode="auto">
          <a:xfrm flipV="1">
            <a:off x="1870075" y="297497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44" name="Line 174"/>
          <p:cNvSpPr>
            <a:spLocks noChangeShapeType="1"/>
          </p:cNvSpPr>
          <p:nvPr/>
        </p:nvSpPr>
        <p:spPr bwMode="auto">
          <a:xfrm flipV="1">
            <a:off x="1870075" y="294481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45" name="Line 175"/>
          <p:cNvSpPr>
            <a:spLocks noChangeShapeType="1"/>
          </p:cNvSpPr>
          <p:nvPr/>
        </p:nvSpPr>
        <p:spPr bwMode="auto">
          <a:xfrm flipV="1">
            <a:off x="1870075" y="291465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46" name="Line 176"/>
          <p:cNvSpPr>
            <a:spLocks noChangeShapeType="1"/>
          </p:cNvSpPr>
          <p:nvPr/>
        </p:nvSpPr>
        <p:spPr bwMode="auto">
          <a:xfrm flipV="1">
            <a:off x="1870075" y="28844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47" name="Line 177"/>
          <p:cNvSpPr>
            <a:spLocks noChangeShapeType="1"/>
          </p:cNvSpPr>
          <p:nvPr/>
        </p:nvSpPr>
        <p:spPr bwMode="auto">
          <a:xfrm flipV="1">
            <a:off x="1870075" y="28543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48" name="Line 178"/>
          <p:cNvSpPr>
            <a:spLocks noChangeShapeType="1"/>
          </p:cNvSpPr>
          <p:nvPr/>
        </p:nvSpPr>
        <p:spPr bwMode="auto">
          <a:xfrm flipV="1">
            <a:off x="1870075" y="28241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49" name="Line 179"/>
          <p:cNvSpPr>
            <a:spLocks noChangeShapeType="1"/>
          </p:cNvSpPr>
          <p:nvPr/>
        </p:nvSpPr>
        <p:spPr bwMode="auto">
          <a:xfrm flipV="1">
            <a:off x="1870075" y="27940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50" name="Line 180"/>
          <p:cNvSpPr>
            <a:spLocks noChangeShapeType="1"/>
          </p:cNvSpPr>
          <p:nvPr/>
        </p:nvSpPr>
        <p:spPr bwMode="auto">
          <a:xfrm flipV="1">
            <a:off x="1870075" y="27638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51" name="Line 181"/>
          <p:cNvSpPr>
            <a:spLocks noChangeShapeType="1"/>
          </p:cNvSpPr>
          <p:nvPr/>
        </p:nvSpPr>
        <p:spPr bwMode="auto">
          <a:xfrm flipV="1">
            <a:off x="1870075" y="27336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52" name="Line 182"/>
          <p:cNvSpPr>
            <a:spLocks noChangeShapeType="1"/>
          </p:cNvSpPr>
          <p:nvPr/>
        </p:nvSpPr>
        <p:spPr bwMode="auto">
          <a:xfrm flipV="1">
            <a:off x="1870075" y="27035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53" name="Line 183"/>
          <p:cNvSpPr>
            <a:spLocks noChangeShapeType="1"/>
          </p:cNvSpPr>
          <p:nvPr/>
        </p:nvSpPr>
        <p:spPr bwMode="auto">
          <a:xfrm flipV="1">
            <a:off x="1870075" y="26733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54" name="Line 184"/>
          <p:cNvSpPr>
            <a:spLocks noChangeShapeType="1"/>
          </p:cNvSpPr>
          <p:nvPr/>
        </p:nvSpPr>
        <p:spPr bwMode="auto">
          <a:xfrm flipV="1">
            <a:off x="1870075" y="26431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55" name="Line 185"/>
          <p:cNvSpPr>
            <a:spLocks noChangeShapeType="1"/>
          </p:cNvSpPr>
          <p:nvPr/>
        </p:nvSpPr>
        <p:spPr bwMode="auto">
          <a:xfrm flipV="1">
            <a:off x="1870075" y="26130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56" name="Line 186"/>
          <p:cNvSpPr>
            <a:spLocks noChangeShapeType="1"/>
          </p:cNvSpPr>
          <p:nvPr/>
        </p:nvSpPr>
        <p:spPr bwMode="auto">
          <a:xfrm flipV="1">
            <a:off x="1870075" y="25828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57" name="Line 187"/>
          <p:cNvSpPr>
            <a:spLocks noChangeShapeType="1"/>
          </p:cNvSpPr>
          <p:nvPr/>
        </p:nvSpPr>
        <p:spPr bwMode="auto">
          <a:xfrm flipV="1">
            <a:off x="1870075" y="25527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58" name="Line 188"/>
          <p:cNvSpPr>
            <a:spLocks noChangeShapeType="1"/>
          </p:cNvSpPr>
          <p:nvPr/>
        </p:nvSpPr>
        <p:spPr bwMode="auto">
          <a:xfrm flipV="1">
            <a:off x="1870075" y="25225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59" name="Line 189"/>
          <p:cNvSpPr>
            <a:spLocks noChangeShapeType="1"/>
          </p:cNvSpPr>
          <p:nvPr/>
        </p:nvSpPr>
        <p:spPr bwMode="auto">
          <a:xfrm flipV="1">
            <a:off x="1870075" y="24923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60" name="Line 190"/>
          <p:cNvSpPr>
            <a:spLocks noChangeShapeType="1"/>
          </p:cNvSpPr>
          <p:nvPr/>
        </p:nvSpPr>
        <p:spPr bwMode="auto">
          <a:xfrm flipV="1">
            <a:off x="1870075" y="24622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61" name="Line 191"/>
          <p:cNvSpPr>
            <a:spLocks noChangeShapeType="1"/>
          </p:cNvSpPr>
          <p:nvPr/>
        </p:nvSpPr>
        <p:spPr bwMode="auto">
          <a:xfrm flipV="1">
            <a:off x="1870075" y="24320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62" name="Line 192"/>
          <p:cNvSpPr>
            <a:spLocks noChangeShapeType="1"/>
          </p:cNvSpPr>
          <p:nvPr/>
        </p:nvSpPr>
        <p:spPr bwMode="auto">
          <a:xfrm flipV="1">
            <a:off x="1870075" y="240030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63" name="Line 193"/>
          <p:cNvSpPr>
            <a:spLocks noChangeShapeType="1"/>
          </p:cNvSpPr>
          <p:nvPr/>
        </p:nvSpPr>
        <p:spPr bwMode="auto">
          <a:xfrm flipV="1">
            <a:off x="1870075" y="23701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64" name="Line 194"/>
          <p:cNvSpPr>
            <a:spLocks noChangeShapeType="1"/>
          </p:cNvSpPr>
          <p:nvPr/>
        </p:nvSpPr>
        <p:spPr bwMode="auto">
          <a:xfrm flipV="1">
            <a:off x="1870075" y="233997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65" name="Line 195"/>
          <p:cNvSpPr>
            <a:spLocks noChangeShapeType="1"/>
          </p:cNvSpPr>
          <p:nvPr/>
        </p:nvSpPr>
        <p:spPr bwMode="auto">
          <a:xfrm flipV="1">
            <a:off x="1870075" y="230981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66" name="Line 196"/>
          <p:cNvSpPr>
            <a:spLocks noChangeShapeType="1"/>
          </p:cNvSpPr>
          <p:nvPr/>
        </p:nvSpPr>
        <p:spPr bwMode="auto">
          <a:xfrm flipV="1">
            <a:off x="1870075" y="227965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67" name="Line 197"/>
          <p:cNvSpPr>
            <a:spLocks noChangeShapeType="1"/>
          </p:cNvSpPr>
          <p:nvPr/>
        </p:nvSpPr>
        <p:spPr bwMode="auto">
          <a:xfrm flipV="1">
            <a:off x="1870075" y="224948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68" name="Line 198"/>
          <p:cNvSpPr>
            <a:spLocks noChangeShapeType="1"/>
          </p:cNvSpPr>
          <p:nvPr/>
        </p:nvSpPr>
        <p:spPr bwMode="auto">
          <a:xfrm flipV="1">
            <a:off x="1870075" y="221932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69" name="Line 199"/>
          <p:cNvSpPr>
            <a:spLocks noChangeShapeType="1"/>
          </p:cNvSpPr>
          <p:nvPr/>
        </p:nvSpPr>
        <p:spPr bwMode="auto">
          <a:xfrm flipV="1">
            <a:off x="1870075" y="218916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70" name="Line 200"/>
          <p:cNvSpPr>
            <a:spLocks noChangeShapeType="1"/>
          </p:cNvSpPr>
          <p:nvPr/>
        </p:nvSpPr>
        <p:spPr bwMode="auto">
          <a:xfrm flipV="1">
            <a:off x="1870075" y="21590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71" name="Line 201"/>
          <p:cNvSpPr>
            <a:spLocks noChangeShapeType="1"/>
          </p:cNvSpPr>
          <p:nvPr/>
        </p:nvSpPr>
        <p:spPr bwMode="auto">
          <a:xfrm flipV="1">
            <a:off x="1870075" y="21288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72" name="Line 202"/>
          <p:cNvSpPr>
            <a:spLocks noChangeShapeType="1"/>
          </p:cNvSpPr>
          <p:nvPr/>
        </p:nvSpPr>
        <p:spPr bwMode="auto">
          <a:xfrm flipV="1">
            <a:off x="1870075" y="20986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73" name="Line 203"/>
          <p:cNvSpPr>
            <a:spLocks noChangeShapeType="1"/>
          </p:cNvSpPr>
          <p:nvPr/>
        </p:nvSpPr>
        <p:spPr bwMode="auto">
          <a:xfrm flipV="1">
            <a:off x="1870075" y="20685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74" name="Line 204"/>
          <p:cNvSpPr>
            <a:spLocks noChangeShapeType="1"/>
          </p:cNvSpPr>
          <p:nvPr/>
        </p:nvSpPr>
        <p:spPr bwMode="auto">
          <a:xfrm flipV="1">
            <a:off x="1870075" y="20383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75" name="Line 205"/>
          <p:cNvSpPr>
            <a:spLocks noChangeShapeType="1"/>
          </p:cNvSpPr>
          <p:nvPr/>
        </p:nvSpPr>
        <p:spPr bwMode="auto">
          <a:xfrm flipV="1">
            <a:off x="1870075" y="20081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76" name="Line 206"/>
          <p:cNvSpPr>
            <a:spLocks noChangeShapeType="1"/>
          </p:cNvSpPr>
          <p:nvPr/>
        </p:nvSpPr>
        <p:spPr bwMode="auto">
          <a:xfrm flipV="1">
            <a:off x="1870075" y="19780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77" name="Line 207"/>
          <p:cNvSpPr>
            <a:spLocks noChangeShapeType="1"/>
          </p:cNvSpPr>
          <p:nvPr/>
        </p:nvSpPr>
        <p:spPr bwMode="auto">
          <a:xfrm flipV="1">
            <a:off x="1870075" y="19478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78" name="Line 208"/>
          <p:cNvSpPr>
            <a:spLocks noChangeShapeType="1"/>
          </p:cNvSpPr>
          <p:nvPr/>
        </p:nvSpPr>
        <p:spPr bwMode="auto">
          <a:xfrm flipV="1">
            <a:off x="1870075" y="19177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79" name="Line 209"/>
          <p:cNvSpPr>
            <a:spLocks noChangeShapeType="1"/>
          </p:cNvSpPr>
          <p:nvPr/>
        </p:nvSpPr>
        <p:spPr bwMode="auto">
          <a:xfrm flipV="1">
            <a:off x="1870075" y="18875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80" name="Line 210"/>
          <p:cNvSpPr>
            <a:spLocks noChangeShapeType="1"/>
          </p:cNvSpPr>
          <p:nvPr/>
        </p:nvSpPr>
        <p:spPr bwMode="auto">
          <a:xfrm flipV="1">
            <a:off x="1870075" y="18573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81" name="Line 211"/>
          <p:cNvSpPr>
            <a:spLocks noChangeShapeType="1"/>
          </p:cNvSpPr>
          <p:nvPr/>
        </p:nvSpPr>
        <p:spPr bwMode="auto">
          <a:xfrm flipV="1">
            <a:off x="1870075" y="18272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82" name="Line 212"/>
          <p:cNvSpPr>
            <a:spLocks noChangeShapeType="1"/>
          </p:cNvSpPr>
          <p:nvPr/>
        </p:nvSpPr>
        <p:spPr bwMode="auto">
          <a:xfrm flipV="1">
            <a:off x="1870075" y="17970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83" name="Line 213"/>
          <p:cNvSpPr>
            <a:spLocks noChangeShapeType="1"/>
          </p:cNvSpPr>
          <p:nvPr/>
        </p:nvSpPr>
        <p:spPr bwMode="auto">
          <a:xfrm flipV="1">
            <a:off x="1870075" y="17668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84" name="Line 214"/>
          <p:cNvSpPr>
            <a:spLocks noChangeShapeType="1"/>
          </p:cNvSpPr>
          <p:nvPr/>
        </p:nvSpPr>
        <p:spPr bwMode="auto">
          <a:xfrm flipV="1">
            <a:off x="1870075" y="17367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85" name="Line 215"/>
          <p:cNvSpPr>
            <a:spLocks noChangeShapeType="1"/>
          </p:cNvSpPr>
          <p:nvPr/>
        </p:nvSpPr>
        <p:spPr bwMode="auto">
          <a:xfrm flipV="1">
            <a:off x="1870075" y="17065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86" name="Line 216"/>
          <p:cNvSpPr>
            <a:spLocks noChangeShapeType="1"/>
          </p:cNvSpPr>
          <p:nvPr/>
        </p:nvSpPr>
        <p:spPr bwMode="auto">
          <a:xfrm flipV="1">
            <a:off x="1870075" y="167481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87" name="Line 217"/>
          <p:cNvSpPr>
            <a:spLocks noChangeShapeType="1"/>
          </p:cNvSpPr>
          <p:nvPr/>
        </p:nvSpPr>
        <p:spPr bwMode="auto">
          <a:xfrm flipV="1">
            <a:off x="1870075" y="164465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88" name="Line 218"/>
          <p:cNvSpPr>
            <a:spLocks noChangeShapeType="1"/>
          </p:cNvSpPr>
          <p:nvPr/>
        </p:nvSpPr>
        <p:spPr bwMode="auto">
          <a:xfrm flipV="1">
            <a:off x="1870075" y="161448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89" name="Line 219"/>
          <p:cNvSpPr>
            <a:spLocks noChangeShapeType="1"/>
          </p:cNvSpPr>
          <p:nvPr/>
        </p:nvSpPr>
        <p:spPr bwMode="auto">
          <a:xfrm flipV="1">
            <a:off x="1870075" y="158432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90" name="Line 220"/>
          <p:cNvSpPr>
            <a:spLocks noChangeShapeType="1"/>
          </p:cNvSpPr>
          <p:nvPr/>
        </p:nvSpPr>
        <p:spPr bwMode="auto">
          <a:xfrm flipV="1">
            <a:off x="1870075" y="155416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91" name="Line 221"/>
          <p:cNvSpPr>
            <a:spLocks noChangeShapeType="1"/>
          </p:cNvSpPr>
          <p:nvPr/>
        </p:nvSpPr>
        <p:spPr bwMode="auto">
          <a:xfrm flipV="1">
            <a:off x="1870075" y="152400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92" name="Line 222"/>
          <p:cNvSpPr>
            <a:spLocks noChangeShapeType="1"/>
          </p:cNvSpPr>
          <p:nvPr/>
        </p:nvSpPr>
        <p:spPr bwMode="auto">
          <a:xfrm flipV="1">
            <a:off x="1870075" y="14938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1146" name="Line 223"/>
          <p:cNvSpPr>
            <a:spLocks noChangeShapeType="1"/>
          </p:cNvSpPr>
          <p:nvPr/>
        </p:nvSpPr>
        <p:spPr bwMode="auto">
          <a:xfrm flipV="1">
            <a:off x="2524125" y="5283200"/>
            <a:ext cx="1588" cy="95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94" name="Line 224"/>
          <p:cNvSpPr>
            <a:spLocks noChangeShapeType="1"/>
          </p:cNvSpPr>
          <p:nvPr/>
        </p:nvSpPr>
        <p:spPr bwMode="auto">
          <a:xfrm flipV="1">
            <a:off x="2524125" y="52530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95" name="Line 225"/>
          <p:cNvSpPr>
            <a:spLocks noChangeShapeType="1"/>
          </p:cNvSpPr>
          <p:nvPr/>
        </p:nvSpPr>
        <p:spPr bwMode="auto">
          <a:xfrm flipV="1">
            <a:off x="2524125" y="52228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96" name="Line 226"/>
          <p:cNvSpPr>
            <a:spLocks noChangeShapeType="1"/>
          </p:cNvSpPr>
          <p:nvPr/>
        </p:nvSpPr>
        <p:spPr bwMode="auto">
          <a:xfrm flipV="1">
            <a:off x="2524125" y="51927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97" name="Line 227"/>
          <p:cNvSpPr>
            <a:spLocks noChangeShapeType="1"/>
          </p:cNvSpPr>
          <p:nvPr/>
        </p:nvSpPr>
        <p:spPr bwMode="auto">
          <a:xfrm flipV="1">
            <a:off x="2524125" y="51625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98" name="Line 228"/>
          <p:cNvSpPr>
            <a:spLocks noChangeShapeType="1"/>
          </p:cNvSpPr>
          <p:nvPr/>
        </p:nvSpPr>
        <p:spPr bwMode="auto">
          <a:xfrm flipV="1">
            <a:off x="2524125" y="513080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599" name="Line 229"/>
          <p:cNvSpPr>
            <a:spLocks noChangeShapeType="1"/>
          </p:cNvSpPr>
          <p:nvPr/>
        </p:nvSpPr>
        <p:spPr bwMode="auto">
          <a:xfrm flipV="1">
            <a:off x="2524125" y="51006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00" name="Line 231"/>
          <p:cNvSpPr>
            <a:spLocks noChangeShapeType="1"/>
          </p:cNvSpPr>
          <p:nvPr/>
        </p:nvSpPr>
        <p:spPr bwMode="auto">
          <a:xfrm flipV="1">
            <a:off x="2524125" y="507047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01" name="Line 232"/>
          <p:cNvSpPr>
            <a:spLocks noChangeShapeType="1"/>
          </p:cNvSpPr>
          <p:nvPr/>
        </p:nvSpPr>
        <p:spPr bwMode="auto">
          <a:xfrm flipV="1">
            <a:off x="2524125" y="504031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02" name="Line 233"/>
          <p:cNvSpPr>
            <a:spLocks noChangeShapeType="1"/>
          </p:cNvSpPr>
          <p:nvPr/>
        </p:nvSpPr>
        <p:spPr bwMode="auto">
          <a:xfrm flipV="1">
            <a:off x="2524125" y="501015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03" name="Line 234"/>
          <p:cNvSpPr>
            <a:spLocks noChangeShapeType="1"/>
          </p:cNvSpPr>
          <p:nvPr/>
        </p:nvSpPr>
        <p:spPr bwMode="auto">
          <a:xfrm flipV="1">
            <a:off x="2524125" y="497998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04" name="Line 235"/>
          <p:cNvSpPr>
            <a:spLocks noChangeShapeType="1"/>
          </p:cNvSpPr>
          <p:nvPr/>
        </p:nvSpPr>
        <p:spPr bwMode="auto">
          <a:xfrm flipV="1">
            <a:off x="2524125" y="494982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05" name="Line 236"/>
          <p:cNvSpPr>
            <a:spLocks noChangeShapeType="1"/>
          </p:cNvSpPr>
          <p:nvPr/>
        </p:nvSpPr>
        <p:spPr bwMode="auto">
          <a:xfrm flipV="1">
            <a:off x="2524125" y="491966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06" name="Line 237"/>
          <p:cNvSpPr>
            <a:spLocks noChangeShapeType="1"/>
          </p:cNvSpPr>
          <p:nvPr/>
        </p:nvSpPr>
        <p:spPr bwMode="auto">
          <a:xfrm flipV="1">
            <a:off x="2524125" y="488950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07" name="Line 238"/>
          <p:cNvSpPr>
            <a:spLocks noChangeShapeType="1"/>
          </p:cNvSpPr>
          <p:nvPr/>
        </p:nvSpPr>
        <p:spPr bwMode="auto">
          <a:xfrm flipV="1">
            <a:off x="2524125" y="48593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08" name="Line 239"/>
          <p:cNvSpPr>
            <a:spLocks noChangeShapeType="1"/>
          </p:cNvSpPr>
          <p:nvPr/>
        </p:nvSpPr>
        <p:spPr bwMode="auto">
          <a:xfrm flipV="1">
            <a:off x="2524125" y="48291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09" name="Line 240"/>
          <p:cNvSpPr>
            <a:spLocks noChangeShapeType="1"/>
          </p:cNvSpPr>
          <p:nvPr/>
        </p:nvSpPr>
        <p:spPr bwMode="auto">
          <a:xfrm flipV="1">
            <a:off x="2524125" y="47990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10" name="Line 241"/>
          <p:cNvSpPr>
            <a:spLocks noChangeShapeType="1"/>
          </p:cNvSpPr>
          <p:nvPr/>
        </p:nvSpPr>
        <p:spPr bwMode="auto">
          <a:xfrm flipV="1">
            <a:off x="2524125" y="47688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11" name="Line 242"/>
          <p:cNvSpPr>
            <a:spLocks noChangeShapeType="1"/>
          </p:cNvSpPr>
          <p:nvPr/>
        </p:nvSpPr>
        <p:spPr bwMode="auto">
          <a:xfrm flipV="1">
            <a:off x="2524125" y="47386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12" name="Line 243"/>
          <p:cNvSpPr>
            <a:spLocks noChangeShapeType="1"/>
          </p:cNvSpPr>
          <p:nvPr/>
        </p:nvSpPr>
        <p:spPr bwMode="auto">
          <a:xfrm flipV="1">
            <a:off x="2524125" y="47085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13" name="Line 244"/>
          <p:cNvSpPr>
            <a:spLocks noChangeShapeType="1"/>
          </p:cNvSpPr>
          <p:nvPr/>
        </p:nvSpPr>
        <p:spPr bwMode="auto">
          <a:xfrm flipV="1">
            <a:off x="2524125" y="46783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14" name="Line 245"/>
          <p:cNvSpPr>
            <a:spLocks noChangeShapeType="1"/>
          </p:cNvSpPr>
          <p:nvPr/>
        </p:nvSpPr>
        <p:spPr bwMode="auto">
          <a:xfrm flipV="1">
            <a:off x="2524125" y="46482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15" name="Line 246"/>
          <p:cNvSpPr>
            <a:spLocks noChangeShapeType="1"/>
          </p:cNvSpPr>
          <p:nvPr/>
        </p:nvSpPr>
        <p:spPr bwMode="auto">
          <a:xfrm flipV="1">
            <a:off x="2524125" y="46180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16" name="Line 247"/>
          <p:cNvSpPr>
            <a:spLocks noChangeShapeType="1"/>
          </p:cNvSpPr>
          <p:nvPr/>
        </p:nvSpPr>
        <p:spPr bwMode="auto">
          <a:xfrm flipV="1">
            <a:off x="2524125" y="45878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17" name="Line 248"/>
          <p:cNvSpPr>
            <a:spLocks noChangeShapeType="1"/>
          </p:cNvSpPr>
          <p:nvPr/>
        </p:nvSpPr>
        <p:spPr bwMode="auto">
          <a:xfrm flipV="1">
            <a:off x="2524125" y="45577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18" name="Line 249"/>
          <p:cNvSpPr>
            <a:spLocks noChangeShapeType="1"/>
          </p:cNvSpPr>
          <p:nvPr/>
        </p:nvSpPr>
        <p:spPr bwMode="auto">
          <a:xfrm flipV="1">
            <a:off x="2524125" y="45275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19" name="Line 250"/>
          <p:cNvSpPr>
            <a:spLocks noChangeShapeType="1"/>
          </p:cNvSpPr>
          <p:nvPr/>
        </p:nvSpPr>
        <p:spPr bwMode="auto">
          <a:xfrm flipV="1">
            <a:off x="2524125" y="44973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20" name="Line 251"/>
          <p:cNvSpPr>
            <a:spLocks noChangeShapeType="1"/>
          </p:cNvSpPr>
          <p:nvPr/>
        </p:nvSpPr>
        <p:spPr bwMode="auto">
          <a:xfrm flipV="1">
            <a:off x="2524125" y="44672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21" name="Line 252"/>
          <p:cNvSpPr>
            <a:spLocks noChangeShapeType="1"/>
          </p:cNvSpPr>
          <p:nvPr/>
        </p:nvSpPr>
        <p:spPr bwMode="auto">
          <a:xfrm flipV="1">
            <a:off x="2524125" y="44370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22" name="Line 253"/>
          <p:cNvSpPr>
            <a:spLocks noChangeShapeType="1"/>
          </p:cNvSpPr>
          <p:nvPr/>
        </p:nvSpPr>
        <p:spPr bwMode="auto">
          <a:xfrm flipV="1">
            <a:off x="2524125" y="44069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23" name="Line 254"/>
          <p:cNvSpPr>
            <a:spLocks noChangeShapeType="1"/>
          </p:cNvSpPr>
          <p:nvPr/>
        </p:nvSpPr>
        <p:spPr bwMode="auto">
          <a:xfrm flipV="1">
            <a:off x="2524125" y="437515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24" name="Line 255"/>
          <p:cNvSpPr>
            <a:spLocks noChangeShapeType="1"/>
          </p:cNvSpPr>
          <p:nvPr/>
        </p:nvSpPr>
        <p:spPr bwMode="auto">
          <a:xfrm flipV="1">
            <a:off x="2524125" y="434498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25" name="Line 256"/>
          <p:cNvSpPr>
            <a:spLocks noChangeShapeType="1"/>
          </p:cNvSpPr>
          <p:nvPr/>
        </p:nvSpPr>
        <p:spPr bwMode="auto">
          <a:xfrm flipV="1">
            <a:off x="2524125" y="431482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26" name="Line 257"/>
          <p:cNvSpPr>
            <a:spLocks noChangeShapeType="1"/>
          </p:cNvSpPr>
          <p:nvPr/>
        </p:nvSpPr>
        <p:spPr bwMode="auto">
          <a:xfrm flipV="1">
            <a:off x="2524125" y="428466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27" name="Line 258"/>
          <p:cNvSpPr>
            <a:spLocks noChangeShapeType="1"/>
          </p:cNvSpPr>
          <p:nvPr/>
        </p:nvSpPr>
        <p:spPr bwMode="auto">
          <a:xfrm flipV="1">
            <a:off x="2524125" y="425450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28" name="Line 259"/>
          <p:cNvSpPr>
            <a:spLocks noChangeShapeType="1"/>
          </p:cNvSpPr>
          <p:nvPr/>
        </p:nvSpPr>
        <p:spPr bwMode="auto">
          <a:xfrm flipV="1">
            <a:off x="2524125" y="42243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29" name="Line 260"/>
          <p:cNvSpPr>
            <a:spLocks noChangeShapeType="1"/>
          </p:cNvSpPr>
          <p:nvPr/>
        </p:nvSpPr>
        <p:spPr bwMode="auto">
          <a:xfrm flipV="1">
            <a:off x="2524125" y="419417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30" name="Line 261"/>
          <p:cNvSpPr>
            <a:spLocks noChangeShapeType="1"/>
          </p:cNvSpPr>
          <p:nvPr/>
        </p:nvSpPr>
        <p:spPr bwMode="auto">
          <a:xfrm flipV="1">
            <a:off x="2524125" y="416401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31" name="Line 262"/>
          <p:cNvSpPr>
            <a:spLocks noChangeShapeType="1"/>
          </p:cNvSpPr>
          <p:nvPr/>
        </p:nvSpPr>
        <p:spPr bwMode="auto">
          <a:xfrm flipV="1">
            <a:off x="2524125" y="41338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32" name="Line 263"/>
          <p:cNvSpPr>
            <a:spLocks noChangeShapeType="1"/>
          </p:cNvSpPr>
          <p:nvPr/>
        </p:nvSpPr>
        <p:spPr bwMode="auto">
          <a:xfrm flipV="1">
            <a:off x="2524125" y="41036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33" name="Line 264"/>
          <p:cNvSpPr>
            <a:spLocks noChangeShapeType="1"/>
          </p:cNvSpPr>
          <p:nvPr/>
        </p:nvSpPr>
        <p:spPr bwMode="auto">
          <a:xfrm flipV="1">
            <a:off x="2524125" y="40735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34" name="Line 265"/>
          <p:cNvSpPr>
            <a:spLocks noChangeShapeType="1"/>
          </p:cNvSpPr>
          <p:nvPr/>
        </p:nvSpPr>
        <p:spPr bwMode="auto">
          <a:xfrm flipV="1">
            <a:off x="2524125" y="40433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35" name="Line 266"/>
          <p:cNvSpPr>
            <a:spLocks noChangeShapeType="1"/>
          </p:cNvSpPr>
          <p:nvPr/>
        </p:nvSpPr>
        <p:spPr bwMode="auto">
          <a:xfrm flipV="1">
            <a:off x="2524125" y="40132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36" name="Line 267"/>
          <p:cNvSpPr>
            <a:spLocks noChangeShapeType="1"/>
          </p:cNvSpPr>
          <p:nvPr/>
        </p:nvSpPr>
        <p:spPr bwMode="auto">
          <a:xfrm flipV="1">
            <a:off x="2524125" y="39830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37" name="Line 268"/>
          <p:cNvSpPr>
            <a:spLocks noChangeShapeType="1"/>
          </p:cNvSpPr>
          <p:nvPr/>
        </p:nvSpPr>
        <p:spPr bwMode="auto">
          <a:xfrm flipV="1">
            <a:off x="2524125" y="39528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38" name="Line 269"/>
          <p:cNvSpPr>
            <a:spLocks noChangeShapeType="1"/>
          </p:cNvSpPr>
          <p:nvPr/>
        </p:nvSpPr>
        <p:spPr bwMode="auto">
          <a:xfrm flipV="1">
            <a:off x="2524125" y="39227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39" name="Line 270"/>
          <p:cNvSpPr>
            <a:spLocks noChangeShapeType="1"/>
          </p:cNvSpPr>
          <p:nvPr/>
        </p:nvSpPr>
        <p:spPr bwMode="auto">
          <a:xfrm flipV="1">
            <a:off x="2524125" y="38925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40" name="Line 271"/>
          <p:cNvSpPr>
            <a:spLocks noChangeShapeType="1"/>
          </p:cNvSpPr>
          <p:nvPr/>
        </p:nvSpPr>
        <p:spPr bwMode="auto">
          <a:xfrm flipV="1">
            <a:off x="2524125" y="38623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41" name="Line 272"/>
          <p:cNvSpPr>
            <a:spLocks noChangeShapeType="1"/>
          </p:cNvSpPr>
          <p:nvPr/>
        </p:nvSpPr>
        <p:spPr bwMode="auto">
          <a:xfrm flipV="1">
            <a:off x="2524125" y="38322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42" name="Line 273"/>
          <p:cNvSpPr>
            <a:spLocks noChangeShapeType="1"/>
          </p:cNvSpPr>
          <p:nvPr/>
        </p:nvSpPr>
        <p:spPr bwMode="auto">
          <a:xfrm flipV="1">
            <a:off x="2524125" y="38020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43" name="Line 274"/>
          <p:cNvSpPr>
            <a:spLocks noChangeShapeType="1"/>
          </p:cNvSpPr>
          <p:nvPr/>
        </p:nvSpPr>
        <p:spPr bwMode="auto">
          <a:xfrm flipV="1">
            <a:off x="2524125" y="37719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44" name="Line 275"/>
          <p:cNvSpPr>
            <a:spLocks noChangeShapeType="1"/>
          </p:cNvSpPr>
          <p:nvPr/>
        </p:nvSpPr>
        <p:spPr bwMode="auto">
          <a:xfrm flipV="1">
            <a:off x="2524125" y="37417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45" name="Line 276"/>
          <p:cNvSpPr>
            <a:spLocks noChangeShapeType="1"/>
          </p:cNvSpPr>
          <p:nvPr/>
        </p:nvSpPr>
        <p:spPr bwMode="auto">
          <a:xfrm flipV="1">
            <a:off x="2524125" y="37115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46" name="Line 277"/>
          <p:cNvSpPr>
            <a:spLocks noChangeShapeType="1"/>
          </p:cNvSpPr>
          <p:nvPr/>
        </p:nvSpPr>
        <p:spPr bwMode="auto">
          <a:xfrm flipV="1">
            <a:off x="2524125" y="36814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47" name="Line 278"/>
          <p:cNvSpPr>
            <a:spLocks noChangeShapeType="1"/>
          </p:cNvSpPr>
          <p:nvPr/>
        </p:nvSpPr>
        <p:spPr bwMode="auto">
          <a:xfrm flipV="1">
            <a:off x="2524125" y="364966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48" name="Line 279"/>
          <p:cNvSpPr>
            <a:spLocks noChangeShapeType="1"/>
          </p:cNvSpPr>
          <p:nvPr/>
        </p:nvSpPr>
        <p:spPr bwMode="auto">
          <a:xfrm flipV="1">
            <a:off x="2524125" y="361950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49" name="Line 280"/>
          <p:cNvSpPr>
            <a:spLocks noChangeShapeType="1"/>
          </p:cNvSpPr>
          <p:nvPr/>
        </p:nvSpPr>
        <p:spPr bwMode="auto">
          <a:xfrm flipV="1">
            <a:off x="2524125" y="35893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50" name="Line 281"/>
          <p:cNvSpPr>
            <a:spLocks noChangeShapeType="1"/>
          </p:cNvSpPr>
          <p:nvPr/>
        </p:nvSpPr>
        <p:spPr bwMode="auto">
          <a:xfrm flipV="1">
            <a:off x="2524125" y="355917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51" name="Line 282"/>
          <p:cNvSpPr>
            <a:spLocks noChangeShapeType="1"/>
          </p:cNvSpPr>
          <p:nvPr/>
        </p:nvSpPr>
        <p:spPr bwMode="auto">
          <a:xfrm flipV="1">
            <a:off x="2524125" y="352901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52" name="Line 283"/>
          <p:cNvSpPr>
            <a:spLocks noChangeShapeType="1"/>
          </p:cNvSpPr>
          <p:nvPr/>
        </p:nvSpPr>
        <p:spPr bwMode="auto">
          <a:xfrm flipV="1">
            <a:off x="2524125" y="349885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53" name="Line 284"/>
          <p:cNvSpPr>
            <a:spLocks noChangeShapeType="1"/>
          </p:cNvSpPr>
          <p:nvPr/>
        </p:nvSpPr>
        <p:spPr bwMode="auto">
          <a:xfrm flipV="1">
            <a:off x="2524125" y="346868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54" name="Line 285"/>
          <p:cNvSpPr>
            <a:spLocks noChangeShapeType="1"/>
          </p:cNvSpPr>
          <p:nvPr/>
        </p:nvSpPr>
        <p:spPr bwMode="auto">
          <a:xfrm flipV="1">
            <a:off x="2524125" y="343852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55" name="Line 286"/>
          <p:cNvSpPr>
            <a:spLocks noChangeShapeType="1"/>
          </p:cNvSpPr>
          <p:nvPr/>
        </p:nvSpPr>
        <p:spPr bwMode="auto">
          <a:xfrm flipV="1">
            <a:off x="2524125" y="340836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56" name="Line 287"/>
          <p:cNvSpPr>
            <a:spLocks noChangeShapeType="1"/>
          </p:cNvSpPr>
          <p:nvPr/>
        </p:nvSpPr>
        <p:spPr bwMode="auto">
          <a:xfrm flipV="1">
            <a:off x="2524125" y="33782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57" name="Line 288"/>
          <p:cNvSpPr>
            <a:spLocks noChangeShapeType="1"/>
          </p:cNvSpPr>
          <p:nvPr/>
        </p:nvSpPr>
        <p:spPr bwMode="auto">
          <a:xfrm flipV="1">
            <a:off x="2524125" y="33480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58" name="Line 289"/>
          <p:cNvSpPr>
            <a:spLocks noChangeShapeType="1"/>
          </p:cNvSpPr>
          <p:nvPr/>
        </p:nvSpPr>
        <p:spPr bwMode="auto">
          <a:xfrm flipV="1">
            <a:off x="2524125" y="33178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59" name="Line 290"/>
          <p:cNvSpPr>
            <a:spLocks noChangeShapeType="1"/>
          </p:cNvSpPr>
          <p:nvPr/>
        </p:nvSpPr>
        <p:spPr bwMode="auto">
          <a:xfrm flipV="1">
            <a:off x="2524125" y="32877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60" name="Line 291"/>
          <p:cNvSpPr>
            <a:spLocks noChangeShapeType="1"/>
          </p:cNvSpPr>
          <p:nvPr/>
        </p:nvSpPr>
        <p:spPr bwMode="auto">
          <a:xfrm flipV="1">
            <a:off x="2524125" y="32575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61" name="Line 292"/>
          <p:cNvSpPr>
            <a:spLocks noChangeShapeType="1"/>
          </p:cNvSpPr>
          <p:nvPr/>
        </p:nvSpPr>
        <p:spPr bwMode="auto">
          <a:xfrm flipV="1">
            <a:off x="2524125" y="32273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62" name="Line 293"/>
          <p:cNvSpPr>
            <a:spLocks noChangeShapeType="1"/>
          </p:cNvSpPr>
          <p:nvPr/>
        </p:nvSpPr>
        <p:spPr bwMode="auto">
          <a:xfrm flipV="1">
            <a:off x="2524125" y="31972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63" name="Line 294"/>
          <p:cNvSpPr>
            <a:spLocks noChangeShapeType="1"/>
          </p:cNvSpPr>
          <p:nvPr/>
        </p:nvSpPr>
        <p:spPr bwMode="auto">
          <a:xfrm flipV="1">
            <a:off x="2524125" y="31670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64" name="Line 295"/>
          <p:cNvSpPr>
            <a:spLocks noChangeShapeType="1"/>
          </p:cNvSpPr>
          <p:nvPr/>
        </p:nvSpPr>
        <p:spPr bwMode="auto">
          <a:xfrm flipV="1">
            <a:off x="2524125" y="31369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65" name="Line 296"/>
          <p:cNvSpPr>
            <a:spLocks noChangeShapeType="1"/>
          </p:cNvSpPr>
          <p:nvPr/>
        </p:nvSpPr>
        <p:spPr bwMode="auto">
          <a:xfrm flipV="1">
            <a:off x="2524125" y="31067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66" name="Line 297"/>
          <p:cNvSpPr>
            <a:spLocks noChangeShapeType="1"/>
          </p:cNvSpPr>
          <p:nvPr/>
        </p:nvSpPr>
        <p:spPr bwMode="auto">
          <a:xfrm flipV="1">
            <a:off x="2524125" y="30765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67" name="Line 298"/>
          <p:cNvSpPr>
            <a:spLocks noChangeShapeType="1"/>
          </p:cNvSpPr>
          <p:nvPr/>
        </p:nvSpPr>
        <p:spPr bwMode="auto">
          <a:xfrm flipV="1">
            <a:off x="2524125" y="30464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68" name="Line 299"/>
          <p:cNvSpPr>
            <a:spLocks noChangeShapeType="1"/>
          </p:cNvSpPr>
          <p:nvPr/>
        </p:nvSpPr>
        <p:spPr bwMode="auto">
          <a:xfrm flipV="1">
            <a:off x="2524125" y="30162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69" name="Line 300"/>
          <p:cNvSpPr>
            <a:spLocks noChangeShapeType="1"/>
          </p:cNvSpPr>
          <p:nvPr/>
        </p:nvSpPr>
        <p:spPr bwMode="auto">
          <a:xfrm flipV="1">
            <a:off x="2524125" y="29860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70" name="Line 301"/>
          <p:cNvSpPr>
            <a:spLocks noChangeShapeType="1"/>
          </p:cNvSpPr>
          <p:nvPr/>
        </p:nvSpPr>
        <p:spPr bwMode="auto">
          <a:xfrm flipV="1">
            <a:off x="2524125" y="29559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71" name="Line 302"/>
          <p:cNvSpPr>
            <a:spLocks noChangeShapeType="1"/>
          </p:cNvSpPr>
          <p:nvPr/>
        </p:nvSpPr>
        <p:spPr bwMode="auto">
          <a:xfrm flipV="1">
            <a:off x="2524125" y="29257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72" name="Line 303"/>
          <p:cNvSpPr>
            <a:spLocks noChangeShapeType="1"/>
          </p:cNvSpPr>
          <p:nvPr/>
        </p:nvSpPr>
        <p:spPr bwMode="auto">
          <a:xfrm flipV="1">
            <a:off x="2524125" y="289401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73" name="Line 304"/>
          <p:cNvSpPr>
            <a:spLocks noChangeShapeType="1"/>
          </p:cNvSpPr>
          <p:nvPr/>
        </p:nvSpPr>
        <p:spPr bwMode="auto">
          <a:xfrm flipV="1">
            <a:off x="2524125" y="286385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74" name="Line 305"/>
          <p:cNvSpPr>
            <a:spLocks noChangeShapeType="1"/>
          </p:cNvSpPr>
          <p:nvPr/>
        </p:nvSpPr>
        <p:spPr bwMode="auto">
          <a:xfrm flipV="1">
            <a:off x="2524125" y="283368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75" name="Line 306"/>
          <p:cNvSpPr>
            <a:spLocks noChangeShapeType="1"/>
          </p:cNvSpPr>
          <p:nvPr/>
        </p:nvSpPr>
        <p:spPr bwMode="auto">
          <a:xfrm flipV="1">
            <a:off x="2524125" y="280352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76" name="Line 307"/>
          <p:cNvSpPr>
            <a:spLocks noChangeShapeType="1"/>
          </p:cNvSpPr>
          <p:nvPr/>
        </p:nvSpPr>
        <p:spPr bwMode="auto">
          <a:xfrm flipV="1">
            <a:off x="2524125" y="277336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77" name="Line 308"/>
          <p:cNvSpPr>
            <a:spLocks noChangeShapeType="1"/>
          </p:cNvSpPr>
          <p:nvPr/>
        </p:nvSpPr>
        <p:spPr bwMode="auto">
          <a:xfrm flipV="1">
            <a:off x="2524125" y="274320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78" name="Line 309"/>
          <p:cNvSpPr>
            <a:spLocks noChangeShapeType="1"/>
          </p:cNvSpPr>
          <p:nvPr/>
        </p:nvSpPr>
        <p:spPr bwMode="auto">
          <a:xfrm flipV="1">
            <a:off x="2524125" y="27130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79" name="Line 310"/>
          <p:cNvSpPr>
            <a:spLocks noChangeShapeType="1"/>
          </p:cNvSpPr>
          <p:nvPr/>
        </p:nvSpPr>
        <p:spPr bwMode="auto">
          <a:xfrm flipV="1">
            <a:off x="2524125" y="268287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80" name="Line 311"/>
          <p:cNvSpPr>
            <a:spLocks noChangeShapeType="1"/>
          </p:cNvSpPr>
          <p:nvPr/>
        </p:nvSpPr>
        <p:spPr bwMode="auto">
          <a:xfrm flipV="1">
            <a:off x="2524125" y="26527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81" name="Line 312"/>
          <p:cNvSpPr>
            <a:spLocks noChangeShapeType="1"/>
          </p:cNvSpPr>
          <p:nvPr/>
        </p:nvSpPr>
        <p:spPr bwMode="auto">
          <a:xfrm flipV="1">
            <a:off x="2524125" y="26225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82" name="Line 313"/>
          <p:cNvSpPr>
            <a:spLocks noChangeShapeType="1"/>
          </p:cNvSpPr>
          <p:nvPr/>
        </p:nvSpPr>
        <p:spPr bwMode="auto">
          <a:xfrm flipV="1">
            <a:off x="2524125" y="25923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83" name="Line 314"/>
          <p:cNvSpPr>
            <a:spLocks noChangeShapeType="1"/>
          </p:cNvSpPr>
          <p:nvPr/>
        </p:nvSpPr>
        <p:spPr bwMode="auto">
          <a:xfrm flipV="1">
            <a:off x="2524125" y="25622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84" name="Line 315"/>
          <p:cNvSpPr>
            <a:spLocks noChangeShapeType="1"/>
          </p:cNvSpPr>
          <p:nvPr/>
        </p:nvSpPr>
        <p:spPr bwMode="auto">
          <a:xfrm flipV="1">
            <a:off x="2524125" y="25320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85" name="Line 316"/>
          <p:cNvSpPr>
            <a:spLocks noChangeShapeType="1"/>
          </p:cNvSpPr>
          <p:nvPr/>
        </p:nvSpPr>
        <p:spPr bwMode="auto">
          <a:xfrm flipV="1">
            <a:off x="2524125" y="25019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86" name="Line 317"/>
          <p:cNvSpPr>
            <a:spLocks noChangeShapeType="1"/>
          </p:cNvSpPr>
          <p:nvPr/>
        </p:nvSpPr>
        <p:spPr bwMode="auto">
          <a:xfrm flipV="1">
            <a:off x="2524125" y="24717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87" name="Line 318"/>
          <p:cNvSpPr>
            <a:spLocks noChangeShapeType="1"/>
          </p:cNvSpPr>
          <p:nvPr/>
        </p:nvSpPr>
        <p:spPr bwMode="auto">
          <a:xfrm flipV="1">
            <a:off x="2524125" y="24415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88" name="Line 319"/>
          <p:cNvSpPr>
            <a:spLocks noChangeShapeType="1"/>
          </p:cNvSpPr>
          <p:nvPr/>
        </p:nvSpPr>
        <p:spPr bwMode="auto">
          <a:xfrm flipV="1">
            <a:off x="2524125" y="24114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89" name="Line 320"/>
          <p:cNvSpPr>
            <a:spLocks noChangeShapeType="1"/>
          </p:cNvSpPr>
          <p:nvPr/>
        </p:nvSpPr>
        <p:spPr bwMode="auto">
          <a:xfrm flipV="1">
            <a:off x="2524125" y="23812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90" name="Line 321"/>
          <p:cNvSpPr>
            <a:spLocks noChangeShapeType="1"/>
          </p:cNvSpPr>
          <p:nvPr/>
        </p:nvSpPr>
        <p:spPr bwMode="auto">
          <a:xfrm flipV="1">
            <a:off x="2524125" y="23510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91" name="Line 322"/>
          <p:cNvSpPr>
            <a:spLocks noChangeShapeType="1"/>
          </p:cNvSpPr>
          <p:nvPr/>
        </p:nvSpPr>
        <p:spPr bwMode="auto">
          <a:xfrm flipV="1">
            <a:off x="2524125" y="23209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92" name="Line 323"/>
          <p:cNvSpPr>
            <a:spLocks noChangeShapeType="1"/>
          </p:cNvSpPr>
          <p:nvPr/>
        </p:nvSpPr>
        <p:spPr bwMode="auto">
          <a:xfrm flipV="1">
            <a:off x="2524125" y="22907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93" name="Line 324"/>
          <p:cNvSpPr>
            <a:spLocks noChangeShapeType="1"/>
          </p:cNvSpPr>
          <p:nvPr/>
        </p:nvSpPr>
        <p:spPr bwMode="auto">
          <a:xfrm flipV="1">
            <a:off x="2524125" y="22606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94" name="Line 325"/>
          <p:cNvSpPr>
            <a:spLocks noChangeShapeType="1"/>
          </p:cNvSpPr>
          <p:nvPr/>
        </p:nvSpPr>
        <p:spPr bwMode="auto">
          <a:xfrm flipV="1">
            <a:off x="2524125" y="22304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95" name="Line 326"/>
          <p:cNvSpPr>
            <a:spLocks noChangeShapeType="1"/>
          </p:cNvSpPr>
          <p:nvPr/>
        </p:nvSpPr>
        <p:spPr bwMode="auto">
          <a:xfrm flipV="1">
            <a:off x="2524125" y="22002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96" name="Line 327"/>
          <p:cNvSpPr>
            <a:spLocks noChangeShapeType="1"/>
          </p:cNvSpPr>
          <p:nvPr/>
        </p:nvSpPr>
        <p:spPr bwMode="auto">
          <a:xfrm flipV="1">
            <a:off x="2524125" y="216852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97" name="Line 328"/>
          <p:cNvSpPr>
            <a:spLocks noChangeShapeType="1"/>
          </p:cNvSpPr>
          <p:nvPr/>
        </p:nvSpPr>
        <p:spPr bwMode="auto">
          <a:xfrm flipV="1">
            <a:off x="2524125" y="213836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98" name="Line 329"/>
          <p:cNvSpPr>
            <a:spLocks noChangeShapeType="1"/>
          </p:cNvSpPr>
          <p:nvPr/>
        </p:nvSpPr>
        <p:spPr bwMode="auto">
          <a:xfrm flipV="1">
            <a:off x="2524125" y="210820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699" name="Line 330"/>
          <p:cNvSpPr>
            <a:spLocks noChangeShapeType="1"/>
          </p:cNvSpPr>
          <p:nvPr/>
        </p:nvSpPr>
        <p:spPr bwMode="auto">
          <a:xfrm flipV="1">
            <a:off x="2524125" y="20780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00" name="Line 331"/>
          <p:cNvSpPr>
            <a:spLocks noChangeShapeType="1"/>
          </p:cNvSpPr>
          <p:nvPr/>
        </p:nvSpPr>
        <p:spPr bwMode="auto">
          <a:xfrm flipV="1">
            <a:off x="2524125" y="204787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01" name="Line 332"/>
          <p:cNvSpPr>
            <a:spLocks noChangeShapeType="1"/>
          </p:cNvSpPr>
          <p:nvPr/>
        </p:nvSpPr>
        <p:spPr bwMode="auto">
          <a:xfrm flipV="1">
            <a:off x="2524125" y="2017713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02" name="Line 333"/>
          <p:cNvSpPr>
            <a:spLocks noChangeShapeType="1"/>
          </p:cNvSpPr>
          <p:nvPr/>
        </p:nvSpPr>
        <p:spPr bwMode="auto">
          <a:xfrm flipV="1">
            <a:off x="2524125" y="1987550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03" name="Line 334"/>
          <p:cNvSpPr>
            <a:spLocks noChangeShapeType="1"/>
          </p:cNvSpPr>
          <p:nvPr/>
        </p:nvSpPr>
        <p:spPr bwMode="auto">
          <a:xfrm flipV="1">
            <a:off x="2524125" y="195738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04" name="Line 335"/>
          <p:cNvSpPr>
            <a:spLocks noChangeShapeType="1"/>
          </p:cNvSpPr>
          <p:nvPr/>
        </p:nvSpPr>
        <p:spPr bwMode="auto">
          <a:xfrm flipV="1">
            <a:off x="2524125" y="1927225"/>
            <a:ext cx="1588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05" name="Line 336"/>
          <p:cNvSpPr>
            <a:spLocks noChangeShapeType="1"/>
          </p:cNvSpPr>
          <p:nvPr/>
        </p:nvSpPr>
        <p:spPr bwMode="auto">
          <a:xfrm flipV="1">
            <a:off x="2524125" y="18970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06" name="Line 337"/>
          <p:cNvSpPr>
            <a:spLocks noChangeShapeType="1"/>
          </p:cNvSpPr>
          <p:nvPr/>
        </p:nvSpPr>
        <p:spPr bwMode="auto">
          <a:xfrm flipV="1">
            <a:off x="2524125" y="18669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07" name="Line 338"/>
          <p:cNvSpPr>
            <a:spLocks noChangeShapeType="1"/>
          </p:cNvSpPr>
          <p:nvPr/>
        </p:nvSpPr>
        <p:spPr bwMode="auto">
          <a:xfrm flipV="1">
            <a:off x="2524125" y="18367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08" name="Line 339"/>
          <p:cNvSpPr>
            <a:spLocks noChangeShapeType="1"/>
          </p:cNvSpPr>
          <p:nvPr/>
        </p:nvSpPr>
        <p:spPr bwMode="auto">
          <a:xfrm flipV="1">
            <a:off x="2524125" y="18065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09" name="Line 340"/>
          <p:cNvSpPr>
            <a:spLocks noChangeShapeType="1"/>
          </p:cNvSpPr>
          <p:nvPr/>
        </p:nvSpPr>
        <p:spPr bwMode="auto">
          <a:xfrm flipV="1">
            <a:off x="2524125" y="17764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10" name="Line 341"/>
          <p:cNvSpPr>
            <a:spLocks noChangeShapeType="1"/>
          </p:cNvSpPr>
          <p:nvPr/>
        </p:nvSpPr>
        <p:spPr bwMode="auto">
          <a:xfrm flipV="1">
            <a:off x="2524125" y="17462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11" name="Line 342"/>
          <p:cNvSpPr>
            <a:spLocks noChangeShapeType="1"/>
          </p:cNvSpPr>
          <p:nvPr/>
        </p:nvSpPr>
        <p:spPr bwMode="auto">
          <a:xfrm flipV="1">
            <a:off x="2524125" y="171608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12" name="Line 343"/>
          <p:cNvSpPr>
            <a:spLocks noChangeShapeType="1"/>
          </p:cNvSpPr>
          <p:nvPr/>
        </p:nvSpPr>
        <p:spPr bwMode="auto">
          <a:xfrm flipV="1">
            <a:off x="2524125" y="168592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13" name="Line 344"/>
          <p:cNvSpPr>
            <a:spLocks noChangeShapeType="1"/>
          </p:cNvSpPr>
          <p:nvPr/>
        </p:nvSpPr>
        <p:spPr bwMode="auto">
          <a:xfrm flipV="1">
            <a:off x="2524125" y="165576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14" name="Line 345"/>
          <p:cNvSpPr>
            <a:spLocks noChangeShapeType="1"/>
          </p:cNvSpPr>
          <p:nvPr/>
        </p:nvSpPr>
        <p:spPr bwMode="auto">
          <a:xfrm flipV="1">
            <a:off x="2524125" y="162560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15" name="Line 346"/>
          <p:cNvSpPr>
            <a:spLocks noChangeShapeType="1"/>
          </p:cNvSpPr>
          <p:nvPr/>
        </p:nvSpPr>
        <p:spPr bwMode="auto">
          <a:xfrm flipV="1">
            <a:off x="2524125" y="1595438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16" name="Line 347"/>
          <p:cNvSpPr>
            <a:spLocks noChangeShapeType="1"/>
          </p:cNvSpPr>
          <p:nvPr/>
        </p:nvSpPr>
        <p:spPr bwMode="auto">
          <a:xfrm flipV="1">
            <a:off x="2524125" y="1565275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17" name="Line 348"/>
          <p:cNvSpPr>
            <a:spLocks noChangeShapeType="1"/>
          </p:cNvSpPr>
          <p:nvPr/>
        </p:nvSpPr>
        <p:spPr bwMode="auto">
          <a:xfrm flipV="1">
            <a:off x="2524125" y="1535113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718" name="Line 349"/>
          <p:cNvSpPr>
            <a:spLocks noChangeShapeType="1"/>
          </p:cNvSpPr>
          <p:nvPr/>
        </p:nvSpPr>
        <p:spPr bwMode="auto">
          <a:xfrm flipV="1">
            <a:off x="2524125" y="1504950"/>
            <a:ext cx="15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2"/>
              <a:buNone/>
              <a:defRPr/>
            </a:pPr>
            <a:endParaRPr kumimoji="1" lang="en-US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1272" name="Text Box 3"/>
          <p:cNvSpPr txBox="1">
            <a:spLocks noChangeArrowheads="1"/>
          </p:cNvSpPr>
          <p:nvPr/>
        </p:nvSpPr>
        <p:spPr bwMode="auto">
          <a:xfrm>
            <a:off x="6826250" y="2028825"/>
            <a:ext cx="1514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HR 0.81</a:t>
            </a:r>
            <a:b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</a:br>
            <a: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(0.73</a:t>
            </a:r>
            <a: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  <a:cs typeface="Arial" charset="0"/>
              </a:rPr>
              <a:t>–</a:t>
            </a:r>
            <a: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0.90)</a:t>
            </a:r>
            <a:b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</a:br>
            <a: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P = .0004</a:t>
            </a:r>
          </a:p>
        </p:txBody>
      </p:sp>
      <p:sp>
        <p:nvSpPr>
          <p:cNvPr id="41273" name="Text Box 4"/>
          <p:cNvSpPr txBox="1">
            <a:spLocks noChangeArrowheads="1"/>
          </p:cNvSpPr>
          <p:nvPr/>
        </p:nvSpPr>
        <p:spPr bwMode="auto">
          <a:xfrm>
            <a:off x="4249738" y="2997200"/>
            <a:ext cx="21637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b="0">
                <a:solidFill>
                  <a:srgbClr val="00B7A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Prasugrel </a:t>
            </a:r>
          </a:p>
        </p:txBody>
      </p:sp>
      <p:sp>
        <p:nvSpPr>
          <p:cNvPr id="41274" name="Text Box 5"/>
          <p:cNvSpPr txBox="1">
            <a:spLocks noChangeArrowheads="1"/>
          </p:cNvSpPr>
          <p:nvPr/>
        </p:nvSpPr>
        <p:spPr bwMode="auto">
          <a:xfrm>
            <a:off x="4441825" y="1739900"/>
            <a:ext cx="21637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b="0">
                <a:solidFill>
                  <a:srgbClr val="336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Clopidogrel</a:t>
            </a:r>
          </a:p>
        </p:txBody>
      </p:sp>
      <p:sp>
        <p:nvSpPr>
          <p:cNvPr id="41275" name="Text Box 15"/>
          <p:cNvSpPr txBox="1">
            <a:spLocks noChangeArrowheads="1"/>
          </p:cNvSpPr>
          <p:nvPr/>
        </p:nvSpPr>
        <p:spPr bwMode="auto">
          <a:xfrm>
            <a:off x="2971800" y="5715000"/>
            <a:ext cx="2165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Days</a:t>
            </a:r>
          </a:p>
        </p:txBody>
      </p:sp>
      <p:sp>
        <p:nvSpPr>
          <p:cNvPr id="41276" name="Text Box 16"/>
          <p:cNvSpPr txBox="1">
            <a:spLocks noChangeArrowheads="1"/>
          </p:cNvSpPr>
          <p:nvPr/>
        </p:nvSpPr>
        <p:spPr bwMode="auto">
          <a:xfrm rot="-5400000">
            <a:off x="-194469" y="2947194"/>
            <a:ext cx="21669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Endpoint (%)</a:t>
            </a:r>
          </a:p>
        </p:txBody>
      </p:sp>
      <p:sp>
        <p:nvSpPr>
          <p:cNvPr id="41277" name="Text Box 18"/>
          <p:cNvSpPr txBox="1">
            <a:spLocks noChangeArrowheads="1"/>
          </p:cNvSpPr>
          <p:nvPr/>
        </p:nvSpPr>
        <p:spPr bwMode="auto">
          <a:xfrm>
            <a:off x="6364288" y="2068513"/>
            <a:ext cx="666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12.1</a:t>
            </a:r>
          </a:p>
        </p:txBody>
      </p:sp>
      <p:sp>
        <p:nvSpPr>
          <p:cNvPr id="41278" name="Text Box 19"/>
          <p:cNvSpPr txBox="1">
            <a:spLocks noChangeArrowheads="1"/>
          </p:cNvSpPr>
          <p:nvPr/>
        </p:nvSpPr>
        <p:spPr bwMode="auto">
          <a:xfrm>
            <a:off x="6364288" y="2603500"/>
            <a:ext cx="666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9.9</a:t>
            </a:r>
          </a:p>
        </p:txBody>
      </p:sp>
      <p:sp>
        <p:nvSpPr>
          <p:cNvPr id="41279" name="Text Box 20"/>
          <p:cNvSpPr txBox="1">
            <a:spLocks noChangeArrowheads="1"/>
          </p:cNvSpPr>
          <p:nvPr/>
        </p:nvSpPr>
        <p:spPr bwMode="auto">
          <a:xfrm>
            <a:off x="6781800" y="4557713"/>
            <a:ext cx="1565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HR 1.32</a:t>
            </a:r>
            <a:b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</a:br>
            <a: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(1.03</a:t>
            </a:r>
            <a: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  <a:cs typeface="Arial" charset="0"/>
              </a:rPr>
              <a:t>–</a:t>
            </a:r>
            <a: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1.68)</a:t>
            </a:r>
            <a:b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</a:br>
            <a: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P = .03</a:t>
            </a:r>
          </a:p>
        </p:txBody>
      </p:sp>
      <p:sp>
        <p:nvSpPr>
          <p:cNvPr id="41280" name="Text Box 21"/>
          <p:cNvSpPr txBox="1">
            <a:spLocks noChangeArrowheads="1"/>
          </p:cNvSpPr>
          <p:nvPr/>
        </p:nvSpPr>
        <p:spPr bwMode="auto">
          <a:xfrm>
            <a:off x="4248150" y="4289425"/>
            <a:ext cx="21653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b="0">
                <a:solidFill>
                  <a:srgbClr val="00B7A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Prasugrel </a:t>
            </a:r>
          </a:p>
        </p:txBody>
      </p:sp>
      <p:sp>
        <p:nvSpPr>
          <p:cNvPr id="41281" name="Text Box 22"/>
          <p:cNvSpPr txBox="1">
            <a:spLocks noChangeArrowheads="1"/>
          </p:cNvSpPr>
          <p:nvPr/>
        </p:nvSpPr>
        <p:spPr bwMode="auto">
          <a:xfrm>
            <a:off x="4440238" y="4849813"/>
            <a:ext cx="21637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b="0">
                <a:solidFill>
                  <a:srgbClr val="336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Clopidogrel</a:t>
            </a:r>
          </a:p>
        </p:txBody>
      </p:sp>
      <p:sp>
        <p:nvSpPr>
          <p:cNvPr id="17729" name="Text Box 23"/>
          <p:cNvSpPr txBox="1">
            <a:spLocks noChangeArrowheads="1"/>
          </p:cNvSpPr>
          <p:nvPr/>
        </p:nvSpPr>
        <p:spPr bwMode="auto">
          <a:xfrm>
            <a:off x="6364288" y="4748213"/>
            <a:ext cx="666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1.8</a:t>
            </a:r>
          </a:p>
        </p:txBody>
      </p:sp>
      <p:sp>
        <p:nvSpPr>
          <p:cNvPr id="41283" name="Text Box 24"/>
          <p:cNvSpPr txBox="1">
            <a:spLocks noChangeArrowheads="1"/>
          </p:cNvSpPr>
          <p:nvPr/>
        </p:nvSpPr>
        <p:spPr bwMode="auto">
          <a:xfrm>
            <a:off x="6364288" y="4497388"/>
            <a:ext cx="666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2.4</a:t>
            </a:r>
          </a:p>
        </p:txBody>
      </p:sp>
      <p:sp>
        <p:nvSpPr>
          <p:cNvPr id="41284" name="Text Box 25"/>
          <p:cNvSpPr txBox="1">
            <a:spLocks noChangeArrowheads="1"/>
          </p:cNvSpPr>
          <p:nvPr/>
        </p:nvSpPr>
        <p:spPr bwMode="auto">
          <a:xfrm>
            <a:off x="6557963" y="1457325"/>
            <a:ext cx="1689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 138</a:t>
            </a:r>
            <a:b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</a:br>
            <a: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 events </a:t>
            </a:r>
          </a:p>
        </p:txBody>
      </p:sp>
      <p:sp>
        <p:nvSpPr>
          <p:cNvPr id="41285" name="Line 26"/>
          <p:cNvSpPr>
            <a:spLocks noChangeShapeType="1"/>
          </p:cNvSpPr>
          <p:nvPr/>
        </p:nvSpPr>
        <p:spPr bwMode="auto">
          <a:xfrm>
            <a:off x="7172325" y="1531938"/>
            <a:ext cx="1588" cy="1873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12700" dir="54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1286" name="Text Box 27"/>
          <p:cNvSpPr txBox="1">
            <a:spLocks noChangeArrowheads="1"/>
          </p:cNvSpPr>
          <p:nvPr/>
        </p:nvSpPr>
        <p:spPr bwMode="auto">
          <a:xfrm>
            <a:off x="6726238" y="4048125"/>
            <a:ext cx="2168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35</a:t>
            </a:r>
            <a:b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</a:br>
            <a: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 events </a:t>
            </a:r>
          </a:p>
        </p:txBody>
      </p:sp>
      <p:sp>
        <p:nvSpPr>
          <p:cNvPr id="41287" name="Line 28"/>
          <p:cNvSpPr>
            <a:spLocks noChangeShapeType="1"/>
          </p:cNvSpPr>
          <p:nvPr/>
        </p:nvSpPr>
        <p:spPr bwMode="auto">
          <a:xfrm flipV="1">
            <a:off x="7202488" y="4122738"/>
            <a:ext cx="1587" cy="1873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endParaRPr kumimoji="1" lang="nl-NL" sz="1400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1289" name="Text Box 352"/>
          <p:cNvSpPr txBox="1">
            <a:spLocks noChangeArrowheads="1"/>
          </p:cNvSpPr>
          <p:nvPr/>
        </p:nvSpPr>
        <p:spPr bwMode="auto">
          <a:xfrm>
            <a:off x="2054225" y="2171700"/>
            <a:ext cx="2316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8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CV death / MI / stroke</a:t>
            </a:r>
          </a:p>
        </p:txBody>
      </p:sp>
      <p:sp>
        <p:nvSpPr>
          <p:cNvPr id="41290" name="Text Box 353"/>
          <p:cNvSpPr txBox="1">
            <a:spLocks noChangeArrowheads="1"/>
          </p:cNvSpPr>
          <p:nvPr/>
        </p:nvSpPr>
        <p:spPr bwMode="auto">
          <a:xfrm>
            <a:off x="1784350" y="4043363"/>
            <a:ext cx="2852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8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TIMI Major </a:t>
            </a:r>
            <a:br>
              <a:rPr kumimoji="1" lang="en-US" sz="18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</a:br>
            <a:r>
              <a:rPr kumimoji="1" lang="en-US" sz="18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non-CABG bleeds</a:t>
            </a:r>
          </a:p>
        </p:txBody>
      </p:sp>
      <p:sp>
        <p:nvSpPr>
          <p:cNvPr id="41291" name="Text Box 355"/>
          <p:cNvSpPr txBox="1">
            <a:spLocks noChangeArrowheads="1"/>
          </p:cNvSpPr>
          <p:nvPr/>
        </p:nvSpPr>
        <p:spPr bwMode="auto">
          <a:xfrm>
            <a:off x="6705600" y="2938463"/>
            <a:ext cx="12715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 NNT = 46</a:t>
            </a:r>
          </a:p>
        </p:txBody>
      </p:sp>
      <p:sp>
        <p:nvSpPr>
          <p:cNvPr id="41292" name="Text Box 356"/>
          <p:cNvSpPr txBox="1">
            <a:spLocks noChangeArrowheads="1"/>
          </p:cNvSpPr>
          <p:nvPr/>
        </p:nvSpPr>
        <p:spPr bwMode="auto">
          <a:xfrm>
            <a:off x="6688138" y="5441950"/>
            <a:ext cx="1693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-65" charset="2"/>
              <a:buNone/>
              <a:defRPr/>
            </a:pPr>
            <a:r>
              <a:rPr kumimoji="1" lang="en-US" sz="1600" b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 NNH = 167</a:t>
            </a:r>
          </a:p>
        </p:txBody>
      </p:sp>
      <p:sp>
        <p:nvSpPr>
          <p:cNvPr id="41296" name="Rectangle 33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85150" cy="7762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-65" charset="-128"/>
              </a:rPr>
              <a:t>TRITON – TIMI 38 – Efficacy and safety</a:t>
            </a:r>
            <a:br>
              <a:rPr lang="en-US" smtClean="0">
                <a:ea typeface="ＭＳ Ｐゴシック" pitchFamily="-65" charset="-128"/>
              </a:rPr>
            </a:br>
            <a:r>
              <a:rPr lang="en-US" sz="2000" i="1" smtClean="0">
                <a:solidFill>
                  <a:srgbClr val="FFFFFF"/>
                </a:solidFill>
                <a:ea typeface="ＭＳ Ｐゴシック" pitchFamily="-65" charset="-128"/>
              </a:rPr>
              <a:t>N = 13,600 pts. with ACS</a:t>
            </a:r>
            <a:endParaRPr lang="en-US" smtClean="0">
              <a:ea typeface="ＭＳ Ｐゴシック" pitchFamily="-65" charset="-128"/>
            </a:endParaRPr>
          </a:p>
        </p:txBody>
      </p:sp>
      <p:sp>
        <p:nvSpPr>
          <p:cNvPr id="132428" name="TextBox 38"/>
          <p:cNvSpPr txBox="1">
            <a:spLocks noChangeArrowheads="1"/>
          </p:cNvSpPr>
          <p:nvPr/>
        </p:nvSpPr>
        <p:spPr bwMode="auto">
          <a:xfrm>
            <a:off x="1920875" y="6410325"/>
            <a:ext cx="30257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  <a:buFont typeface="Monotype Sorts" pitchFamily="2" charset="2"/>
              <a:buNone/>
            </a:pPr>
            <a:r>
              <a:rPr kumimoji="1" lang="en-US" sz="1400" i="1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N Engl J Med 2007;357:2001-2015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>
          <a:xfrm>
            <a:off x="1108075" y="222250"/>
            <a:ext cx="6927850" cy="579438"/>
          </a:xfrm>
        </p:spPr>
        <p:txBody>
          <a:bodyPr/>
          <a:lstStyle/>
          <a:p>
            <a:pPr eaLnBrk="1" hangingPunct="1"/>
            <a:r>
              <a:rPr lang="en-GB" smtClean="0"/>
              <a:t>The HAS-BLED bleeding risk score</a:t>
            </a:r>
          </a:p>
        </p:txBody>
      </p:sp>
      <p:sp>
        <p:nvSpPr>
          <p:cNvPr id="155651" name="Text Box 45"/>
          <p:cNvSpPr txBox="1">
            <a:spLocks noChangeArrowheads="1"/>
          </p:cNvSpPr>
          <p:nvPr/>
        </p:nvSpPr>
        <p:spPr bwMode="auto">
          <a:xfrm>
            <a:off x="565150" y="5421313"/>
            <a:ext cx="4438650" cy="4111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80963" indent="-80963" eaLnBrk="0" hangingPunct="0">
              <a:spcAft>
                <a:spcPct val="25000"/>
              </a:spcAft>
            </a:pPr>
            <a:r>
              <a:rPr lang="fr-FR" sz="1200" b="0">
                <a:solidFill>
                  <a:srgbClr val="000066"/>
                </a:solidFill>
              </a:rPr>
              <a:t>*Hypertension is defined as systolic blood pressure  &gt; 160 mmHg.</a:t>
            </a:r>
          </a:p>
          <a:p>
            <a:pPr marL="80963" indent="-80963" eaLnBrk="0" hangingPunct="0">
              <a:spcAft>
                <a:spcPct val="25000"/>
              </a:spcAft>
            </a:pPr>
            <a:r>
              <a:rPr lang="fr-FR" sz="1200" b="0">
                <a:solidFill>
                  <a:srgbClr val="000066"/>
                </a:solidFill>
              </a:rPr>
              <a:t>INR = international normalized ratio.</a:t>
            </a:r>
          </a:p>
        </p:txBody>
      </p:sp>
      <p:pic>
        <p:nvPicPr>
          <p:cNvPr id="155652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1535113"/>
            <a:ext cx="8301038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reeform 46"/>
          <p:cNvSpPr>
            <a:spLocks/>
          </p:cNvSpPr>
          <p:nvPr/>
        </p:nvSpPr>
        <p:spPr bwMode="auto">
          <a:xfrm>
            <a:off x="2439988" y="2262188"/>
            <a:ext cx="3289300" cy="3109912"/>
          </a:xfrm>
          <a:custGeom>
            <a:avLst/>
            <a:gdLst>
              <a:gd name="T0" fmla="*/ 2147483647 w 2072"/>
              <a:gd name="T1" fmla="*/ 2147483647 h 1959"/>
              <a:gd name="T2" fmla="*/ 2147483647 w 2072"/>
              <a:gd name="T3" fmla="*/ 2147483647 h 1959"/>
              <a:gd name="T4" fmla="*/ 2147483647 w 2072"/>
              <a:gd name="T5" fmla="*/ 2147483647 h 1959"/>
              <a:gd name="T6" fmla="*/ 2147483647 w 2072"/>
              <a:gd name="T7" fmla="*/ 2147483647 h 1959"/>
              <a:gd name="T8" fmla="*/ 2147483647 w 2072"/>
              <a:gd name="T9" fmla="*/ 2147483647 h 1959"/>
              <a:gd name="T10" fmla="*/ 2147483647 w 2072"/>
              <a:gd name="T11" fmla="*/ 2147483647 h 1959"/>
              <a:gd name="T12" fmla="*/ 2147483647 w 2072"/>
              <a:gd name="T13" fmla="*/ 2147483647 h 1959"/>
              <a:gd name="T14" fmla="*/ 2147483647 w 2072"/>
              <a:gd name="T15" fmla="*/ 2147483647 h 1959"/>
              <a:gd name="T16" fmla="*/ 2147483647 w 2072"/>
              <a:gd name="T17" fmla="*/ 2147483647 h 1959"/>
              <a:gd name="T18" fmla="*/ 2147483647 w 2072"/>
              <a:gd name="T19" fmla="*/ 2147483647 h 1959"/>
              <a:gd name="T20" fmla="*/ 2147483647 w 2072"/>
              <a:gd name="T21" fmla="*/ 2147483647 h 1959"/>
              <a:gd name="T22" fmla="*/ 2147483647 w 2072"/>
              <a:gd name="T23" fmla="*/ 2147483647 h 1959"/>
              <a:gd name="T24" fmla="*/ 2147483647 w 2072"/>
              <a:gd name="T25" fmla="*/ 2147483647 h 1959"/>
              <a:gd name="T26" fmla="*/ 2147483647 w 2072"/>
              <a:gd name="T27" fmla="*/ 2147483647 h 1959"/>
              <a:gd name="T28" fmla="*/ 2147483647 w 2072"/>
              <a:gd name="T29" fmla="*/ 2147483647 h 1959"/>
              <a:gd name="T30" fmla="*/ 2147483647 w 2072"/>
              <a:gd name="T31" fmla="*/ 2147483647 h 1959"/>
              <a:gd name="T32" fmla="*/ 2147483647 w 2072"/>
              <a:gd name="T33" fmla="*/ 2147483647 h 1959"/>
              <a:gd name="T34" fmla="*/ 2147483647 w 2072"/>
              <a:gd name="T35" fmla="*/ 2147483647 h 1959"/>
              <a:gd name="T36" fmla="*/ 2147483647 w 2072"/>
              <a:gd name="T37" fmla="*/ 2147483647 h 1959"/>
              <a:gd name="T38" fmla="*/ 2147483647 w 2072"/>
              <a:gd name="T39" fmla="*/ 2147483647 h 1959"/>
              <a:gd name="T40" fmla="*/ 2147483647 w 2072"/>
              <a:gd name="T41" fmla="*/ 2147483647 h 1959"/>
              <a:gd name="T42" fmla="*/ 2147483647 w 2072"/>
              <a:gd name="T43" fmla="*/ 2147483647 h 1959"/>
              <a:gd name="T44" fmla="*/ 2147483647 w 2072"/>
              <a:gd name="T45" fmla="*/ 2147483647 h 1959"/>
              <a:gd name="T46" fmla="*/ 2147483647 w 2072"/>
              <a:gd name="T47" fmla="*/ 2147483647 h 1959"/>
              <a:gd name="T48" fmla="*/ 2147483647 w 2072"/>
              <a:gd name="T49" fmla="*/ 2147483647 h 1959"/>
              <a:gd name="T50" fmla="*/ 2147483647 w 2072"/>
              <a:gd name="T51" fmla="*/ 2147483647 h 1959"/>
              <a:gd name="T52" fmla="*/ 2147483647 w 2072"/>
              <a:gd name="T53" fmla="*/ 2147483647 h 1959"/>
              <a:gd name="T54" fmla="*/ 2147483647 w 2072"/>
              <a:gd name="T55" fmla="*/ 2147483647 h 1959"/>
              <a:gd name="T56" fmla="*/ 2147483647 w 2072"/>
              <a:gd name="T57" fmla="*/ 2147483647 h 1959"/>
              <a:gd name="T58" fmla="*/ 2147483647 w 2072"/>
              <a:gd name="T59" fmla="*/ 2147483647 h 1959"/>
              <a:gd name="T60" fmla="*/ 2147483647 w 2072"/>
              <a:gd name="T61" fmla="*/ 2147483647 h 1959"/>
              <a:gd name="T62" fmla="*/ 2147483647 w 2072"/>
              <a:gd name="T63" fmla="*/ 2147483647 h 1959"/>
              <a:gd name="T64" fmla="*/ 2147483647 w 2072"/>
              <a:gd name="T65" fmla="*/ 2147483647 h 1959"/>
              <a:gd name="T66" fmla="*/ 2147483647 w 2072"/>
              <a:gd name="T67" fmla="*/ 2147483647 h 1959"/>
              <a:gd name="T68" fmla="*/ 2147483647 w 2072"/>
              <a:gd name="T69" fmla="*/ 2147483647 h 1959"/>
              <a:gd name="T70" fmla="*/ 2147483647 w 2072"/>
              <a:gd name="T71" fmla="*/ 2147483647 h 1959"/>
              <a:gd name="T72" fmla="*/ 2147483647 w 2072"/>
              <a:gd name="T73" fmla="*/ 2147483647 h 1959"/>
              <a:gd name="T74" fmla="*/ 2147483647 w 2072"/>
              <a:gd name="T75" fmla="*/ 2147483647 h 1959"/>
              <a:gd name="T76" fmla="*/ 2147483647 w 2072"/>
              <a:gd name="T77" fmla="*/ 2147483647 h 1959"/>
              <a:gd name="T78" fmla="*/ 2147483647 w 2072"/>
              <a:gd name="T79" fmla="*/ 2147483647 h 1959"/>
              <a:gd name="T80" fmla="*/ 2147483647 w 2072"/>
              <a:gd name="T81" fmla="*/ 2147483647 h 1959"/>
              <a:gd name="T82" fmla="*/ 2147483647 w 2072"/>
              <a:gd name="T83" fmla="*/ 2147483647 h 1959"/>
              <a:gd name="T84" fmla="*/ 2147483647 w 2072"/>
              <a:gd name="T85" fmla="*/ 2147483647 h 1959"/>
              <a:gd name="T86" fmla="*/ 2147483647 w 2072"/>
              <a:gd name="T87" fmla="*/ 2147483647 h 1959"/>
              <a:gd name="T88" fmla="*/ 2147483647 w 2072"/>
              <a:gd name="T89" fmla="*/ 2147483647 h 1959"/>
              <a:gd name="T90" fmla="*/ 2147483647 w 2072"/>
              <a:gd name="T91" fmla="*/ 2147483647 h 1959"/>
              <a:gd name="T92" fmla="*/ 2147483647 w 2072"/>
              <a:gd name="T93" fmla="*/ 2147483647 h 1959"/>
              <a:gd name="T94" fmla="*/ 2147483647 w 2072"/>
              <a:gd name="T95" fmla="*/ 2147483647 h 1959"/>
              <a:gd name="T96" fmla="*/ 2147483647 w 2072"/>
              <a:gd name="T97" fmla="*/ 2147483647 h 1959"/>
              <a:gd name="T98" fmla="*/ 2147483647 w 2072"/>
              <a:gd name="T99" fmla="*/ 2147483647 h 1959"/>
              <a:gd name="T100" fmla="*/ 2147483647 w 2072"/>
              <a:gd name="T101" fmla="*/ 2147483647 h 19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72"/>
              <a:gd name="T154" fmla="*/ 0 h 1959"/>
              <a:gd name="T155" fmla="*/ 2072 w 2072"/>
              <a:gd name="T156" fmla="*/ 1959 h 195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72" h="1959">
                <a:moveTo>
                  <a:pt x="0" y="1959"/>
                </a:moveTo>
                <a:lnTo>
                  <a:pt x="8" y="1959"/>
                </a:lnTo>
                <a:lnTo>
                  <a:pt x="8" y="1916"/>
                </a:lnTo>
                <a:lnTo>
                  <a:pt x="16" y="1916"/>
                </a:lnTo>
                <a:lnTo>
                  <a:pt x="16" y="1901"/>
                </a:lnTo>
                <a:lnTo>
                  <a:pt x="20" y="1901"/>
                </a:lnTo>
                <a:lnTo>
                  <a:pt x="20" y="1869"/>
                </a:lnTo>
                <a:lnTo>
                  <a:pt x="29" y="1869"/>
                </a:lnTo>
                <a:lnTo>
                  <a:pt x="29" y="1863"/>
                </a:lnTo>
                <a:lnTo>
                  <a:pt x="35" y="1863"/>
                </a:lnTo>
                <a:lnTo>
                  <a:pt x="35" y="1853"/>
                </a:lnTo>
                <a:lnTo>
                  <a:pt x="38" y="1853"/>
                </a:lnTo>
                <a:lnTo>
                  <a:pt x="38" y="1835"/>
                </a:lnTo>
                <a:lnTo>
                  <a:pt x="41" y="1835"/>
                </a:lnTo>
                <a:lnTo>
                  <a:pt x="43" y="1794"/>
                </a:lnTo>
                <a:lnTo>
                  <a:pt x="50" y="1794"/>
                </a:lnTo>
                <a:lnTo>
                  <a:pt x="50" y="1772"/>
                </a:lnTo>
                <a:lnTo>
                  <a:pt x="64" y="1772"/>
                </a:lnTo>
                <a:lnTo>
                  <a:pt x="64" y="1761"/>
                </a:lnTo>
                <a:lnTo>
                  <a:pt x="71" y="1761"/>
                </a:lnTo>
                <a:lnTo>
                  <a:pt x="71" y="1754"/>
                </a:lnTo>
                <a:lnTo>
                  <a:pt x="76" y="1754"/>
                </a:lnTo>
                <a:lnTo>
                  <a:pt x="77" y="1727"/>
                </a:lnTo>
                <a:lnTo>
                  <a:pt x="82" y="1727"/>
                </a:lnTo>
                <a:lnTo>
                  <a:pt x="82" y="1718"/>
                </a:lnTo>
                <a:lnTo>
                  <a:pt x="88" y="1718"/>
                </a:lnTo>
                <a:lnTo>
                  <a:pt x="88" y="1707"/>
                </a:lnTo>
                <a:lnTo>
                  <a:pt x="91" y="1707"/>
                </a:lnTo>
                <a:lnTo>
                  <a:pt x="89" y="1698"/>
                </a:lnTo>
                <a:lnTo>
                  <a:pt x="95" y="1698"/>
                </a:lnTo>
                <a:lnTo>
                  <a:pt x="94" y="1695"/>
                </a:lnTo>
                <a:lnTo>
                  <a:pt x="94" y="1680"/>
                </a:lnTo>
                <a:lnTo>
                  <a:pt x="109" y="1680"/>
                </a:lnTo>
                <a:lnTo>
                  <a:pt x="110" y="1653"/>
                </a:lnTo>
                <a:lnTo>
                  <a:pt x="119" y="1653"/>
                </a:lnTo>
                <a:lnTo>
                  <a:pt x="119" y="1635"/>
                </a:lnTo>
                <a:lnTo>
                  <a:pt x="127" y="1635"/>
                </a:lnTo>
                <a:lnTo>
                  <a:pt x="127" y="1623"/>
                </a:lnTo>
                <a:lnTo>
                  <a:pt x="131" y="1623"/>
                </a:lnTo>
                <a:lnTo>
                  <a:pt x="131" y="1614"/>
                </a:lnTo>
                <a:lnTo>
                  <a:pt x="136" y="1614"/>
                </a:lnTo>
                <a:lnTo>
                  <a:pt x="136" y="1608"/>
                </a:lnTo>
                <a:lnTo>
                  <a:pt x="142" y="1608"/>
                </a:lnTo>
                <a:lnTo>
                  <a:pt x="142" y="1602"/>
                </a:lnTo>
                <a:lnTo>
                  <a:pt x="151" y="1602"/>
                </a:lnTo>
                <a:lnTo>
                  <a:pt x="149" y="1583"/>
                </a:lnTo>
                <a:lnTo>
                  <a:pt x="157" y="1583"/>
                </a:lnTo>
                <a:lnTo>
                  <a:pt x="155" y="1566"/>
                </a:lnTo>
                <a:lnTo>
                  <a:pt x="163" y="1566"/>
                </a:lnTo>
                <a:lnTo>
                  <a:pt x="163" y="1562"/>
                </a:lnTo>
                <a:lnTo>
                  <a:pt x="170" y="1562"/>
                </a:lnTo>
                <a:lnTo>
                  <a:pt x="170" y="1548"/>
                </a:lnTo>
                <a:lnTo>
                  <a:pt x="181" y="1548"/>
                </a:lnTo>
                <a:lnTo>
                  <a:pt x="181" y="1527"/>
                </a:lnTo>
                <a:lnTo>
                  <a:pt x="193" y="1527"/>
                </a:lnTo>
                <a:lnTo>
                  <a:pt x="193" y="1508"/>
                </a:lnTo>
                <a:lnTo>
                  <a:pt x="197" y="1506"/>
                </a:lnTo>
                <a:lnTo>
                  <a:pt x="199" y="1497"/>
                </a:lnTo>
                <a:lnTo>
                  <a:pt x="203" y="1497"/>
                </a:lnTo>
                <a:lnTo>
                  <a:pt x="203" y="1490"/>
                </a:lnTo>
                <a:lnTo>
                  <a:pt x="211" y="1490"/>
                </a:lnTo>
                <a:lnTo>
                  <a:pt x="209" y="1475"/>
                </a:lnTo>
                <a:lnTo>
                  <a:pt x="217" y="1473"/>
                </a:lnTo>
                <a:lnTo>
                  <a:pt x="217" y="1464"/>
                </a:lnTo>
                <a:lnTo>
                  <a:pt x="223" y="1464"/>
                </a:lnTo>
                <a:lnTo>
                  <a:pt x="221" y="1455"/>
                </a:lnTo>
                <a:lnTo>
                  <a:pt x="229" y="1455"/>
                </a:lnTo>
                <a:lnTo>
                  <a:pt x="229" y="1448"/>
                </a:lnTo>
                <a:lnTo>
                  <a:pt x="233" y="1446"/>
                </a:lnTo>
                <a:lnTo>
                  <a:pt x="233" y="1437"/>
                </a:lnTo>
                <a:lnTo>
                  <a:pt x="253" y="1439"/>
                </a:lnTo>
                <a:lnTo>
                  <a:pt x="253" y="1410"/>
                </a:lnTo>
                <a:lnTo>
                  <a:pt x="268" y="1410"/>
                </a:lnTo>
                <a:lnTo>
                  <a:pt x="268" y="1389"/>
                </a:lnTo>
                <a:lnTo>
                  <a:pt x="275" y="1389"/>
                </a:lnTo>
                <a:lnTo>
                  <a:pt x="275" y="1374"/>
                </a:lnTo>
                <a:lnTo>
                  <a:pt x="283" y="1374"/>
                </a:lnTo>
                <a:lnTo>
                  <a:pt x="283" y="1364"/>
                </a:lnTo>
                <a:lnTo>
                  <a:pt x="292" y="1364"/>
                </a:lnTo>
                <a:lnTo>
                  <a:pt x="292" y="1353"/>
                </a:lnTo>
                <a:lnTo>
                  <a:pt x="299" y="1353"/>
                </a:lnTo>
                <a:lnTo>
                  <a:pt x="298" y="1341"/>
                </a:lnTo>
                <a:lnTo>
                  <a:pt x="304" y="1341"/>
                </a:lnTo>
                <a:lnTo>
                  <a:pt x="304" y="1331"/>
                </a:lnTo>
                <a:lnTo>
                  <a:pt x="314" y="1331"/>
                </a:lnTo>
                <a:lnTo>
                  <a:pt x="314" y="1320"/>
                </a:lnTo>
                <a:lnTo>
                  <a:pt x="325" y="1320"/>
                </a:lnTo>
                <a:lnTo>
                  <a:pt x="325" y="1302"/>
                </a:lnTo>
                <a:lnTo>
                  <a:pt x="338" y="1302"/>
                </a:lnTo>
                <a:lnTo>
                  <a:pt x="340" y="1290"/>
                </a:lnTo>
                <a:lnTo>
                  <a:pt x="358" y="1290"/>
                </a:lnTo>
                <a:lnTo>
                  <a:pt x="358" y="1280"/>
                </a:lnTo>
                <a:lnTo>
                  <a:pt x="364" y="1280"/>
                </a:lnTo>
                <a:lnTo>
                  <a:pt x="364" y="1262"/>
                </a:lnTo>
                <a:lnTo>
                  <a:pt x="373" y="1262"/>
                </a:lnTo>
                <a:lnTo>
                  <a:pt x="373" y="1256"/>
                </a:lnTo>
                <a:lnTo>
                  <a:pt x="380" y="1256"/>
                </a:lnTo>
                <a:lnTo>
                  <a:pt x="379" y="1241"/>
                </a:lnTo>
                <a:lnTo>
                  <a:pt x="391" y="1241"/>
                </a:lnTo>
                <a:lnTo>
                  <a:pt x="389" y="1226"/>
                </a:lnTo>
                <a:lnTo>
                  <a:pt x="401" y="1226"/>
                </a:lnTo>
                <a:lnTo>
                  <a:pt x="401" y="1194"/>
                </a:lnTo>
                <a:lnTo>
                  <a:pt x="428" y="1194"/>
                </a:lnTo>
                <a:lnTo>
                  <a:pt x="427" y="1173"/>
                </a:lnTo>
                <a:lnTo>
                  <a:pt x="439" y="1173"/>
                </a:lnTo>
                <a:lnTo>
                  <a:pt x="440" y="1158"/>
                </a:lnTo>
                <a:lnTo>
                  <a:pt x="452" y="1158"/>
                </a:lnTo>
                <a:lnTo>
                  <a:pt x="452" y="1151"/>
                </a:lnTo>
                <a:lnTo>
                  <a:pt x="478" y="1151"/>
                </a:lnTo>
                <a:lnTo>
                  <a:pt x="478" y="1119"/>
                </a:lnTo>
                <a:lnTo>
                  <a:pt x="490" y="1121"/>
                </a:lnTo>
                <a:lnTo>
                  <a:pt x="490" y="1113"/>
                </a:lnTo>
                <a:lnTo>
                  <a:pt x="506" y="1113"/>
                </a:lnTo>
                <a:lnTo>
                  <a:pt x="508" y="1095"/>
                </a:lnTo>
                <a:lnTo>
                  <a:pt x="518" y="1095"/>
                </a:lnTo>
                <a:lnTo>
                  <a:pt x="518" y="1077"/>
                </a:lnTo>
                <a:lnTo>
                  <a:pt x="547" y="1077"/>
                </a:lnTo>
                <a:lnTo>
                  <a:pt x="547" y="1061"/>
                </a:lnTo>
                <a:lnTo>
                  <a:pt x="559" y="1059"/>
                </a:lnTo>
                <a:lnTo>
                  <a:pt x="559" y="1044"/>
                </a:lnTo>
                <a:lnTo>
                  <a:pt x="571" y="1044"/>
                </a:lnTo>
                <a:lnTo>
                  <a:pt x="571" y="1025"/>
                </a:lnTo>
                <a:lnTo>
                  <a:pt x="595" y="1026"/>
                </a:lnTo>
                <a:lnTo>
                  <a:pt x="596" y="1022"/>
                </a:lnTo>
                <a:lnTo>
                  <a:pt x="601" y="1022"/>
                </a:lnTo>
                <a:lnTo>
                  <a:pt x="602" y="998"/>
                </a:lnTo>
                <a:lnTo>
                  <a:pt x="619" y="998"/>
                </a:lnTo>
                <a:lnTo>
                  <a:pt x="619" y="984"/>
                </a:lnTo>
                <a:lnTo>
                  <a:pt x="635" y="984"/>
                </a:lnTo>
                <a:lnTo>
                  <a:pt x="635" y="968"/>
                </a:lnTo>
                <a:lnTo>
                  <a:pt x="671" y="968"/>
                </a:lnTo>
                <a:lnTo>
                  <a:pt x="673" y="942"/>
                </a:lnTo>
                <a:lnTo>
                  <a:pt x="679" y="942"/>
                </a:lnTo>
                <a:lnTo>
                  <a:pt x="679" y="936"/>
                </a:lnTo>
                <a:lnTo>
                  <a:pt x="686" y="936"/>
                </a:lnTo>
                <a:lnTo>
                  <a:pt x="686" y="929"/>
                </a:lnTo>
                <a:lnTo>
                  <a:pt x="715" y="927"/>
                </a:lnTo>
                <a:lnTo>
                  <a:pt x="716" y="902"/>
                </a:lnTo>
                <a:lnTo>
                  <a:pt x="734" y="902"/>
                </a:lnTo>
                <a:lnTo>
                  <a:pt x="734" y="890"/>
                </a:lnTo>
                <a:lnTo>
                  <a:pt x="748" y="888"/>
                </a:lnTo>
                <a:lnTo>
                  <a:pt x="746" y="876"/>
                </a:lnTo>
                <a:lnTo>
                  <a:pt x="760" y="876"/>
                </a:lnTo>
                <a:lnTo>
                  <a:pt x="758" y="864"/>
                </a:lnTo>
                <a:lnTo>
                  <a:pt x="775" y="864"/>
                </a:lnTo>
                <a:lnTo>
                  <a:pt x="775" y="857"/>
                </a:lnTo>
                <a:lnTo>
                  <a:pt x="784" y="857"/>
                </a:lnTo>
                <a:lnTo>
                  <a:pt x="784" y="845"/>
                </a:lnTo>
                <a:lnTo>
                  <a:pt x="796" y="843"/>
                </a:lnTo>
                <a:lnTo>
                  <a:pt x="796" y="839"/>
                </a:lnTo>
                <a:lnTo>
                  <a:pt x="815" y="839"/>
                </a:lnTo>
                <a:lnTo>
                  <a:pt x="817" y="813"/>
                </a:lnTo>
                <a:lnTo>
                  <a:pt x="841" y="813"/>
                </a:lnTo>
                <a:lnTo>
                  <a:pt x="841" y="803"/>
                </a:lnTo>
                <a:lnTo>
                  <a:pt x="853" y="803"/>
                </a:lnTo>
                <a:lnTo>
                  <a:pt x="853" y="788"/>
                </a:lnTo>
                <a:lnTo>
                  <a:pt x="881" y="785"/>
                </a:lnTo>
                <a:lnTo>
                  <a:pt x="881" y="774"/>
                </a:lnTo>
                <a:lnTo>
                  <a:pt x="886" y="774"/>
                </a:lnTo>
                <a:lnTo>
                  <a:pt x="886" y="762"/>
                </a:lnTo>
                <a:lnTo>
                  <a:pt x="890" y="762"/>
                </a:lnTo>
                <a:lnTo>
                  <a:pt x="890" y="746"/>
                </a:lnTo>
                <a:lnTo>
                  <a:pt x="914" y="747"/>
                </a:lnTo>
                <a:lnTo>
                  <a:pt x="913" y="734"/>
                </a:lnTo>
                <a:lnTo>
                  <a:pt x="928" y="734"/>
                </a:lnTo>
                <a:lnTo>
                  <a:pt x="949" y="732"/>
                </a:lnTo>
                <a:lnTo>
                  <a:pt x="949" y="720"/>
                </a:lnTo>
                <a:lnTo>
                  <a:pt x="965" y="720"/>
                </a:lnTo>
                <a:lnTo>
                  <a:pt x="965" y="702"/>
                </a:lnTo>
                <a:lnTo>
                  <a:pt x="980" y="704"/>
                </a:lnTo>
                <a:lnTo>
                  <a:pt x="980" y="693"/>
                </a:lnTo>
                <a:lnTo>
                  <a:pt x="998" y="695"/>
                </a:lnTo>
                <a:lnTo>
                  <a:pt x="997" y="677"/>
                </a:lnTo>
                <a:lnTo>
                  <a:pt x="1019" y="677"/>
                </a:lnTo>
                <a:lnTo>
                  <a:pt x="1019" y="660"/>
                </a:lnTo>
                <a:lnTo>
                  <a:pt x="1033" y="660"/>
                </a:lnTo>
                <a:lnTo>
                  <a:pt x="1033" y="639"/>
                </a:lnTo>
                <a:lnTo>
                  <a:pt x="1072" y="642"/>
                </a:lnTo>
                <a:lnTo>
                  <a:pt x="1072" y="624"/>
                </a:lnTo>
                <a:lnTo>
                  <a:pt x="1094" y="623"/>
                </a:lnTo>
                <a:lnTo>
                  <a:pt x="1094" y="612"/>
                </a:lnTo>
                <a:lnTo>
                  <a:pt x="1109" y="612"/>
                </a:lnTo>
                <a:lnTo>
                  <a:pt x="1109" y="587"/>
                </a:lnTo>
                <a:lnTo>
                  <a:pt x="1144" y="587"/>
                </a:lnTo>
                <a:lnTo>
                  <a:pt x="1144" y="570"/>
                </a:lnTo>
                <a:lnTo>
                  <a:pt x="1151" y="570"/>
                </a:lnTo>
                <a:lnTo>
                  <a:pt x="1151" y="560"/>
                </a:lnTo>
                <a:lnTo>
                  <a:pt x="1183" y="561"/>
                </a:lnTo>
                <a:lnTo>
                  <a:pt x="1183" y="543"/>
                </a:lnTo>
                <a:lnTo>
                  <a:pt x="1202" y="543"/>
                </a:lnTo>
                <a:lnTo>
                  <a:pt x="1202" y="506"/>
                </a:lnTo>
                <a:lnTo>
                  <a:pt x="1255" y="507"/>
                </a:lnTo>
                <a:lnTo>
                  <a:pt x="1253" y="488"/>
                </a:lnTo>
                <a:lnTo>
                  <a:pt x="1282" y="488"/>
                </a:lnTo>
                <a:lnTo>
                  <a:pt x="1282" y="464"/>
                </a:lnTo>
                <a:lnTo>
                  <a:pt x="1306" y="464"/>
                </a:lnTo>
                <a:lnTo>
                  <a:pt x="1306" y="453"/>
                </a:lnTo>
                <a:lnTo>
                  <a:pt x="1339" y="452"/>
                </a:lnTo>
                <a:lnTo>
                  <a:pt x="1339" y="440"/>
                </a:lnTo>
                <a:lnTo>
                  <a:pt x="1358" y="440"/>
                </a:lnTo>
                <a:lnTo>
                  <a:pt x="1357" y="401"/>
                </a:lnTo>
                <a:lnTo>
                  <a:pt x="1417" y="401"/>
                </a:lnTo>
                <a:lnTo>
                  <a:pt x="1418" y="384"/>
                </a:lnTo>
                <a:lnTo>
                  <a:pt x="1459" y="384"/>
                </a:lnTo>
                <a:lnTo>
                  <a:pt x="1459" y="363"/>
                </a:lnTo>
                <a:lnTo>
                  <a:pt x="1478" y="362"/>
                </a:lnTo>
                <a:lnTo>
                  <a:pt x="1478" y="335"/>
                </a:lnTo>
                <a:lnTo>
                  <a:pt x="1517" y="335"/>
                </a:lnTo>
                <a:lnTo>
                  <a:pt x="1517" y="312"/>
                </a:lnTo>
                <a:lnTo>
                  <a:pt x="1541" y="312"/>
                </a:lnTo>
                <a:lnTo>
                  <a:pt x="1541" y="302"/>
                </a:lnTo>
                <a:lnTo>
                  <a:pt x="1574" y="300"/>
                </a:lnTo>
                <a:lnTo>
                  <a:pt x="1576" y="287"/>
                </a:lnTo>
                <a:lnTo>
                  <a:pt x="1612" y="285"/>
                </a:lnTo>
                <a:lnTo>
                  <a:pt x="1612" y="260"/>
                </a:lnTo>
                <a:lnTo>
                  <a:pt x="1639" y="260"/>
                </a:lnTo>
                <a:lnTo>
                  <a:pt x="1639" y="242"/>
                </a:lnTo>
                <a:lnTo>
                  <a:pt x="1657" y="243"/>
                </a:lnTo>
                <a:lnTo>
                  <a:pt x="1657" y="224"/>
                </a:lnTo>
                <a:lnTo>
                  <a:pt x="1690" y="225"/>
                </a:lnTo>
                <a:lnTo>
                  <a:pt x="1690" y="215"/>
                </a:lnTo>
                <a:lnTo>
                  <a:pt x="1702" y="213"/>
                </a:lnTo>
                <a:lnTo>
                  <a:pt x="1702" y="207"/>
                </a:lnTo>
                <a:lnTo>
                  <a:pt x="1718" y="209"/>
                </a:lnTo>
                <a:lnTo>
                  <a:pt x="1717" y="195"/>
                </a:lnTo>
                <a:lnTo>
                  <a:pt x="1747" y="194"/>
                </a:lnTo>
                <a:lnTo>
                  <a:pt x="1747" y="180"/>
                </a:lnTo>
                <a:lnTo>
                  <a:pt x="1774" y="179"/>
                </a:lnTo>
                <a:lnTo>
                  <a:pt x="1774" y="167"/>
                </a:lnTo>
                <a:lnTo>
                  <a:pt x="1801" y="167"/>
                </a:lnTo>
                <a:lnTo>
                  <a:pt x="1802" y="146"/>
                </a:lnTo>
                <a:lnTo>
                  <a:pt x="1825" y="144"/>
                </a:lnTo>
                <a:lnTo>
                  <a:pt x="1825" y="138"/>
                </a:lnTo>
                <a:lnTo>
                  <a:pt x="1855" y="138"/>
                </a:lnTo>
                <a:lnTo>
                  <a:pt x="1855" y="120"/>
                </a:lnTo>
                <a:lnTo>
                  <a:pt x="1868" y="119"/>
                </a:lnTo>
                <a:lnTo>
                  <a:pt x="1868" y="111"/>
                </a:lnTo>
                <a:lnTo>
                  <a:pt x="1901" y="111"/>
                </a:lnTo>
                <a:lnTo>
                  <a:pt x="1903" y="98"/>
                </a:lnTo>
                <a:lnTo>
                  <a:pt x="1921" y="96"/>
                </a:lnTo>
                <a:lnTo>
                  <a:pt x="1921" y="87"/>
                </a:lnTo>
                <a:lnTo>
                  <a:pt x="1936" y="86"/>
                </a:lnTo>
                <a:lnTo>
                  <a:pt x="1936" y="75"/>
                </a:lnTo>
                <a:lnTo>
                  <a:pt x="1949" y="75"/>
                </a:lnTo>
                <a:lnTo>
                  <a:pt x="1949" y="66"/>
                </a:lnTo>
                <a:lnTo>
                  <a:pt x="1972" y="66"/>
                </a:lnTo>
                <a:lnTo>
                  <a:pt x="1972" y="51"/>
                </a:lnTo>
                <a:lnTo>
                  <a:pt x="1993" y="51"/>
                </a:lnTo>
                <a:lnTo>
                  <a:pt x="1993" y="44"/>
                </a:lnTo>
                <a:lnTo>
                  <a:pt x="2009" y="44"/>
                </a:lnTo>
                <a:lnTo>
                  <a:pt x="2009" y="33"/>
                </a:lnTo>
                <a:lnTo>
                  <a:pt x="2024" y="35"/>
                </a:lnTo>
                <a:lnTo>
                  <a:pt x="2024" y="26"/>
                </a:lnTo>
                <a:lnTo>
                  <a:pt x="2036" y="27"/>
                </a:lnTo>
                <a:lnTo>
                  <a:pt x="2036" y="20"/>
                </a:lnTo>
                <a:lnTo>
                  <a:pt x="2062" y="20"/>
                </a:lnTo>
                <a:lnTo>
                  <a:pt x="2062" y="0"/>
                </a:lnTo>
                <a:lnTo>
                  <a:pt x="2072" y="0"/>
                </a:lnTo>
              </a:path>
            </a:pathLst>
          </a:custGeom>
          <a:noFill/>
          <a:ln w="25400">
            <a:solidFill>
              <a:srgbClr val="FFF000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675" name="Freeform 47"/>
          <p:cNvSpPr>
            <a:spLocks/>
          </p:cNvSpPr>
          <p:nvPr/>
        </p:nvSpPr>
        <p:spPr bwMode="auto">
          <a:xfrm>
            <a:off x="2439988" y="2290763"/>
            <a:ext cx="3297237" cy="3081337"/>
          </a:xfrm>
          <a:custGeom>
            <a:avLst/>
            <a:gdLst>
              <a:gd name="T0" fmla="*/ 2147483647 w 2077"/>
              <a:gd name="T1" fmla="*/ 2147483647 h 1941"/>
              <a:gd name="T2" fmla="*/ 2147483647 w 2077"/>
              <a:gd name="T3" fmla="*/ 2147483647 h 1941"/>
              <a:gd name="T4" fmla="*/ 2147483647 w 2077"/>
              <a:gd name="T5" fmla="*/ 2147483647 h 1941"/>
              <a:gd name="T6" fmla="*/ 2147483647 w 2077"/>
              <a:gd name="T7" fmla="*/ 2147483647 h 1941"/>
              <a:gd name="T8" fmla="*/ 2147483647 w 2077"/>
              <a:gd name="T9" fmla="*/ 2147483647 h 1941"/>
              <a:gd name="T10" fmla="*/ 2147483647 w 2077"/>
              <a:gd name="T11" fmla="*/ 2147483647 h 1941"/>
              <a:gd name="T12" fmla="*/ 2147483647 w 2077"/>
              <a:gd name="T13" fmla="*/ 2147483647 h 1941"/>
              <a:gd name="T14" fmla="*/ 2147483647 w 2077"/>
              <a:gd name="T15" fmla="*/ 2147483647 h 1941"/>
              <a:gd name="T16" fmla="*/ 2147483647 w 2077"/>
              <a:gd name="T17" fmla="*/ 2147483647 h 1941"/>
              <a:gd name="T18" fmla="*/ 2147483647 w 2077"/>
              <a:gd name="T19" fmla="*/ 2147483647 h 1941"/>
              <a:gd name="T20" fmla="*/ 2147483647 w 2077"/>
              <a:gd name="T21" fmla="*/ 2147483647 h 1941"/>
              <a:gd name="T22" fmla="*/ 2147483647 w 2077"/>
              <a:gd name="T23" fmla="*/ 2147483647 h 1941"/>
              <a:gd name="T24" fmla="*/ 2147483647 w 2077"/>
              <a:gd name="T25" fmla="*/ 2147483647 h 1941"/>
              <a:gd name="T26" fmla="*/ 2147483647 w 2077"/>
              <a:gd name="T27" fmla="*/ 2147483647 h 1941"/>
              <a:gd name="T28" fmla="*/ 2147483647 w 2077"/>
              <a:gd name="T29" fmla="*/ 2147483647 h 1941"/>
              <a:gd name="T30" fmla="*/ 2147483647 w 2077"/>
              <a:gd name="T31" fmla="*/ 2147483647 h 1941"/>
              <a:gd name="T32" fmla="*/ 2147483647 w 2077"/>
              <a:gd name="T33" fmla="*/ 2147483647 h 1941"/>
              <a:gd name="T34" fmla="*/ 2147483647 w 2077"/>
              <a:gd name="T35" fmla="*/ 2147483647 h 1941"/>
              <a:gd name="T36" fmla="*/ 2147483647 w 2077"/>
              <a:gd name="T37" fmla="*/ 2147483647 h 1941"/>
              <a:gd name="T38" fmla="*/ 2147483647 w 2077"/>
              <a:gd name="T39" fmla="*/ 2147483647 h 1941"/>
              <a:gd name="T40" fmla="*/ 2147483647 w 2077"/>
              <a:gd name="T41" fmla="*/ 2147483647 h 1941"/>
              <a:gd name="T42" fmla="*/ 2147483647 w 2077"/>
              <a:gd name="T43" fmla="*/ 2147483647 h 1941"/>
              <a:gd name="T44" fmla="*/ 2147483647 w 2077"/>
              <a:gd name="T45" fmla="*/ 2147483647 h 1941"/>
              <a:gd name="T46" fmla="*/ 2147483647 w 2077"/>
              <a:gd name="T47" fmla="*/ 2147483647 h 1941"/>
              <a:gd name="T48" fmla="*/ 2147483647 w 2077"/>
              <a:gd name="T49" fmla="*/ 2147483647 h 1941"/>
              <a:gd name="T50" fmla="*/ 2147483647 w 2077"/>
              <a:gd name="T51" fmla="*/ 2147483647 h 1941"/>
              <a:gd name="T52" fmla="*/ 2147483647 w 2077"/>
              <a:gd name="T53" fmla="*/ 2147483647 h 1941"/>
              <a:gd name="T54" fmla="*/ 2147483647 w 2077"/>
              <a:gd name="T55" fmla="*/ 2147483647 h 1941"/>
              <a:gd name="T56" fmla="*/ 2147483647 w 2077"/>
              <a:gd name="T57" fmla="*/ 2147483647 h 1941"/>
              <a:gd name="T58" fmla="*/ 2147483647 w 2077"/>
              <a:gd name="T59" fmla="*/ 2147483647 h 1941"/>
              <a:gd name="T60" fmla="*/ 2147483647 w 2077"/>
              <a:gd name="T61" fmla="*/ 2147483647 h 1941"/>
              <a:gd name="T62" fmla="*/ 2147483647 w 2077"/>
              <a:gd name="T63" fmla="*/ 2147483647 h 1941"/>
              <a:gd name="T64" fmla="*/ 2147483647 w 2077"/>
              <a:gd name="T65" fmla="*/ 2147483647 h 1941"/>
              <a:gd name="T66" fmla="*/ 2147483647 w 2077"/>
              <a:gd name="T67" fmla="*/ 2147483647 h 1941"/>
              <a:gd name="T68" fmla="*/ 2147483647 w 2077"/>
              <a:gd name="T69" fmla="*/ 2147483647 h 1941"/>
              <a:gd name="T70" fmla="*/ 2147483647 w 2077"/>
              <a:gd name="T71" fmla="*/ 2147483647 h 1941"/>
              <a:gd name="T72" fmla="*/ 2147483647 w 2077"/>
              <a:gd name="T73" fmla="*/ 2147483647 h 1941"/>
              <a:gd name="T74" fmla="*/ 2147483647 w 2077"/>
              <a:gd name="T75" fmla="*/ 2147483647 h 1941"/>
              <a:gd name="T76" fmla="*/ 2147483647 w 2077"/>
              <a:gd name="T77" fmla="*/ 2147483647 h 1941"/>
              <a:gd name="T78" fmla="*/ 2147483647 w 2077"/>
              <a:gd name="T79" fmla="*/ 2147483647 h 1941"/>
              <a:gd name="T80" fmla="*/ 2147483647 w 2077"/>
              <a:gd name="T81" fmla="*/ 2147483647 h 1941"/>
              <a:gd name="T82" fmla="*/ 2147483647 w 2077"/>
              <a:gd name="T83" fmla="*/ 2147483647 h 1941"/>
              <a:gd name="T84" fmla="*/ 2147483647 w 2077"/>
              <a:gd name="T85" fmla="*/ 2147483647 h 1941"/>
              <a:gd name="T86" fmla="*/ 2147483647 w 2077"/>
              <a:gd name="T87" fmla="*/ 2147483647 h 1941"/>
              <a:gd name="T88" fmla="*/ 2147483647 w 2077"/>
              <a:gd name="T89" fmla="*/ 2147483647 h 1941"/>
              <a:gd name="T90" fmla="*/ 2147483647 w 2077"/>
              <a:gd name="T91" fmla="*/ 2147483647 h 1941"/>
              <a:gd name="T92" fmla="*/ 2147483647 w 2077"/>
              <a:gd name="T93" fmla="*/ 2147483647 h 1941"/>
              <a:gd name="T94" fmla="*/ 2147483647 w 2077"/>
              <a:gd name="T95" fmla="*/ 2147483647 h 1941"/>
              <a:gd name="T96" fmla="*/ 2147483647 w 2077"/>
              <a:gd name="T97" fmla="*/ 2147483647 h 1941"/>
              <a:gd name="T98" fmla="*/ 2147483647 w 2077"/>
              <a:gd name="T99" fmla="*/ 2147483647 h 1941"/>
              <a:gd name="T100" fmla="*/ 2147483647 w 2077"/>
              <a:gd name="T101" fmla="*/ 2147483647 h 1941"/>
              <a:gd name="T102" fmla="*/ 2147483647 w 2077"/>
              <a:gd name="T103" fmla="*/ 2147483647 h 1941"/>
              <a:gd name="T104" fmla="*/ 2147483647 w 2077"/>
              <a:gd name="T105" fmla="*/ 2147483647 h 1941"/>
              <a:gd name="T106" fmla="*/ 2147483647 w 2077"/>
              <a:gd name="T107" fmla="*/ 2147483647 h 1941"/>
              <a:gd name="T108" fmla="*/ 2147483647 w 2077"/>
              <a:gd name="T109" fmla="*/ 2147483647 h 19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77"/>
              <a:gd name="T166" fmla="*/ 0 h 1941"/>
              <a:gd name="T167" fmla="*/ 2077 w 2077"/>
              <a:gd name="T168" fmla="*/ 1941 h 19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77" h="1941">
                <a:moveTo>
                  <a:pt x="0" y="1941"/>
                </a:moveTo>
                <a:lnTo>
                  <a:pt x="8" y="1941"/>
                </a:lnTo>
                <a:lnTo>
                  <a:pt x="8" y="1898"/>
                </a:lnTo>
                <a:lnTo>
                  <a:pt x="16" y="1898"/>
                </a:lnTo>
                <a:lnTo>
                  <a:pt x="16" y="1883"/>
                </a:lnTo>
                <a:lnTo>
                  <a:pt x="20" y="1883"/>
                </a:lnTo>
                <a:lnTo>
                  <a:pt x="20" y="1851"/>
                </a:lnTo>
                <a:lnTo>
                  <a:pt x="29" y="1851"/>
                </a:lnTo>
                <a:lnTo>
                  <a:pt x="29" y="1845"/>
                </a:lnTo>
                <a:lnTo>
                  <a:pt x="35" y="1845"/>
                </a:lnTo>
                <a:lnTo>
                  <a:pt x="35" y="1835"/>
                </a:lnTo>
                <a:lnTo>
                  <a:pt x="38" y="1835"/>
                </a:lnTo>
                <a:lnTo>
                  <a:pt x="38" y="1817"/>
                </a:lnTo>
                <a:lnTo>
                  <a:pt x="41" y="1817"/>
                </a:lnTo>
                <a:lnTo>
                  <a:pt x="43" y="1776"/>
                </a:lnTo>
                <a:lnTo>
                  <a:pt x="50" y="1776"/>
                </a:lnTo>
                <a:lnTo>
                  <a:pt x="50" y="1754"/>
                </a:lnTo>
                <a:lnTo>
                  <a:pt x="64" y="1754"/>
                </a:lnTo>
                <a:lnTo>
                  <a:pt x="64" y="1743"/>
                </a:lnTo>
                <a:lnTo>
                  <a:pt x="71" y="1743"/>
                </a:lnTo>
                <a:lnTo>
                  <a:pt x="71" y="1736"/>
                </a:lnTo>
                <a:lnTo>
                  <a:pt x="76" y="1736"/>
                </a:lnTo>
                <a:lnTo>
                  <a:pt x="77" y="1709"/>
                </a:lnTo>
                <a:lnTo>
                  <a:pt x="82" y="1709"/>
                </a:lnTo>
                <a:lnTo>
                  <a:pt x="82" y="1700"/>
                </a:lnTo>
                <a:lnTo>
                  <a:pt x="88" y="1700"/>
                </a:lnTo>
                <a:lnTo>
                  <a:pt x="88" y="1689"/>
                </a:lnTo>
                <a:lnTo>
                  <a:pt x="91" y="1689"/>
                </a:lnTo>
                <a:lnTo>
                  <a:pt x="89" y="1680"/>
                </a:lnTo>
                <a:lnTo>
                  <a:pt x="95" y="1680"/>
                </a:lnTo>
                <a:lnTo>
                  <a:pt x="94" y="1677"/>
                </a:lnTo>
                <a:lnTo>
                  <a:pt x="94" y="1662"/>
                </a:lnTo>
                <a:lnTo>
                  <a:pt x="109" y="1662"/>
                </a:lnTo>
                <a:lnTo>
                  <a:pt x="110" y="1635"/>
                </a:lnTo>
                <a:lnTo>
                  <a:pt x="119" y="1635"/>
                </a:lnTo>
                <a:lnTo>
                  <a:pt x="119" y="1617"/>
                </a:lnTo>
                <a:lnTo>
                  <a:pt x="127" y="1617"/>
                </a:lnTo>
                <a:lnTo>
                  <a:pt x="127" y="1605"/>
                </a:lnTo>
                <a:lnTo>
                  <a:pt x="131" y="1605"/>
                </a:lnTo>
                <a:lnTo>
                  <a:pt x="131" y="1596"/>
                </a:lnTo>
                <a:lnTo>
                  <a:pt x="136" y="1596"/>
                </a:lnTo>
                <a:lnTo>
                  <a:pt x="136" y="1590"/>
                </a:lnTo>
                <a:lnTo>
                  <a:pt x="142" y="1590"/>
                </a:lnTo>
                <a:lnTo>
                  <a:pt x="142" y="1584"/>
                </a:lnTo>
                <a:lnTo>
                  <a:pt x="151" y="1584"/>
                </a:lnTo>
                <a:lnTo>
                  <a:pt x="149" y="1565"/>
                </a:lnTo>
                <a:lnTo>
                  <a:pt x="157" y="1565"/>
                </a:lnTo>
                <a:lnTo>
                  <a:pt x="155" y="1548"/>
                </a:lnTo>
                <a:lnTo>
                  <a:pt x="163" y="1548"/>
                </a:lnTo>
                <a:lnTo>
                  <a:pt x="163" y="1544"/>
                </a:lnTo>
                <a:lnTo>
                  <a:pt x="170" y="1544"/>
                </a:lnTo>
                <a:lnTo>
                  <a:pt x="170" y="1530"/>
                </a:lnTo>
                <a:lnTo>
                  <a:pt x="181" y="1530"/>
                </a:lnTo>
                <a:lnTo>
                  <a:pt x="181" y="1509"/>
                </a:lnTo>
                <a:lnTo>
                  <a:pt x="193" y="1509"/>
                </a:lnTo>
                <a:lnTo>
                  <a:pt x="193" y="1490"/>
                </a:lnTo>
                <a:lnTo>
                  <a:pt x="197" y="1488"/>
                </a:lnTo>
                <a:lnTo>
                  <a:pt x="199" y="1479"/>
                </a:lnTo>
                <a:lnTo>
                  <a:pt x="203" y="1479"/>
                </a:lnTo>
                <a:lnTo>
                  <a:pt x="203" y="1472"/>
                </a:lnTo>
                <a:lnTo>
                  <a:pt x="211" y="1472"/>
                </a:lnTo>
                <a:lnTo>
                  <a:pt x="209" y="1457"/>
                </a:lnTo>
                <a:lnTo>
                  <a:pt x="217" y="1455"/>
                </a:lnTo>
                <a:lnTo>
                  <a:pt x="217" y="1446"/>
                </a:lnTo>
                <a:lnTo>
                  <a:pt x="223" y="1446"/>
                </a:lnTo>
                <a:lnTo>
                  <a:pt x="221" y="1437"/>
                </a:lnTo>
                <a:lnTo>
                  <a:pt x="229" y="1437"/>
                </a:lnTo>
                <a:lnTo>
                  <a:pt x="229" y="1430"/>
                </a:lnTo>
                <a:lnTo>
                  <a:pt x="233" y="1428"/>
                </a:lnTo>
                <a:lnTo>
                  <a:pt x="233" y="1419"/>
                </a:lnTo>
                <a:lnTo>
                  <a:pt x="253" y="1421"/>
                </a:lnTo>
                <a:lnTo>
                  <a:pt x="253" y="1392"/>
                </a:lnTo>
                <a:lnTo>
                  <a:pt x="268" y="1392"/>
                </a:lnTo>
                <a:lnTo>
                  <a:pt x="268" y="1371"/>
                </a:lnTo>
                <a:lnTo>
                  <a:pt x="275" y="1371"/>
                </a:lnTo>
                <a:lnTo>
                  <a:pt x="275" y="1356"/>
                </a:lnTo>
                <a:lnTo>
                  <a:pt x="283" y="1356"/>
                </a:lnTo>
                <a:lnTo>
                  <a:pt x="283" y="1346"/>
                </a:lnTo>
                <a:lnTo>
                  <a:pt x="292" y="1346"/>
                </a:lnTo>
                <a:lnTo>
                  <a:pt x="292" y="1335"/>
                </a:lnTo>
                <a:lnTo>
                  <a:pt x="299" y="1335"/>
                </a:lnTo>
                <a:lnTo>
                  <a:pt x="298" y="1323"/>
                </a:lnTo>
                <a:lnTo>
                  <a:pt x="304" y="1323"/>
                </a:lnTo>
                <a:lnTo>
                  <a:pt x="304" y="1313"/>
                </a:lnTo>
                <a:lnTo>
                  <a:pt x="314" y="1313"/>
                </a:lnTo>
                <a:lnTo>
                  <a:pt x="314" y="1302"/>
                </a:lnTo>
                <a:lnTo>
                  <a:pt x="325" y="1302"/>
                </a:lnTo>
                <a:lnTo>
                  <a:pt x="325" y="1284"/>
                </a:lnTo>
                <a:lnTo>
                  <a:pt x="338" y="1284"/>
                </a:lnTo>
                <a:lnTo>
                  <a:pt x="340" y="1272"/>
                </a:lnTo>
                <a:lnTo>
                  <a:pt x="358" y="1272"/>
                </a:lnTo>
                <a:lnTo>
                  <a:pt x="358" y="1262"/>
                </a:lnTo>
                <a:lnTo>
                  <a:pt x="364" y="1262"/>
                </a:lnTo>
                <a:lnTo>
                  <a:pt x="364" y="1244"/>
                </a:lnTo>
                <a:lnTo>
                  <a:pt x="373" y="1244"/>
                </a:lnTo>
                <a:lnTo>
                  <a:pt x="373" y="1238"/>
                </a:lnTo>
                <a:lnTo>
                  <a:pt x="380" y="1238"/>
                </a:lnTo>
                <a:lnTo>
                  <a:pt x="379" y="1223"/>
                </a:lnTo>
                <a:lnTo>
                  <a:pt x="391" y="1223"/>
                </a:lnTo>
                <a:lnTo>
                  <a:pt x="389" y="1208"/>
                </a:lnTo>
                <a:lnTo>
                  <a:pt x="401" y="1208"/>
                </a:lnTo>
                <a:lnTo>
                  <a:pt x="401" y="1176"/>
                </a:lnTo>
                <a:lnTo>
                  <a:pt x="428" y="1176"/>
                </a:lnTo>
                <a:lnTo>
                  <a:pt x="427" y="1155"/>
                </a:lnTo>
                <a:lnTo>
                  <a:pt x="439" y="1155"/>
                </a:lnTo>
                <a:lnTo>
                  <a:pt x="440" y="1140"/>
                </a:lnTo>
                <a:lnTo>
                  <a:pt x="452" y="1140"/>
                </a:lnTo>
                <a:lnTo>
                  <a:pt x="452" y="1133"/>
                </a:lnTo>
                <a:lnTo>
                  <a:pt x="478" y="1133"/>
                </a:lnTo>
                <a:lnTo>
                  <a:pt x="478" y="1101"/>
                </a:lnTo>
                <a:lnTo>
                  <a:pt x="490" y="1103"/>
                </a:lnTo>
                <a:lnTo>
                  <a:pt x="490" y="1095"/>
                </a:lnTo>
                <a:lnTo>
                  <a:pt x="506" y="1095"/>
                </a:lnTo>
                <a:lnTo>
                  <a:pt x="508" y="1077"/>
                </a:lnTo>
                <a:lnTo>
                  <a:pt x="518" y="1077"/>
                </a:lnTo>
                <a:lnTo>
                  <a:pt x="518" y="1059"/>
                </a:lnTo>
                <a:lnTo>
                  <a:pt x="547" y="1059"/>
                </a:lnTo>
                <a:lnTo>
                  <a:pt x="547" y="1043"/>
                </a:lnTo>
                <a:lnTo>
                  <a:pt x="559" y="1041"/>
                </a:lnTo>
                <a:lnTo>
                  <a:pt x="559" y="1026"/>
                </a:lnTo>
                <a:lnTo>
                  <a:pt x="571" y="1026"/>
                </a:lnTo>
                <a:lnTo>
                  <a:pt x="571" y="1007"/>
                </a:lnTo>
                <a:lnTo>
                  <a:pt x="595" y="1008"/>
                </a:lnTo>
                <a:lnTo>
                  <a:pt x="596" y="1004"/>
                </a:lnTo>
                <a:lnTo>
                  <a:pt x="601" y="1004"/>
                </a:lnTo>
                <a:lnTo>
                  <a:pt x="602" y="980"/>
                </a:lnTo>
                <a:lnTo>
                  <a:pt x="619" y="980"/>
                </a:lnTo>
                <a:lnTo>
                  <a:pt x="619" y="966"/>
                </a:lnTo>
                <a:lnTo>
                  <a:pt x="635" y="966"/>
                </a:lnTo>
                <a:lnTo>
                  <a:pt x="635" y="950"/>
                </a:lnTo>
                <a:lnTo>
                  <a:pt x="671" y="950"/>
                </a:lnTo>
                <a:lnTo>
                  <a:pt x="673" y="924"/>
                </a:lnTo>
                <a:lnTo>
                  <a:pt x="679" y="924"/>
                </a:lnTo>
                <a:lnTo>
                  <a:pt x="679" y="918"/>
                </a:lnTo>
                <a:lnTo>
                  <a:pt x="686" y="918"/>
                </a:lnTo>
                <a:lnTo>
                  <a:pt x="686" y="911"/>
                </a:lnTo>
                <a:lnTo>
                  <a:pt x="715" y="909"/>
                </a:lnTo>
                <a:lnTo>
                  <a:pt x="716" y="884"/>
                </a:lnTo>
                <a:lnTo>
                  <a:pt x="734" y="884"/>
                </a:lnTo>
                <a:lnTo>
                  <a:pt x="734" y="872"/>
                </a:lnTo>
                <a:lnTo>
                  <a:pt x="748" y="870"/>
                </a:lnTo>
                <a:lnTo>
                  <a:pt x="746" y="858"/>
                </a:lnTo>
                <a:lnTo>
                  <a:pt x="760" y="858"/>
                </a:lnTo>
                <a:lnTo>
                  <a:pt x="758" y="846"/>
                </a:lnTo>
                <a:lnTo>
                  <a:pt x="775" y="846"/>
                </a:lnTo>
                <a:lnTo>
                  <a:pt x="775" y="839"/>
                </a:lnTo>
                <a:lnTo>
                  <a:pt x="784" y="839"/>
                </a:lnTo>
                <a:lnTo>
                  <a:pt x="784" y="827"/>
                </a:lnTo>
                <a:lnTo>
                  <a:pt x="796" y="825"/>
                </a:lnTo>
                <a:lnTo>
                  <a:pt x="796" y="821"/>
                </a:lnTo>
                <a:lnTo>
                  <a:pt x="815" y="821"/>
                </a:lnTo>
                <a:lnTo>
                  <a:pt x="817" y="795"/>
                </a:lnTo>
                <a:lnTo>
                  <a:pt x="841" y="795"/>
                </a:lnTo>
                <a:lnTo>
                  <a:pt x="841" y="785"/>
                </a:lnTo>
                <a:lnTo>
                  <a:pt x="853" y="785"/>
                </a:lnTo>
                <a:lnTo>
                  <a:pt x="853" y="770"/>
                </a:lnTo>
                <a:lnTo>
                  <a:pt x="881" y="767"/>
                </a:lnTo>
                <a:lnTo>
                  <a:pt x="881" y="756"/>
                </a:lnTo>
                <a:lnTo>
                  <a:pt x="892" y="755"/>
                </a:lnTo>
                <a:lnTo>
                  <a:pt x="892" y="743"/>
                </a:lnTo>
                <a:lnTo>
                  <a:pt x="910" y="743"/>
                </a:lnTo>
                <a:lnTo>
                  <a:pt x="911" y="728"/>
                </a:lnTo>
                <a:lnTo>
                  <a:pt x="932" y="729"/>
                </a:lnTo>
                <a:lnTo>
                  <a:pt x="932" y="713"/>
                </a:lnTo>
                <a:lnTo>
                  <a:pt x="950" y="714"/>
                </a:lnTo>
                <a:lnTo>
                  <a:pt x="950" y="707"/>
                </a:lnTo>
                <a:lnTo>
                  <a:pt x="959" y="707"/>
                </a:lnTo>
                <a:lnTo>
                  <a:pt x="961" y="692"/>
                </a:lnTo>
                <a:lnTo>
                  <a:pt x="971" y="693"/>
                </a:lnTo>
                <a:lnTo>
                  <a:pt x="973" y="687"/>
                </a:lnTo>
                <a:lnTo>
                  <a:pt x="982" y="687"/>
                </a:lnTo>
                <a:lnTo>
                  <a:pt x="982" y="675"/>
                </a:lnTo>
                <a:lnTo>
                  <a:pt x="1000" y="674"/>
                </a:lnTo>
                <a:lnTo>
                  <a:pt x="1001" y="657"/>
                </a:lnTo>
                <a:lnTo>
                  <a:pt x="1022" y="657"/>
                </a:lnTo>
                <a:lnTo>
                  <a:pt x="1022" y="638"/>
                </a:lnTo>
                <a:lnTo>
                  <a:pt x="1057" y="636"/>
                </a:lnTo>
                <a:lnTo>
                  <a:pt x="1055" y="624"/>
                </a:lnTo>
                <a:lnTo>
                  <a:pt x="1072" y="624"/>
                </a:lnTo>
                <a:lnTo>
                  <a:pt x="1073" y="609"/>
                </a:lnTo>
                <a:lnTo>
                  <a:pt x="1090" y="611"/>
                </a:lnTo>
                <a:lnTo>
                  <a:pt x="1090" y="596"/>
                </a:lnTo>
                <a:lnTo>
                  <a:pt x="1114" y="594"/>
                </a:lnTo>
                <a:lnTo>
                  <a:pt x="1112" y="579"/>
                </a:lnTo>
                <a:lnTo>
                  <a:pt x="1129" y="579"/>
                </a:lnTo>
                <a:lnTo>
                  <a:pt x="1129" y="572"/>
                </a:lnTo>
                <a:lnTo>
                  <a:pt x="1139" y="572"/>
                </a:lnTo>
                <a:lnTo>
                  <a:pt x="1141" y="567"/>
                </a:lnTo>
                <a:lnTo>
                  <a:pt x="1153" y="567"/>
                </a:lnTo>
                <a:lnTo>
                  <a:pt x="1153" y="558"/>
                </a:lnTo>
                <a:lnTo>
                  <a:pt x="1177" y="557"/>
                </a:lnTo>
                <a:lnTo>
                  <a:pt x="1177" y="543"/>
                </a:lnTo>
                <a:lnTo>
                  <a:pt x="1186" y="543"/>
                </a:lnTo>
                <a:lnTo>
                  <a:pt x="1184" y="524"/>
                </a:lnTo>
                <a:lnTo>
                  <a:pt x="1204" y="525"/>
                </a:lnTo>
                <a:lnTo>
                  <a:pt x="1204" y="513"/>
                </a:lnTo>
                <a:lnTo>
                  <a:pt x="1222" y="513"/>
                </a:lnTo>
                <a:lnTo>
                  <a:pt x="1222" y="506"/>
                </a:lnTo>
                <a:lnTo>
                  <a:pt x="1243" y="506"/>
                </a:lnTo>
                <a:lnTo>
                  <a:pt x="1241" y="492"/>
                </a:lnTo>
                <a:lnTo>
                  <a:pt x="1252" y="494"/>
                </a:lnTo>
                <a:lnTo>
                  <a:pt x="1252" y="479"/>
                </a:lnTo>
                <a:lnTo>
                  <a:pt x="1267" y="479"/>
                </a:lnTo>
                <a:lnTo>
                  <a:pt x="1267" y="473"/>
                </a:lnTo>
                <a:lnTo>
                  <a:pt x="1292" y="473"/>
                </a:lnTo>
                <a:lnTo>
                  <a:pt x="1294" y="467"/>
                </a:lnTo>
                <a:lnTo>
                  <a:pt x="1300" y="465"/>
                </a:lnTo>
                <a:lnTo>
                  <a:pt x="1300" y="458"/>
                </a:lnTo>
                <a:lnTo>
                  <a:pt x="1312" y="458"/>
                </a:lnTo>
                <a:lnTo>
                  <a:pt x="1312" y="452"/>
                </a:lnTo>
                <a:lnTo>
                  <a:pt x="1327" y="452"/>
                </a:lnTo>
                <a:lnTo>
                  <a:pt x="1327" y="441"/>
                </a:lnTo>
                <a:lnTo>
                  <a:pt x="1345" y="440"/>
                </a:lnTo>
                <a:lnTo>
                  <a:pt x="1345" y="419"/>
                </a:lnTo>
                <a:lnTo>
                  <a:pt x="1363" y="419"/>
                </a:lnTo>
                <a:lnTo>
                  <a:pt x="1363" y="404"/>
                </a:lnTo>
                <a:lnTo>
                  <a:pt x="1396" y="402"/>
                </a:lnTo>
                <a:lnTo>
                  <a:pt x="1396" y="398"/>
                </a:lnTo>
                <a:lnTo>
                  <a:pt x="1417" y="396"/>
                </a:lnTo>
                <a:lnTo>
                  <a:pt x="1415" y="390"/>
                </a:lnTo>
                <a:lnTo>
                  <a:pt x="1424" y="389"/>
                </a:lnTo>
                <a:lnTo>
                  <a:pt x="1424" y="372"/>
                </a:lnTo>
                <a:lnTo>
                  <a:pt x="1459" y="371"/>
                </a:lnTo>
                <a:lnTo>
                  <a:pt x="1459" y="348"/>
                </a:lnTo>
                <a:lnTo>
                  <a:pt x="1480" y="350"/>
                </a:lnTo>
                <a:lnTo>
                  <a:pt x="1480" y="330"/>
                </a:lnTo>
                <a:lnTo>
                  <a:pt x="1516" y="329"/>
                </a:lnTo>
                <a:lnTo>
                  <a:pt x="1516" y="320"/>
                </a:lnTo>
                <a:lnTo>
                  <a:pt x="1528" y="320"/>
                </a:lnTo>
                <a:lnTo>
                  <a:pt x="1528" y="309"/>
                </a:lnTo>
                <a:lnTo>
                  <a:pt x="1549" y="311"/>
                </a:lnTo>
                <a:lnTo>
                  <a:pt x="1549" y="297"/>
                </a:lnTo>
                <a:lnTo>
                  <a:pt x="1558" y="297"/>
                </a:lnTo>
                <a:lnTo>
                  <a:pt x="1558" y="288"/>
                </a:lnTo>
                <a:lnTo>
                  <a:pt x="1568" y="288"/>
                </a:lnTo>
                <a:lnTo>
                  <a:pt x="1568" y="281"/>
                </a:lnTo>
                <a:lnTo>
                  <a:pt x="1579" y="281"/>
                </a:lnTo>
                <a:lnTo>
                  <a:pt x="1579" y="270"/>
                </a:lnTo>
                <a:lnTo>
                  <a:pt x="1603" y="272"/>
                </a:lnTo>
                <a:lnTo>
                  <a:pt x="1603" y="257"/>
                </a:lnTo>
                <a:lnTo>
                  <a:pt x="1631" y="257"/>
                </a:lnTo>
                <a:lnTo>
                  <a:pt x="1631" y="240"/>
                </a:lnTo>
                <a:lnTo>
                  <a:pt x="1657" y="240"/>
                </a:lnTo>
                <a:lnTo>
                  <a:pt x="1658" y="227"/>
                </a:lnTo>
                <a:lnTo>
                  <a:pt x="1672" y="228"/>
                </a:lnTo>
                <a:lnTo>
                  <a:pt x="1673" y="218"/>
                </a:lnTo>
                <a:lnTo>
                  <a:pt x="1700" y="216"/>
                </a:lnTo>
                <a:lnTo>
                  <a:pt x="1699" y="198"/>
                </a:lnTo>
                <a:lnTo>
                  <a:pt x="1726" y="197"/>
                </a:lnTo>
                <a:lnTo>
                  <a:pt x="1727" y="192"/>
                </a:lnTo>
                <a:lnTo>
                  <a:pt x="1748" y="191"/>
                </a:lnTo>
                <a:lnTo>
                  <a:pt x="1748" y="183"/>
                </a:lnTo>
                <a:lnTo>
                  <a:pt x="1768" y="183"/>
                </a:lnTo>
                <a:lnTo>
                  <a:pt x="1768" y="165"/>
                </a:lnTo>
                <a:lnTo>
                  <a:pt x="1793" y="164"/>
                </a:lnTo>
                <a:lnTo>
                  <a:pt x="1792" y="146"/>
                </a:lnTo>
                <a:lnTo>
                  <a:pt x="1822" y="147"/>
                </a:lnTo>
                <a:lnTo>
                  <a:pt x="1822" y="138"/>
                </a:lnTo>
                <a:lnTo>
                  <a:pt x="1844" y="138"/>
                </a:lnTo>
                <a:lnTo>
                  <a:pt x="1843" y="110"/>
                </a:lnTo>
                <a:lnTo>
                  <a:pt x="1876" y="110"/>
                </a:lnTo>
                <a:lnTo>
                  <a:pt x="1876" y="101"/>
                </a:lnTo>
                <a:lnTo>
                  <a:pt x="1895" y="101"/>
                </a:lnTo>
                <a:lnTo>
                  <a:pt x="1895" y="86"/>
                </a:lnTo>
                <a:lnTo>
                  <a:pt x="1928" y="86"/>
                </a:lnTo>
                <a:lnTo>
                  <a:pt x="1928" y="72"/>
                </a:lnTo>
                <a:lnTo>
                  <a:pt x="1948" y="71"/>
                </a:lnTo>
                <a:lnTo>
                  <a:pt x="1948" y="60"/>
                </a:lnTo>
                <a:lnTo>
                  <a:pt x="1993" y="60"/>
                </a:lnTo>
                <a:lnTo>
                  <a:pt x="1994" y="45"/>
                </a:lnTo>
                <a:lnTo>
                  <a:pt x="2008" y="45"/>
                </a:lnTo>
                <a:lnTo>
                  <a:pt x="2008" y="29"/>
                </a:lnTo>
                <a:lnTo>
                  <a:pt x="2047" y="29"/>
                </a:lnTo>
                <a:lnTo>
                  <a:pt x="2047" y="11"/>
                </a:lnTo>
                <a:lnTo>
                  <a:pt x="2068" y="12"/>
                </a:lnTo>
                <a:lnTo>
                  <a:pt x="2068" y="0"/>
                </a:lnTo>
                <a:lnTo>
                  <a:pt x="2077" y="0"/>
                </a:lnTo>
              </a:path>
            </a:pathLst>
          </a:custGeom>
          <a:noFill/>
          <a:ln w="25400">
            <a:solidFill>
              <a:srgbClr val="FF9600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676" name="Freeform 45"/>
          <p:cNvSpPr>
            <a:spLocks/>
          </p:cNvSpPr>
          <p:nvPr/>
        </p:nvSpPr>
        <p:spPr bwMode="auto">
          <a:xfrm>
            <a:off x="2443163" y="3752850"/>
            <a:ext cx="3290887" cy="1609725"/>
          </a:xfrm>
          <a:custGeom>
            <a:avLst/>
            <a:gdLst>
              <a:gd name="T0" fmla="*/ 2147483647 w 2073"/>
              <a:gd name="T1" fmla="*/ 2147483647 h 1014"/>
              <a:gd name="T2" fmla="*/ 2147483647 w 2073"/>
              <a:gd name="T3" fmla="*/ 2147483647 h 1014"/>
              <a:gd name="T4" fmla="*/ 2147483647 w 2073"/>
              <a:gd name="T5" fmla="*/ 2147483647 h 1014"/>
              <a:gd name="T6" fmla="*/ 2147483647 w 2073"/>
              <a:gd name="T7" fmla="*/ 2147483647 h 1014"/>
              <a:gd name="T8" fmla="*/ 2147483647 w 2073"/>
              <a:gd name="T9" fmla="*/ 2147483647 h 1014"/>
              <a:gd name="T10" fmla="*/ 2147483647 w 2073"/>
              <a:gd name="T11" fmla="*/ 2147483647 h 1014"/>
              <a:gd name="T12" fmla="*/ 2147483647 w 2073"/>
              <a:gd name="T13" fmla="*/ 2147483647 h 1014"/>
              <a:gd name="T14" fmla="*/ 2147483647 w 2073"/>
              <a:gd name="T15" fmla="*/ 2147483647 h 1014"/>
              <a:gd name="T16" fmla="*/ 2147483647 w 2073"/>
              <a:gd name="T17" fmla="*/ 2147483647 h 1014"/>
              <a:gd name="T18" fmla="*/ 2147483647 w 2073"/>
              <a:gd name="T19" fmla="*/ 2147483647 h 1014"/>
              <a:gd name="T20" fmla="*/ 2147483647 w 2073"/>
              <a:gd name="T21" fmla="*/ 2147483647 h 1014"/>
              <a:gd name="T22" fmla="*/ 2147483647 w 2073"/>
              <a:gd name="T23" fmla="*/ 2147483647 h 1014"/>
              <a:gd name="T24" fmla="*/ 2147483647 w 2073"/>
              <a:gd name="T25" fmla="*/ 2147483647 h 1014"/>
              <a:gd name="T26" fmla="*/ 2147483647 w 2073"/>
              <a:gd name="T27" fmla="*/ 2147483647 h 1014"/>
              <a:gd name="T28" fmla="*/ 2147483647 w 2073"/>
              <a:gd name="T29" fmla="*/ 2147483647 h 1014"/>
              <a:gd name="T30" fmla="*/ 2147483647 w 2073"/>
              <a:gd name="T31" fmla="*/ 2147483647 h 1014"/>
              <a:gd name="T32" fmla="*/ 2147483647 w 2073"/>
              <a:gd name="T33" fmla="*/ 2147483647 h 1014"/>
              <a:gd name="T34" fmla="*/ 2147483647 w 2073"/>
              <a:gd name="T35" fmla="*/ 2147483647 h 1014"/>
              <a:gd name="T36" fmla="*/ 2147483647 w 2073"/>
              <a:gd name="T37" fmla="*/ 2147483647 h 1014"/>
              <a:gd name="T38" fmla="*/ 2147483647 w 2073"/>
              <a:gd name="T39" fmla="*/ 2147483647 h 1014"/>
              <a:gd name="T40" fmla="*/ 2147483647 w 2073"/>
              <a:gd name="T41" fmla="*/ 2147483647 h 1014"/>
              <a:gd name="T42" fmla="*/ 2147483647 w 2073"/>
              <a:gd name="T43" fmla="*/ 2147483647 h 1014"/>
              <a:gd name="T44" fmla="*/ 2147483647 w 2073"/>
              <a:gd name="T45" fmla="*/ 2147483647 h 1014"/>
              <a:gd name="T46" fmla="*/ 2147483647 w 2073"/>
              <a:gd name="T47" fmla="*/ 2147483647 h 1014"/>
              <a:gd name="T48" fmla="*/ 2147483647 w 2073"/>
              <a:gd name="T49" fmla="*/ 2147483647 h 1014"/>
              <a:gd name="T50" fmla="*/ 2147483647 w 2073"/>
              <a:gd name="T51" fmla="*/ 2147483647 h 1014"/>
              <a:gd name="T52" fmla="*/ 2147483647 w 2073"/>
              <a:gd name="T53" fmla="*/ 2147483647 h 1014"/>
              <a:gd name="T54" fmla="*/ 2147483647 w 2073"/>
              <a:gd name="T55" fmla="*/ 2147483647 h 1014"/>
              <a:gd name="T56" fmla="*/ 2147483647 w 2073"/>
              <a:gd name="T57" fmla="*/ 2147483647 h 1014"/>
              <a:gd name="T58" fmla="*/ 2147483647 w 2073"/>
              <a:gd name="T59" fmla="*/ 2147483647 h 1014"/>
              <a:gd name="T60" fmla="*/ 2147483647 w 2073"/>
              <a:gd name="T61" fmla="*/ 2147483647 h 1014"/>
              <a:gd name="T62" fmla="*/ 2147483647 w 2073"/>
              <a:gd name="T63" fmla="*/ 2147483647 h 1014"/>
              <a:gd name="T64" fmla="*/ 2147483647 w 2073"/>
              <a:gd name="T65" fmla="*/ 2147483647 h 1014"/>
              <a:gd name="T66" fmla="*/ 2147483647 w 2073"/>
              <a:gd name="T67" fmla="*/ 2147483647 h 1014"/>
              <a:gd name="T68" fmla="*/ 2147483647 w 2073"/>
              <a:gd name="T69" fmla="*/ 2147483647 h 1014"/>
              <a:gd name="T70" fmla="*/ 2147483647 w 2073"/>
              <a:gd name="T71" fmla="*/ 2147483647 h 1014"/>
              <a:gd name="T72" fmla="*/ 2147483647 w 2073"/>
              <a:gd name="T73" fmla="*/ 2147483647 h 1014"/>
              <a:gd name="T74" fmla="*/ 2147483647 w 2073"/>
              <a:gd name="T75" fmla="*/ 2147483647 h 1014"/>
              <a:gd name="T76" fmla="*/ 2147483647 w 2073"/>
              <a:gd name="T77" fmla="*/ 2147483647 h 1014"/>
              <a:gd name="T78" fmla="*/ 2147483647 w 2073"/>
              <a:gd name="T79" fmla="*/ 2147483647 h 1014"/>
              <a:gd name="T80" fmla="*/ 2147483647 w 2073"/>
              <a:gd name="T81" fmla="*/ 2147483647 h 1014"/>
              <a:gd name="T82" fmla="*/ 2147483647 w 2073"/>
              <a:gd name="T83" fmla="*/ 2147483647 h 1014"/>
              <a:gd name="T84" fmla="*/ 2147483647 w 2073"/>
              <a:gd name="T85" fmla="*/ 2147483647 h 1014"/>
              <a:gd name="T86" fmla="*/ 2147483647 w 2073"/>
              <a:gd name="T87" fmla="*/ 2147483647 h 1014"/>
              <a:gd name="T88" fmla="*/ 2147483647 w 2073"/>
              <a:gd name="T89" fmla="*/ 2147483647 h 1014"/>
              <a:gd name="T90" fmla="*/ 2147483647 w 2073"/>
              <a:gd name="T91" fmla="*/ 2147483647 h 1014"/>
              <a:gd name="T92" fmla="*/ 2147483647 w 2073"/>
              <a:gd name="T93" fmla="*/ 2147483647 h 1014"/>
              <a:gd name="T94" fmla="*/ 2147483647 w 2073"/>
              <a:gd name="T95" fmla="*/ 2147483647 h 1014"/>
              <a:gd name="T96" fmla="*/ 2147483647 w 2073"/>
              <a:gd name="T97" fmla="*/ 2147483647 h 1014"/>
              <a:gd name="T98" fmla="*/ 2147483647 w 2073"/>
              <a:gd name="T99" fmla="*/ 2147483647 h 1014"/>
              <a:gd name="T100" fmla="*/ 2147483647 w 2073"/>
              <a:gd name="T101" fmla="*/ 2147483647 h 1014"/>
              <a:gd name="T102" fmla="*/ 2147483647 w 2073"/>
              <a:gd name="T103" fmla="*/ 2147483647 h 1014"/>
              <a:gd name="T104" fmla="*/ 2147483647 w 2073"/>
              <a:gd name="T105" fmla="*/ 2147483647 h 1014"/>
              <a:gd name="T106" fmla="*/ 2147483647 w 2073"/>
              <a:gd name="T107" fmla="*/ 2147483647 h 1014"/>
              <a:gd name="T108" fmla="*/ 2147483647 w 2073"/>
              <a:gd name="T109" fmla="*/ 2147483647 h 1014"/>
              <a:gd name="T110" fmla="*/ 2147483647 w 2073"/>
              <a:gd name="T111" fmla="*/ 2147483647 h 1014"/>
              <a:gd name="T112" fmla="*/ 2147483647 w 2073"/>
              <a:gd name="T113" fmla="*/ 2147483647 h 1014"/>
              <a:gd name="T114" fmla="*/ 2147483647 w 2073"/>
              <a:gd name="T115" fmla="*/ 2147483647 h 1014"/>
              <a:gd name="T116" fmla="*/ 2147483647 w 2073"/>
              <a:gd name="T117" fmla="*/ 2147483647 h 1014"/>
              <a:gd name="T118" fmla="*/ 2147483647 w 2073"/>
              <a:gd name="T119" fmla="*/ 2147483647 h 1014"/>
              <a:gd name="T120" fmla="*/ 2147483647 w 2073"/>
              <a:gd name="T121" fmla="*/ 2147483647 h 1014"/>
              <a:gd name="T122" fmla="*/ 2147483647 w 2073"/>
              <a:gd name="T123" fmla="*/ 2147483647 h 1014"/>
              <a:gd name="T124" fmla="*/ 2147483647 w 2073"/>
              <a:gd name="T125" fmla="*/ 2147483647 h 10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3"/>
              <a:gd name="T190" fmla="*/ 0 h 1014"/>
              <a:gd name="T191" fmla="*/ 2073 w 2073"/>
              <a:gd name="T192" fmla="*/ 1014 h 10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3" h="1014">
                <a:moveTo>
                  <a:pt x="2073" y="0"/>
                </a:moveTo>
                <a:lnTo>
                  <a:pt x="2066" y="0"/>
                </a:lnTo>
                <a:lnTo>
                  <a:pt x="2066" y="9"/>
                </a:lnTo>
                <a:lnTo>
                  <a:pt x="2036" y="11"/>
                </a:lnTo>
                <a:lnTo>
                  <a:pt x="2036" y="15"/>
                </a:lnTo>
                <a:lnTo>
                  <a:pt x="2022" y="14"/>
                </a:lnTo>
                <a:lnTo>
                  <a:pt x="2022" y="24"/>
                </a:lnTo>
                <a:lnTo>
                  <a:pt x="2010" y="24"/>
                </a:lnTo>
                <a:lnTo>
                  <a:pt x="2010" y="27"/>
                </a:lnTo>
                <a:lnTo>
                  <a:pt x="1982" y="27"/>
                </a:lnTo>
                <a:lnTo>
                  <a:pt x="1982" y="32"/>
                </a:lnTo>
                <a:lnTo>
                  <a:pt x="1955" y="32"/>
                </a:lnTo>
                <a:lnTo>
                  <a:pt x="1955" y="38"/>
                </a:lnTo>
                <a:lnTo>
                  <a:pt x="1947" y="38"/>
                </a:lnTo>
                <a:lnTo>
                  <a:pt x="1947" y="44"/>
                </a:lnTo>
                <a:lnTo>
                  <a:pt x="1925" y="42"/>
                </a:lnTo>
                <a:lnTo>
                  <a:pt x="1925" y="47"/>
                </a:lnTo>
                <a:lnTo>
                  <a:pt x="1908" y="47"/>
                </a:lnTo>
                <a:lnTo>
                  <a:pt x="1908" y="53"/>
                </a:lnTo>
                <a:lnTo>
                  <a:pt x="1896" y="53"/>
                </a:lnTo>
                <a:lnTo>
                  <a:pt x="1896" y="59"/>
                </a:lnTo>
                <a:lnTo>
                  <a:pt x="1829" y="59"/>
                </a:lnTo>
                <a:lnTo>
                  <a:pt x="1829" y="75"/>
                </a:lnTo>
                <a:lnTo>
                  <a:pt x="1824" y="75"/>
                </a:lnTo>
                <a:lnTo>
                  <a:pt x="1824" y="81"/>
                </a:lnTo>
                <a:lnTo>
                  <a:pt x="1803" y="80"/>
                </a:lnTo>
                <a:lnTo>
                  <a:pt x="1803" y="87"/>
                </a:lnTo>
                <a:lnTo>
                  <a:pt x="1785" y="86"/>
                </a:lnTo>
                <a:lnTo>
                  <a:pt x="1785" y="93"/>
                </a:lnTo>
                <a:lnTo>
                  <a:pt x="1763" y="92"/>
                </a:lnTo>
                <a:lnTo>
                  <a:pt x="1763" y="99"/>
                </a:lnTo>
                <a:lnTo>
                  <a:pt x="1713" y="101"/>
                </a:lnTo>
                <a:lnTo>
                  <a:pt x="1713" y="113"/>
                </a:lnTo>
                <a:lnTo>
                  <a:pt x="1700" y="113"/>
                </a:lnTo>
                <a:lnTo>
                  <a:pt x="1700" y="117"/>
                </a:lnTo>
                <a:lnTo>
                  <a:pt x="1677" y="117"/>
                </a:lnTo>
                <a:lnTo>
                  <a:pt x="1677" y="123"/>
                </a:lnTo>
                <a:lnTo>
                  <a:pt x="1662" y="123"/>
                </a:lnTo>
                <a:lnTo>
                  <a:pt x="1662" y="128"/>
                </a:lnTo>
                <a:lnTo>
                  <a:pt x="1640" y="128"/>
                </a:lnTo>
                <a:lnTo>
                  <a:pt x="1640" y="134"/>
                </a:lnTo>
                <a:lnTo>
                  <a:pt x="1613" y="135"/>
                </a:lnTo>
                <a:lnTo>
                  <a:pt x="1613" y="146"/>
                </a:lnTo>
                <a:lnTo>
                  <a:pt x="1586" y="147"/>
                </a:lnTo>
                <a:lnTo>
                  <a:pt x="1586" y="152"/>
                </a:lnTo>
                <a:lnTo>
                  <a:pt x="1578" y="152"/>
                </a:lnTo>
                <a:lnTo>
                  <a:pt x="1578" y="155"/>
                </a:lnTo>
                <a:lnTo>
                  <a:pt x="1569" y="155"/>
                </a:lnTo>
                <a:lnTo>
                  <a:pt x="1568" y="158"/>
                </a:lnTo>
                <a:lnTo>
                  <a:pt x="1562" y="158"/>
                </a:lnTo>
                <a:lnTo>
                  <a:pt x="1562" y="162"/>
                </a:lnTo>
                <a:lnTo>
                  <a:pt x="1551" y="162"/>
                </a:lnTo>
                <a:lnTo>
                  <a:pt x="1551" y="168"/>
                </a:lnTo>
                <a:lnTo>
                  <a:pt x="1530" y="167"/>
                </a:lnTo>
                <a:lnTo>
                  <a:pt x="1530" y="173"/>
                </a:lnTo>
                <a:lnTo>
                  <a:pt x="1497" y="173"/>
                </a:lnTo>
                <a:lnTo>
                  <a:pt x="1497" y="180"/>
                </a:lnTo>
                <a:lnTo>
                  <a:pt x="1475" y="179"/>
                </a:lnTo>
                <a:lnTo>
                  <a:pt x="1475" y="188"/>
                </a:lnTo>
                <a:lnTo>
                  <a:pt x="1467" y="188"/>
                </a:lnTo>
                <a:lnTo>
                  <a:pt x="1467" y="194"/>
                </a:lnTo>
                <a:lnTo>
                  <a:pt x="1451" y="195"/>
                </a:lnTo>
                <a:lnTo>
                  <a:pt x="1451" y="200"/>
                </a:lnTo>
                <a:lnTo>
                  <a:pt x="1440" y="198"/>
                </a:lnTo>
                <a:lnTo>
                  <a:pt x="1440" y="204"/>
                </a:lnTo>
                <a:lnTo>
                  <a:pt x="1427" y="204"/>
                </a:lnTo>
                <a:lnTo>
                  <a:pt x="1427" y="209"/>
                </a:lnTo>
                <a:lnTo>
                  <a:pt x="1415" y="209"/>
                </a:lnTo>
                <a:lnTo>
                  <a:pt x="1415" y="215"/>
                </a:lnTo>
                <a:lnTo>
                  <a:pt x="1361" y="215"/>
                </a:lnTo>
                <a:lnTo>
                  <a:pt x="1361" y="230"/>
                </a:lnTo>
                <a:lnTo>
                  <a:pt x="1341" y="231"/>
                </a:lnTo>
                <a:lnTo>
                  <a:pt x="1341" y="239"/>
                </a:lnTo>
                <a:lnTo>
                  <a:pt x="1332" y="239"/>
                </a:lnTo>
                <a:lnTo>
                  <a:pt x="1332" y="240"/>
                </a:lnTo>
                <a:lnTo>
                  <a:pt x="1313" y="242"/>
                </a:lnTo>
                <a:lnTo>
                  <a:pt x="1313" y="245"/>
                </a:lnTo>
                <a:lnTo>
                  <a:pt x="1290" y="245"/>
                </a:lnTo>
                <a:lnTo>
                  <a:pt x="1290" y="257"/>
                </a:lnTo>
                <a:lnTo>
                  <a:pt x="1238" y="257"/>
                </a:lnTo>
                <a:lnTo>
                  <a:pt x="1238" y="270"/>
                </a:lnTo>
                <a:lnTo>
                  <a:pt x="1233" y="270"/>
                </a:lnTo>
                <a:lnTo>
                  <a:pt x="1233" y="275"/>
                </a:lnTo>
                <a:lnTo>
                  <a:pt x="1208" y="276"/>
                </a:lnTo>
                <a:lnTo>
                  <a:pt x="1208" y="281"/>
                </a:lnTo>
                <a:lnTo>
                  <a:pt x="1202" y="281"/>
                </a:lnTo>
                <a:lnTo>
                  <a:pt x="1202" y="285"/>
                </a:lnTo>
                <a:lnTo>
                  <a:pt x="1196" y="285"/>
                </a:lnTo>
                <a:lnTo>
                  <a:pt x="1196" y="288"/>
                </a:lnTo>
                <a:lnTo>
                  <a:pt x="1187" y="288"/>
                </a:lnTo>
                <a:lnTo>
                  <a:pt x="1187" y="291"/>
                </a:lnTo>
                <a:lnTo>
                  <a:pt x="1181" y="291"/>
                </a:lnTo>
                <a:lnTo>
                  <a:pt x="1181" y="296"/>
                </a:lnTo>
                <a:lnTo>
                  <a:pt x="1151" y="297"/>
                </a:lnTo>
                <a:lnTo>
                  <a:pt x="1151" y="305"/>
                </a:lnTo>
                <a:lnTo>
                  <a:pt x="1128" y="305"/>
                </a:lnTo>
                <a:lnTo>
                  <a:pt x="1128" y="312"/>
                </a:lnTo>
                <a:lnTo>
                  <a:pt x="1116" y="312"/>
                </a:lnTo>
                <a:lnTo>
                  <a:pt x="1116" y="318"/>
                </a:lnTo>
                <a:lnTo>
                  <a:pt x="1107" y="318"/>
                </a:lnTo>
                <a:lnTo>
                  <a:pt x="1107" y="321"/>
                </a:lnTo>
                <a:lnTo>
                  <a:pt x="1091" y="321"/>
                </a:lnTo>
                <a:lnTo>
                  <a:pt x="1091" y="327"/>
                </a:lnTo>
                <a:lnTo>
                  <a:pt x="1076" y="327"/>
                </a:lnTo>
                <a:lnTo>
                  <a:pt x="1076" y="333"/>
                </a:lnTo>
                <a:lnTo>
                  <a:pt x="1058" y="333"/>
                </a:lnTo>
                <a:lnTo>
                  <a:pt x="1058" y="341"/>
                </a:lnTo>
                <a:lnTo>
                  <a:pt x="1011" y="341"/>
                </a:lnTo>
                <a:lnTo>
                  <a:pt x="1011" y="356"/>
                </a:lnTo>
                <a:lnTo>
                  <a:pt x="1004" y="356"/>
                </a:lnTo>
                <a:lnTo>
                  <a:pt x="1004" y="362"/>
                </a:lnTo>
                <a:lnTo>
                  <a:pt x="996" y="362"/>
                </a:lnTo>
                <a:lnTo>
                  <a:pt x="996" y="368"/>
                </a:lnTo>
                <a:lnTo>
                  <a:pt x="977" y="369"/>
                </a:lnTo>
                <a:lnTo>
                  <a:pt x="977" y="374"/>
                </a:lnTo>
                <a:lnTo>
                  <a:pt x="965" y="374"/>
                </a:lnTo>
                <a:lnTo>
                  <a:pt x="965" y="380"/>
                </a:lnTo>
                <a:lnTo>
                  <a:pt x="954" y="380"/>
                </a:lnTo>
                <a:lnTo>
                  <a:pt x="954" y="383"/>
                </a:lnTo>
                <a:lnTo>
                  <a:pt x="920" y="383"/>
                </a:lnTo>
                <a:lnTo>
                  <a:pt x="920" y="392"/>
                </a:lnTo>
                <a:lnTo>
                  <a:pt x="900" y="392"/>
                </a:lnTo>
                <a:lnTo>
                  <a:pt x="900" y="396"/>
                </a:lnTo>
                <a:lnTo>
                  <a:pt x="894" y="396"/>
                </a:lnTo>
                <a:lnTo>
                  <a:pt x="894" y="402"/>
                </a:lnTo>
                <a:lnTo>
                  <a:pt x="890" y="402"/>
                </a:lnTo>
                <a:lnTo>
                  <a:pt x="890" y="407"/>
                </a:lnTo>
                <a:lnTo>
                  <a:pt x="881" y="405"/>
                </a:lnTo>
                <a:lnTo>
                  <a:pt x="881" y="410"/>
                </a:lnTo>
                <a:lnTo>
                  <a:pt x="864" y="410"/>
                </a:lnTo>
                <a:lnTo>
                  <a:pt x="864" y="417"/>
                </a:lnTo>
                <a:lnTo>
                  <a:pt x="851" y="417"/>
                </a:lnTo>
                <a:lnTo>
                  <a:pt x="851" y="422"/>
                </a:lnTo>
                <a:lnTo>
                  <a:pt x="839" y="422"/>
                </a:lnTo>
                <a:lnTo>
                  <a:pt x="837" y="425"/>
                </a:lnTo>
                <a:lnTo>
                  <a:pt x="803" y="425"/>
                </a:lnTo>
                <a:lnTo>
                  <a:pt x="804" y="446"/>
                </a:lnTo>
                <a:lnTo>
                  <a:pt x="773" y="449"/>
                </a:lnTo>
                <a:lnTo>
                  <a:pt x="773" y="456"/>
                </a:lnTo>
                <a:lnTo>
                  <a:pt x="762" y="455"/>
                </a:lnTo>
                <a:lnTo>
                  <a:pt x="762" y="458"/>
                </a:lnTo>
                <a:lnTo>
                  <a:pt x="756" y="458"/>
                </a:lnTo>
                <a:lnTo>
                  <a:pt x="756" y="464"/>
                </a:lnTo>
                <a:lnTo>
                  <a:pt x="734" y="464"/>
                </a:lnTo>
                <a:lnTo>
                  <a:pt x="734" y="476"/>
                </a:lnTo>
                <a:lnTo>
                  <a:pt x="702" y="476"/>
                </a:lnTo>
                <a:lnTo>
                  <a:pt x="701" y="495"/>
                </a:lnTo>
                <a:lnTo>
                  <a:pt x="672" y="495"/>
                </a:lnTo>
                <a:lnTo>
                  <a:pt x="672" y="503"/>
                </a:lnTo>
                <a:lnTo>
                  <a:pt x="665" y="503"/>
                </a:lnTo>
                <a:lnTo>
                  <a:pt x="665" y="506"/>
                </a:lnTo>
                <a:lnTo>
                  <a:pt x="656" y="504"/>
                </a:lnTo>
                <a:lnTo>
                  <a:pt x="656" y="510"/>
                </a:lnTo>
                <a:lnTo>
                  <a:pt x="645" y="510"/>
                </a:lnTo>
                <a:lnTo>
                  <a:pt x="645" y="516"/>
                </a:lnTo>
                <a:lnTo>
                  <a:pt x="639" y="516"/>
                </a:lnTo>
                <a:lnTo>
                  <a:pt x="638" y="519"/>
                </a:lnTo>
                <a:lnTo>
                  <a:pt x="629" y="519"/>
                </a:lnTo>
                <a:lnTo>
                  <a:pt x="629" y="524"/>
                </a:lnTo>
                <a:lnTo>
                  <a:pt x="615" y="522"/>
                </a:lnTo>
                <a:lnTo>
                  <a:pt x="615" y="543"/>
                </a:lnTo>
                <a:lnTo>
                  <a:pt x="566" y="543"/>
                </a:lnTo>
                <a:lnTo>
                  <a:pt x="566" y="549"/>
                </a:lnTo>
                <a:lnTo>
                  <a:pt x="557" y="549"/>
                </a:lnTo>
                <a:lnTo>
                  <a:pt x="557" y="554"/>
                </a:lnTo>
                <a:lnTo>
                  <a:pt x="548" y="554"/>
                </a:lnTo>
                <a:lnTo>
                  <a:pt x="548" y="560"/>
                </a:lnTo>
                <a:lnTo>
                  <a:pt x="539" y="560"/>
                </a:lnTo>
                <a:lnTo>
                  <a:pt x="539" y="566"/>
                </a:lnTo>
                <a:lnTo>
                  <a:pt x="531" y="566"/>
                </a:lnTo>
                <a:lnTo>
                  <a:pt x="531" y="573"/>
                </a:lnTo>
                <a:lnTo>
                  <a:pt x="510" y="573"/>
                </a:lnTo>
                <a:lnTo>
                  <a:pt x="510" y="579"/>
                </a:lnTo>
                <a:lnTo>
                  <a:pt x="477" y="579"/>
                </a:lnTo>
                <a:lnTo>
                  <a:pt x="479" y="599"/>
                </a:lnTo>
                <a:lnTo>
                  <a:pt x="462" y="599"/>
                </a:lnTo>
                <a:lnTo>
                  <a:pt x="462" y="605"/>
                </a:lnTo>
                <a:lnTo>
                  <a:pt x="455" y="605"/>
                </a:lnTo>
                <a:lnTo>
                  <a:pt x="455" y="611"/>
                </a:lnTo>
                <a:lnTo>
                  <a:pt x="447" y="611"/>
                </a:lnTo>
                <a:lnTo>
                  <a:pt x="446" y="615"/>
                </a:lnTo>
                <a:lnTo>
                  <a:pt x="440" y="615"/>
                </a:lnTo>
                <a:lnTo>
                  <a:pt x="440" y="620"/>
                </a:lnTo>
                <a:lnTo>
                  <a:pt x="428" y="620"/>
                </a:lnTo>
                <a:lnTo>
                  <a:pt x="426" y="623"/>
                </a:lnTo>
                <a:lnTo>
                  <a:pt x="417" y="623"/>
                </a:lnTo>
                <a:lnTo>
                  <a:pt x="417" y="630"/>
                </a:lnTo>
                <a:lnTo>
                  <a:pt x="389" y="632"/>
                </a:lnTo>
                <a:lnTo>
                  <a:pt x="390" y="657"/>
                </a:lnTo>
                <a:lnTo>
                  <a:pt x="374" y="656"/>
                </a:lnTo>
                <a:lnTo>
                  <a:pt x="374" y="666"/>
                </a:lnTo>
                <a:lnTo>
                  <a:pt x="363" y="666"/>
                </a:lnTo>
                <a:lnTo>
                  <a:pt x="363" y="669"/>
                </a:lnTo>
                <a:lnTo>
                  <a:pt x="360" y="669"/>
                </a:lnTo>
                <a:lnTo>
                  <a:pt x="360" y="675"/>
                </a:lnTo>
                <a:lnTo>
                  <a:pt x="350" y="675"/>
                </a:lnTo>
                <a:lnTo>
                  <a:pt x="350" y="680"/>
                </a:lnTo>
                <a:lnTo>
                  <a:pt x="341" y="678"/>
                </a:lnTo>
                <a:lnTo>
                  <a:pt x="341" y="683"/>
                </a:lnTo>
                <a:lnTo>
                  <a:pt x="333" y="681"/>
                </a:lnTo>
                <a:lnTo>
                  <a:pt x="333" y="687"/>
                </a:lnTo>
                <a:lnTo>
                  <a:pt x="323" y="689"/>
                </a:lnTo>
                <a:lnTo>
                  <a:pt x="323" y="695"/>
                </a:lnTo>
                <a:lnTo>
                  <a:pt x="309" y="696"/>
                </a:lnTo>
                <a:lnTo>
                  <a:pt x="309" y="722"/>
                </a:lnTo>
                <a:lnTo>
                  <a:pt x="275" y="722"/>
                </a:lnTo>
                <a:lnTo>
                  <a:pt x="275" y="728"/>
                </a:lnTo>
                <a:lnTo>
                  <a:pt x="266" y="728"/>
                </a:lnTo>
                <a:lnTo>
                  <a:pt x="266" y="735"/>
                </a:lnTo>
                <a:lnTo>
                  <a:pt x="257" y="735"/>
                </a:lnTo>
                <a:lnTo>
                  <a:pt x="257" y="743"/>
                </a:lnTo>
                <a:lnTo>
                  <a:pt x="249" y="743"/>
                </a:lnTo>
                <a:lnTo>
                  <a:pt x="248" y="750"/>
                </a:lnTo>
                <a:lnTo>
                  <a:pt x="230" y="750"/>
                </a:lnTo>
                <a:lnTo>
                  <a:pt x="230" y="761"/>
                </a:lnTo>
                <a:lnTo>
                  <a:pt x="197" y="762"/>
                </a:lnTo>
                <a:lnTo>
                  <a:pt x="197" y="791"/>
                </a:lnTo>
                <a:lnTo>
                  <a:pt x="188" y="791"/>
                </a:lnTo>
                <a:lnTo>
                  <a:pt x="189" y="800"/>
                </a:lnTo>
                <a:lnTo>
                  <a:pt x="176" y="800"/>
                </a:lnTo>
                <a:lnTo>
                  <a:pt x="177" y="807"/>
                </a:lnTo>
                <a:lnTo>
                  <a:pt x="171" y="807"/>
                </a:lnTo>
                <a:lnTo>
                  <a:pt x="171" y="812"/>
                </a:lnTo>
                <a:lnTo>
                  <a:pt x="165" y="812"/>
                </a:lnTo>
                <a:lnTo>
                  <a:pt x="165" y="819"/>
                </a:lnTo>
                <a:lnTo>
                  <a:pt x="159" y="819"/>
                </a:lnTo>
                <a:lnTo>
                  <a:pt x="159" y="825"/>
                </a:lnTo>
                <a:lnTo>
                  <a:pt x="149" y="825"/>
                </a:lnTo>
                <a:lnTo>
                  <a:pt x="150" y="837"/>
                </a:lnTo>
                <a:lnTo>
                  <a:pt x="128" y="839"/>
                </a:lnTo>
                <a:lnTo>
                  <a:pt x="129" y="860"/>
                </a:lnTo>
                <a:lnTo>
                  <a:pt x="105" y="860"/>
                </a:lnTo>
                <a:lnTo>
                  <a:pt x="107" y="872"/>
                </a:lnTo>
                <a:lnTo>
                  <a:pt x="98" y="872"/>
                </a:lnTo>
                <a:lnTo>
                  <a:pt x="99" y="881"/>
                </a:lnTo>
                <a:lnTo>
                  <a:pt x="92" y="881"/>
                </a:lnTo>
                <a:lnTo>
                  <a:pt x="93" y="888"/>
                </a:lnTo>
                <a:lnTo>
                  <a:pt x="86" y="890"/>
                </a:lnTo>
                <a:lnTo>
                  <a:pt x="87" y="897"/>
                </a:lnTo>
                <a:lnTo>
                  <a:pt x="80" y="897"/>
                </a:lnTo>
                <a:lnTo>
                  <a:pt x="80" y="905"/>
                </a:lnTo>
                <a:lnTo>
                  <a:pt x="74" y="906"/>
                </a:lnTo>
                <a:lnTo>
                  <a:pt x="74" y="917"/>
                </a:lnTo>
                <a:lnTo>
                  <a:pt x="63" y="917"/>
                </a:lnTo>
                <a:lnTo>
                  <a:pt x="65" y="945"/>
                </a:lnTo>
                <a:lnTo>
                  <a:pt x="47" y="945"/>
                </a:lnTo>
                <a:lnTo>
                  <a:pt x="48" y="963"/>
                </a:lnTo>
                <a:lnTo>
                  <a:pt x="36" y="963"/>
                </a:lnTo>
                <a:lnTo>
                  <a:pt x="36" y="971"/>
                </a:lnTo>
                <a:lnTo>
                  <a:pt x="26" y="971"/>
                </a:lnTo>
                <a:lnTo>
                  <a:pt x="26" y="983"/>
                </a:lnTo>
                <a:lnTo>
                  <a:pt x="12" y="984"/>
                </a:lnTo>
                <a:lnTo>
                  <a:pt x="12" y="1014"/>
                </a:lnTo>
                <a:lnTo>
                  <a:pt x="0" y="1014"/>
                </a:lnTo>
              </a:path>
            </a:pathLst>
          </a:custGeom>
          <a:noFill/>
          <a:ln w="25400">
            <a:solidFill>
              <a:srgbClr val="F2B646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677" name="Freeform 44"/>
          <p:cNvSpPr>
            <a:spLocks/>
          </p:cNvSpPr>
          <p:nvPr/>
        </p:nvSpPr>
        <p:spPr bwMode="auto">
          <a:xfrm>
            <a:off x="2451100" y="3989388"/>
            <a:ext cx="3278188" cy="1373187"/>
          </a:xfrm>
          <a:custGeom>
            <a:avLst/>
            <a:gdLst>
              <a:gd name="T0" fmla="*/ 2147483647 w 2065"/>
              <a:gd name="T1" fmla="*/ 2147483647 h 865"/>
              <a:gd name="T2" fmla="*/ 2147483647 w 2065"/>
              <a:gd name="T3" fmla="*/ 2147483647 h 865"/>
              <a:gd name="T4" fmla="*/ 2147483647 w 2065"/>
              <a:gd name="T5" fmla="*/ 2147483647 h 865"/>
              <a:gd name="T6" fmla="*/ 2147483647 w 2065"/>
              <a:gd name="T7" fmla="*/ 2147483647 h 865"/>
              <a:gd name="T8" fmla="*/ 2147483647 w 2065"/>
              <a:gd name="T9" fmla="*/ 2147483647 h 865"/>
              <a:gd name="T10" fmla="*/ 2147483647 w 2065"/>
              <a:gd name="T11" fmla="*/ 2147483647 h 865"/>
              <a:gd name="T12" fmla="*/ 2147483647 w 2065"/>
              <a:gd name="T13" fmla="*/ 2147483647 h 865"/>
              <a:gd name="T14" fmla="*/ 2147483647 w 2065"/>
              <a:gd name="T15" fmla="*/ 2147483647 h 865"/>
              <a:gd name="T16" fmla="*/ 2147483647 w 2065"/>
              <a:gd name="T17" fmla="*/ 2147483647 h 865"/>
              <a:gd name="T18" fmla="*/ 2147483647 w 2065"/>
              <a:gd name="T19" fmla="*/ 2147483647 h 865"/>
              <a:gd name="T20" fmla="*/ 2147483647 w 2065"/>
              <a:gd name="T21" fmla="*/ 2147483647 h 865"/>
              <a:gd name="T22" fmla="*/ 2147483647 w 2065"/>
              <a:gd name="T23" fmla="*/ 2147483647 h 865"/>
              <a:gd name="T24" fmla="*/ 2147483647 w 2065"/>
              <a:gd name="T25" fmla="*/ 2147483647 h 865"/>
              <a:gd name="T26" fmla="*/ 2147483647 w 2065"/>
              <a:gd name="T27" fmla="*/ 2147483647 h 865"/>
              <a:gd name="T28" fmla="*/ 2147483647 w 2065"/>
              <a:gd name="T29" fmla="*/ 2147483647 h 865"/>
              <a:gd name="T30" fmla="*/ 2147483647 w 2065"/>
              <a:gd name="T31" fmla="*/ 2147483647 h 865"/>
              <a:gd name="T32" fmla="*/ 2147483647 w 2065"/>
              <a:gd name="T33" fmla="*/ 2147483647 h 865"/>
              <a:gd name="T34" fmla="*/ 2147483647 w 2065"/>
              <a:gd name="T35" fmla="*/ 2147483647 h 865"/>
              <a:gd name="T36" fmla="*/ 2147483647 w 2065"/>
              <a:gd name="T37" fmla="*/ 2147483647 h 865"/>
              <a:gd name="T38" fmla="*/ 2147483647 w 2065"/>
              <a:gd name="T39" fmla="*/ 2147483647 h 865"/>
              <a:gd name="T40" fmla="*/ 2147483647 w 2065"/>
              <a:gd name="T41" fmla="*/ 2147483647 h 865"/>
              <a:gd name="T42" fmla="*/ 2147483647 w 2065"/>
              <a:gd name="T43" fmla="*/ 2147483647 h 865"/>
              <a:gd name="T44" fmla="*/ 2147483647 w 2065"/>
              <a:gd name="T45" fmla="*/ 2147483647 h 865"/>
              <a:gd name="T46" fmla="*/ 2147483647 w 2065"/>
              <a:gd name="T47" fmla="*/ 2147483647 h 865"/>
              <a:gd name="T48" fmla="*/ 2147483647 w 2065"/>
              <a:gd name="T49" fmla="*/ 2147483647 h 865"/>
              <a:gd name="T50" fmla="*/ 2147483647 w 2065"/>
              <a:gd name="T51" fmla="*/ 2147483647 h 865"/>
              <a:gd name="T52" fmla="*/ 2147483647 w 2065"/>
              <a:gd name="T53" fmla="*/ 2147483647 h 865"/>
              <a:gd name="T54" fmla="*/ 2147483647 w 2065"/>
              <a:gd name="T55" fmla="*/ 2147483647 h 865"/>
              <a:gd name="T56" fmla="*/ 2147483647 w 2065"/>
              <a:gd name="T57" fmla="*/ 2147483647 h 865"/>
              <a:gd name="T58" fmla="*/ 2147483647 w 2065"/>
              <a:gd name="T59" fmla="*/ 2147483647 h 865"/>
              <a:gd name="T60" fmla="*/ 2147483647 w 2065"/>
              <a:gd name="T61" fmla="*/ 2147483647 h 865"/>
              <a:gd name="T62" fmla="*/ 2147483647 w 2065"/>
              <a:gd name="T63" fmla="*/ 2147483647 h 865"/>
              <a:gd name="T64" fmla="*/ 2147483647 w 2065"/>
              <a:gd name="T65" fmla="*/ 2147483647 h 865"/>
              <a:gd name="T66" fmla="*/ 2147483647 w 2065"/>
              <a:gd name="T67" fmla="*/ 2147483647 h 865"/>
              <a:gd name="T68" fmla="*/ 2147483647 w 2065"/>
              <a:gd name="T69" fmla="*/ 2147483647 h 865"/>
              <a:gd name="T70" fmla="*/ 2147483647 w 2065"/>
              <a:gd name="T71" fmla="*/ 2147483647 h 865"/>
              <a:gd name="T72" fmla="*/ 2147483647 w 2065"/>
              <a:gd name="T73" fmla="*/ 2147483647 h 865"/>
              <a:gd name="T74" fmla="*/ 2147483647 w 2065"/>
              <a:gd name="T75" fmla="*/ 2147483647 h 865"/>
              <a:gd name="T76" fmla="*/ 2147483647 w 2065"/>
              <a:gd name="T77" fmla="*/ 2147483647 h 865"/>
              <a:gd name="T78" fmla="*/ 2147483647 w 2065"/>
              <a:gd name="T79" fmla="*/ 2147483647 h 865"/>
              <a:gd name="T80" fmla="*/ 2147483647 w 2065"/>
              <a:gd name="T81" fmla="*/ 2147483647 h 865"/>
              <a:gd name="T82" fmla="*/ 2147483647 w 2065"/>
              <a:gd name="T83" fmla="*/ 2147483647 h 865"/>
              <a:gd name="T84" fmla="*/ 2147483647 w 2065"/>
              <a:gd name="T85" fmla="*/ 2147483647 h 865"/>
              <a:gd name="T86" fmla="*/ 2147483647 w 2065"/>
              <a:gd name="T87" fmla="*/ 2147483647 h 865"/>
              <a:gd name="T88" fmla="*/ 2147483647 w 2065"/>
              <a:gd name="T89" fmla="*/ 2147483647 h 865"/>
              <a:gd name="T90" fmla="*/ 2147483647 w 2065"/>
              <a:gd name="T91" fmla="*/ 2147483647 h 865"/>
              <a:gd name="T92" fmla="*/ 2147483647 w 2065"/>
              <a:gd name="T93" fmla="*/ 2147483647 h 865"/>
              <a:gd name="T94" fmla="*/ 2147483647 w 2065"/>
              <a:gd name="T95" fmla="*/ 2147483647 h 865"/>
              <a:gd name="T96" fmla="*/ 2147483647 w 2065"/>
              <a:gd name="T97" fmla="*/ 2147483647 h 865"/>
              <a:gd name="T98" fmla="*/ 2147483647 w 2065"/>
              <a:gd name="T99" fmla="*/ 2147483647 h 865"/>
              <a:gd name="T100" fmla="*/ 2147483647 w 2065"/>
              <a:gd name="T101" fmla="*/ 2147483647 h 865"/>
              <a:gd name="T102" fmla="*/ 2147483647 w 2065"/>
              <a:gd name="T103" fmla="*/ 2147483647 h 865"/>
              <a:gd name="T104" fmla="*/ 2147483647 w 2065"/>
              <a:gd name="T105" fmla="*/ 2147483647 h 865"/>
              <a:gd name="T106" fmla="*/ 2147483647 w 2065"/>
              <a:gd name="T107" fmla="*/ 2147483647 h 8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65"/>
              <a:gd name="T163" fmla="*/ 0 h 865"/>
              <a:gd name="T164" fmla="*/ 2065 w 2065"/>
              <a:gd name="T165" fmla="*/ 865 h 8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65" h="865">
                <a:moveTo>
                  <a:pt x="2065" y="0"/>
                </a:moveTo>
                <a:lnTo>
                  <a:pt x="2057" y="0"/>
                </a:lnTo>
                <a:lnTo>
                  <a:pt x="2057" y="4"/>
                </a:lnTo>
                <a:lnTo>
                  <a:pt x="2045" y="3"/>
                </a:lnTo>
                <a:lnTo>
                  <a:pt x="2045" y="9"/>
                </a:lnTo>
                <a:lnTo>
                  <a:pt x="2011" y="9"/>
                </a:lnTo>
                <a:lnTo>
                  <a:pt x="2011" y="13"/>
                </a:lnTo>
                <a:lnTo>
                  <a:pt x="1999" y="12"/>
                </a:lnTo>
                <a:lnTo>
                  <a:pt x="1999" y="24"/>
                </a:lnTo>
                <a:lnTo>
                  <a:pt x="1961" y="24"/>
                </a:lnTo>
                <a:lnTo>
                  <a:pt x="1961" y="36"/>
                </a:lnTo>
                <a:lnTo>
                  <a:pt x="1904" y="36"/>
                </a:lnTo>
                <a:lnTo>
                  <a:pt x="1904" y="42"/>
                </a:lnTo>
                <a:lnTo>
                  <a:pt x="1891" y="40"/>
                </a:lnTo>
                <a:lnTo>
                  <a:pt x="1891" y="49"/>
                </a:lnTo>
                <a:lnTo>
                  <a:pt x="1867" y="49"/>
                </a:lnTo>
                <a:lnTo>
                  <a:pt x="1867" y="52"/>
                </a:lnTo>
                <a:lnTo>
                  <a:pt x="1841" y="52"/>
                </a:lnTo>
                <a:lnTo>
                  <a:pt x="1841" y="60"/>
                </a:lnTo>
                <a:lnTo>
                  <a:pt x="1814" y="60"/>
                </a:lnTo>
                <a:lnTo>
                  <a:pt x="1814" y="66"/>
                </a:lnTo>
                <a:lnTo>
                  <a:pt x="1774" y="66"/>
                </a:lnTo>
                <a:lnTo>
                  <a:pt x="1774" y="73"/>
                </a:lnTo>
                <a:lnTo>
                  <a:pt x="1742" y="73"/>
                </a:lnTo>
                <a:lnTo>
                  <a:pt x="1742" y="85"/>
                </a:lnTo>
                <a:lnTo>
                  <a:pt x="1723" y="84"/>
                </a:lnTo>
                <a:lnTo>
                  <a:pt x="1723" y="90"/>
                </a:lnTo>
                <a:lnTo>
                  <a:pt x="1702" y="90"/>
                </a:lnTo>
                <a:lnTo>
                  <a:pt x="1702" y="96"/>
                </a:lnTo>
                <a:lnTo>
                  <a:pt x="1679" y="94"/>
                </a:lnTo>
                <a:lnTo>
                  <a:pt x="1679" y="103"/>
                </a:lnTo>
                <a:lnTo>
                  <a:pt x="1657" y="102"/>
                </a:lnTo>
                <a:lnTo>
                  <a:pt x="1657" y="106"/>
                </a:lnTo>
                <a:lnTo>
                  <a:pt x="1627" y="106"/>
                </a:lnTo>
                <a:lnTo>
                  <a:pt x="1627" y="117"/>
                </a:lnTo>
                <a:lnTo>
                  <a:pt x="1583" y="118"/>
                </a:lnTo>
                <a:lnTo>
                  <a:pt x="1583" y="129"/>
                </a:lnTo>
                <a:lnTo>
                  <a:pt x="1550" y="129"/>
                </a:lnTo>
                <a:lnTo>
                  <a:pt x="1550" y="141"/>
                </a:lnTo>
                <a:lnTo>
                  <a:pt x="1531" y="141"/>
                </a:lnTo>
                <a:lnTo>
                  <a:pt x="1531" y="147"/>
                </a:lnTo>
                <a:lnTo>
                  <a:pt x="1507" y="144"/>
                </a:lnTo>
                <a:lnTo>
                  <a:pt x="1507" y="151"/>
                </a:lnTo>
                <a:lnTo>
                  <a:pt x="1481" y="150"/>
                </a:lnTo>
                <a:lnTo>
                  <a:pt x="1481" y="156"/>
                </a:lnTo>
                <a:lnTo>
                  <a:pt x="1469" y="154"/>
                </a:lnTo>
                <a:lnTo>
                  <a:pt x="1469" y="160"/>
                </a:lnTo>
                <a:lnTo>
                  <a:pt x="1438" y="162"/>
                </a:lnTo>
                <a:lnTo>
                  <a:pt x="1438" y="171"/>
                </a:lnTo>
                <a:lnTo>
                  <a:pt x="1400" y="171"/>
                </a:lnTo>
                <a:lnTo>
                  <a:pt x="1400" y="181"/>
                </a:lnTo>
                <a:lnTo>
                  <a:pt x="1363" y="181"/>
                </a:lnTo>
                <a:lnTo>
                  <a:pt x="1363" y="192"/>
                </a:lnTo>
                <a:lnTo>
                  <a:pt x="1343" y="192"/>
                </a:lnTo>
                <a:lnTo>
                  <a:pt x="1343" y="198"/>
                </a:lnTo>
                <a:lnTo>
                  <a:pt x="1327" y="198"/>
                </a:lnTo>
                <a:lnTo>
                  <a:pt x="1327" y="205"/>
                </a:lnTo>
                <a:lnTo>
                  <a:pt x="1306" y="205"/>
                </a:lnTo>
                <a:lnTo>
                  <a:pt x="1306" y="208"/>
                </a:lnTo>
                <a:lnTo>
                  <a:pt x="1291" y="210"/>
                </a:lnTo>
                <a:lnTo>
                  <a:pt x="1291" y="214"/>
                </a:lnTo>
                <a:lnTo>
                  <a:pt x="1244" y="214"/>
                </a:lnTo>
                <a:lnTo>
                  <a:pt x="1244" y="226"/>
                </a:lnTo>
                <a:lnTo>
                  <a:pt x="1210" y="226"/>
                </a:lnTo>
                <a:lnTo>
                  <a:pt x="1210" y="235"/>
                </a:lnTo>
                <a:lnTo>
                  <a:pt x="1177" y="235"/>
                </a:lnTo>
                <a:lnTo>
                  <a:pt x="1177" y="247"/>
                </a:lnTo>
                <a:lnTo>
                  <a:pt x="1165" y="247"/>
                </a:lnTo>
                <a:lnTo>
                  <a:pt x="1165" y="252"/>
                </a:lnTo>
                <a:lnTo>
                  <a:pt x="1151" y="252"/>
                </a:lnTo>
                <a:lnTo>
                  <a:pt x="1151" y="259"/>
                </a:lnTo>
                <a:lnTo>
                  <a:pt x="1136" y="261"/>
                </a:lnTo>
                <a:lnTo>
                  <a:pt x="1136" y="265"/>
                </a:lnTo>
                <a:lnTo>
                  <a:pt x="1115" y="264"/>
                </a:lnTo>
                <a:lnTo>
                  <a:pt x="1115" y="270"/>
                </a:lnTo>
                <a:lnTo>
                  <a:pt x="1097" y="268"/>
                </a:lnTo>
                <a:lnTo>
                  <a:pt x="1097" y="274"/>
                </a:lnTo>
                <a:lnTo>
                  <a:pt x="1066" y="274"/>
                </a:lnTo>
                <a:lnTo>
                  <a:pt x="1066" y="283"/>
                </a:lnTo>
                <a:lnTo>
                  <a:pt x="1027" y="283"/>
                </a:lnTo>
                <a:lnTo>
                  <a:pt x="1027" y="297"/>
                </a:lnTo>
                <a:lnTo>
                  <a:pt x="1015" y="297"/>
                </a:lnTo>
                <a:lnTo>
                  <a:pt x="1015" y="306"/>
                </a:lnTo>
                <a:lnTo>
                  <a:pt x="988" y="306"/>
                </a:lnTo>
                <a:lnTo>
                  <a:pt x="988" y="313"/>
                </a:lnTo>
                <a:lnTo>
                  <a:pt x="965" y="313"/>
                </a:lnTo>
                <a:lnTo>
                  <a:pt x="965" y="319"/>
                </a:lnTo>
                <a:lnTo>
                  <a:pt x="955" y="319"/>
                </a:lnTo>
                <a:lnTo>
                  <a:pt x="955" y="325"/>
                </a:lnTo>
                <a:lnTo>
                  <a:pt x="937" y="327"/>
                </a:lnTo>
                <a:lnTo>
                  <a:pt x="937" y="330"/>
                </a:lnTo>
                <a:lnTo>
                  <a:pt x="917" y="330"/>
                </a:lnTo>
                <a:lnTo>
                  <a:pt x="917" y="336"/>
                </a:lnTo>
                <a:lnTo>
                  <a:pt x="880" y="336"/>
                </a:lnTo>
                <a:lnTo>
                  <a:pt x="880" y="345"/>
                </a:lnTo>
                <a:lnTo>
                  <a:pt x="871" y="345"/>
                </a:lnTo>
                <a:lnTo>
                  <a:pt x="871" y="351"/>
                </a:lnTo>
                <a:lnTo>
                  <a:pt x="848" y="352"/>
                </a:lnTo>
                <a:lnTo>
                  <a:pt x="848" y="358"/>
                </a:lnTo>
                <a:lnTo>
                  <a:pt x="835" y="358"/>
                </a:lnTo>
                <a:lnTo>
                  <a:pt x="835" y="363"/>
                </a:lnTo>
                <a:lnTo>
                  <a:pt x="806" y="364"/>
                </a:lnTo>
                <a:lnTo>
                  <a:pt x="806" y="369"/>
                </a:lnTo>
                <a:lnTo>
                  <a:pt x="802" y="369"/>
                </a:lnTo>
                <a:lnTo>
                  <a:pt x="802" y="373"/>
                </a:lnTo>
                <a:lnTo>
                  <a:pt x="796" y="373"/>
                </a:lnTo>
                <a:lnTo>
                  <a:pt x="796" y="378"/>
                </a:lnTo>
                <a:lnTo>
                  <a:pt x="784" y="378"/>
                </a:lnTo>
                <a:lnTo>
                  <a:pt x="784" y="382"/>
                </a:lnTo>
                <a:lnTo>
                  <a:pt x="770" y="384"/>
                </a:lnTo>
                <a:lnTo>
                  <a:pt x="770" y="387"/>
                </a:lnTo>
                <a:lnTo>
                  <a:pt x="746" y="388"/>
                </a:lnTo>
                <a:lnTo>
                  <a:pt x="746" y="394"/>
                </a:lnTo>
                <a:lnTo>
                  <a:pt x="737" y="394"/>
                </a:lnTo>
                <a:lnTo>
                  <a:pt x="737" y="400"/>
                </a:lnTo>
                <a:lnTo>
                  <a:pt x="704" y="399"/>
                </a:lnTo>
                <a:lnTo>
                  <a:pt x="704" y="409"/>
                </a:lnTo>
                <a:lnTo>
                  <a:pt x="688" y="411"/>
                </a:lnTo>
                <a:lnTo>
                  <a:pt x="688" y="420"/>
                </a:lnTo>
                <a:lnTo>
                  <a:pt x="668" y="420"/>
                </a:lnTo>
                <a:lnTo>
                  <a:pt x="668" y="427"/>
                </a:lnTo>
                <a:lnTo>
                  <a:pt x="658" y="427"/>
                </a:lnTo>
                <a:lnTo>
                  <a:pt x="658" y="436"/>
                </a:lnTo>
                <a:lnTo>
                  <a:pt x="635" y="436"/>
                </a:lnTo>
                <a:lnTo>
                  <a:pt x="635" y="444"/>
                </a:lnTo>
                <a:lnTo>
                  <a:pt x="619" y="444"/>
                </a:lnTo>
                <a:lnTo>
                  <a:pt x="619" y="448"/>
                </a:lnTo>
                <a:lnTo>
                  <a:pt x="598" y="450"/>
                </a:lnTo>
                <a:lnTo>
                  <a:pt x="598" y="456"/>
                </a:lnTo>
                <a:lnTo>
                  <a:pt x="589" y="456"/>
                </a:lnTo>
                <a:lnTo>
                  <a:pt x="589" y="459"/>
                </a:lnTo>
                <a:lnTo>
                  <a:pt x="569" y="459"/>
                </a:lnTo>
                <a:lnTo>
                  <a:pt x="569" y="463"/>
                </a:lnTo>
                <a:lnTo>
                  <a:pt x="559" y="463"/>
                </a:lnTo>
                <a:lnTo>
                  <a:pt x="559" y="468"/>
                </a:lnTo>
                <a:lnTo>
                  <a:pt x="533" y="468"/>
                </a:lnTo>
                <a:lnTo>
                  <a:pt x="535" y="481"/>
                </a:lnTo>
                <a:lnTo>
                  <a:pt x="523" y="481"/>
                </a:lnTo>
                <a:lnTo>
                  <a:pt x="523" y="487"/>
                </a:lnTo>
                <a:lnTo>
                  <a:pt x="499" y="487"/>
                </a:lnTo>
                <a:lnTo>
                  <a:pt x="499" y="496"/>
                </a:lnTo>
                <a:lnTo>
                  <a:pt x="463" y="498"/>
                </a:lnTo>
                <a:lnTo>
                  <a:pt x="463" y="511"/>
                </a:lnTo>
                <a:lnTo>
                  <a:pt x="452" y="511"/>
                </a:lnTo>
                <a:lnTo>
                  <a:pt x="452" y="514"/>
                </a:lnTo>
                <a:lnTo>
                  <a:pt x="446" y="514"/>
                </a:lnTo>
                <a:lnTo>
                  <a:pt x="446" y="520"/>
                </a:lnTo>
                <a:lnTo>
                  <a:pt x="437" y="520"/>
                </a:lnTo>
                <a:lnTo>
                  <a:pt x="437" y="525"/>
                </a:lnTo>
                <a:lnTo>
                  <a:pt x="430" y="525"/>
                </a:lnTo>
                <a:lnTo>
                  <a:pt x="430" y="532"/>
                </a:lnTo>
                <a:lnTo>
                  <a:pt x="419" y="531"/>
                </a:lnTo>
                <a:lnTo>
                  <a:pt x="419" y="535"/>
                </a:lnTo>
                <a:lnTo>
                  <a:pt x="407" y="535"/>
                </a:lnTo>
                <a:lnTo>
                  <a:pt x="407" y="541"/>
                </a:lnTo>
                <a:lnTo>
                  <a:pt x="394" y="543"/>
                </a:lnTo>
                <a:lnTo>
                  <a:pt x="394" y="552"/>
                </a:lnTo>
                <a:lnTo>
                  <a:pt x="371" y="552"/>
                </a:lnTo>
                <a:lnTo>
                  <a:pt x="371" y="562"/>
                </a:lnTo>
                <a:lnTo>
                  <a:pt x="367" y="562"/>
                </a:lnTo>
                <a:lnTo>
                  <a:pt x="367" y="565"/>
                </a:lnTo>
                <a:lnTo>
                  <a:pt x="335" y="568"/>
                </a:lnTo>
                <a:lnTo>
                  <a:pt x="335" y="582"/>
                </a:lnTo>
                <a:lnTo>
                  <a:pt x="305" y="582"/>
                </a:lnTo>
                <a:lnTo>
                  <a:pt x="305" y="598"/>
                </a:lnTo>
                <a:lnTo>
                  <a:pt x="287" y="598"/>
                </a:lnTo>
                <a:lnTo>
                  <a:pt x="287" y="607"/>
                </a:lnTo>
                <a:lnTo>
                  <a:pt x="280" y="607"/>
                </a:lnTo>
                <a:lnTo>
                  <a:pt x="280" y="610"/>
                </a:lnTo>
                <a:lnTo>
                  <a:pt x="272" y="610"/>
                </a:lnTo>
                <a:lnTo>
                  <a:pt x="271" y="618"/>
                </a:lnTo>
                <a:lnTo>
                  <a:pt x="266" y="618"/>
                </a:lnTo>
                <a:lnTo>
                  <a:pt x="266" y="624"/>
                </a:lnTo>
                <a:lnTo>
                  <a:pt x="256" y="624"/>
                </a:lnTo>
                <a:lnTo>
                  <a:pt x="256" y="630"/>
                </a:lnTo>
                <a:lnTo>
                  <a:pt x="248" y="630"/>
                </a:lnTo>
                <a:lnTo>
                  <a:pt x="248" y="634"/>
                </a:lnTo>
                <a:lnTo>
                  <a:pt x="236" y="634"/>
                </a:lnTo>
                <a:lnTo>
                  <a:pt x="236" y="654"/>
                </a:lnTo>
                <a:lnTo>
                  <a:pt x="211" y="655"/>
                </a:lnTo>
                <a:lnTo>
                  <a:pt x="211" y="667"/>
                </a:lnTo>
                <a:lnTo>
                  <a:pt x="190" y="667"/>
                </a:lnTo>
                <a:lnTo>
                  <a:pt x="190" y="681"/>
                </a:lnTo>
                <a:lnTo>
                  <a:pt x="181" y="681"/>
                </a:lnTo>
                <a:lnTo>
                  <a:pt x="181" y="690"/>
                </a:lnTo>
                <a:lnTo>
                  <a:pt x="166" y="690"/>
                </a:lnTo>
                <a:lnTo>
                  <a:pt x="166" y="696"/>
                </a:lnTo>
                <a:lnTo>
                  <a:pt x="155" y="696"/>
                </a:lnTo>
                <a:lnTo>
                  <a:pt x="155" y="702"/>
                </a:lnTo>
                <a:lnTo>
                  <a:pt x="145" y="702"/>
                </a:lnTo>
                <a:lnTo>
                  <a:pt x="145" y="712"/>
                </a:lnTo>
                <a:lnTo>
                  <a:pt x="136" y="711"/>
                </a:lnTo>
                <a:lnTo>
                  <a:pt x="136" y="721"/>
                </a:lnTo>
                <a:lnTo>
                  <a:pt x="126" y="723"/>
                </a:lnTo>
                <a:lnTo>
                  <a:pt x="126" y="732"/>
                </a:lnTo>
                <a:lnTo>
                  <a:pt x="118" y="732"/>
                </a:lnTo>
                <a:lnTo>
                  <a:pt x="118" y="738"/>
                </a:lnTo>
                <a:lnTo>
                  <a:pt x="109" y="738"/>
                </a:lnTo>
                <a:lnTo>
                  <a:pt x="109" y="745"/>
                </a:lnTo>
                <a:lnTo>
                  <a:pt x="99" y="745"/>
                </a:lnTo>
                <a:lnTo>
                  <a:pt x="99" y="765"/>
                </a:lnTo>
                <a:lnTo>
                  <a:pt x="82" y="765"/>
                </a:lnTo>
                <a:lnTo>
                  <a:pt x="81" y="786"/>
                </a:lnTo>
                <a:lnTo>
                  <a:pt x="54" y="786"/>
                </a:lnTo>
                <a:lnTo>
                  <a:pt x="55" y="796"/>
                </a:lnTo>
                <a:lnTo>
                  <a:pt x="49" y="796"/>
                </a:lnTo>
                <a:lnTo>
                  <a:pt x="49" y="805"/>
                </a:lnTo>
                <a:lnTo>
                  <a:pt x="38" y="805"/>
                </a:lnTo>
                <a:lnTo>
                  <a:pt x="37" y="811"/>
                </a:lnTo>
                <a:lnTo>
                  <a:pt x="29" y="814"/>
                </a:lnTo>
                <a:lnTo>
                  <a:pt x="31" y="819"/>
                </a:lnTo>
                <a:lnTo>
                  <a:pt x="26" y="819"/>
                </a:lnTo>
                <a:lnTo>
                  <a:pt x="26" y="826"/>
                </a:lnTo>
                <a:lnTo>
                  <a:pt x="22" y="826"/>
                </a:lnTo>
                <a:lnTo>
                  <a:pt x="20" y="829"/>
                </a:lnTo>
                <a:lnTo>
                  <a:pt x="7" y="831"/>
                </a:lnTo>
                <a:lnTo>
                  <a:pt x="8" y="865"/>
                </a:lnTo>
                <a:lnTo>
                  <a:pt x="0" y="865"/>
                </a:lnTo>
              </a:path>
            </a:pathLst>
          </a:custGeom>
          <a:noFill/>
          <a:ln w="25400">
            <a:solidFill>
              <a:srgbClr val="50AAC8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678" name="Freeform 43"/>
          <p:cNvSpPr>
            <a:spLocks/>
          </p:cNvSpPr>
          <p:nvPr/>
        </p:nvSpPr>
        <p:spPr bwMode="auto">
          <a:xfrm>
            <a:off x="2447925" y="4548188"/>
            <a:ext cx="3276600" cy="819150"/>
          </a:xfrm>
          <a:custGeom>
            <a:avLst/>
            <a:gdLst>
              <a:gd name="T0" fmla="*/ 2147483647 w 2064"/>
              <a:gd name="T1" fmla="*/ 2147483647 h 516"/>
              <a:gd name="T2" fmla="*/ 2147483647 w 2064"/>
              <a:gd name="T3" fmla="*/ 2147483647 h 516"/>
              <a:gd name="T4" fmla="*/ 2147483647 w 2064"/>
              <a:gd name="T5" fmla="*/ 2147483647 h 516"/>
              <a:gd name="T6" fmla="*/ 2147483647 w 2064"/>
              <a:gd name="T7" fmla="*/ 2147483647 h 516"/>
              <a:gd name="T8" fmla="*/ 2147483647 w 2064"/>
              <a:gd name="T9" fmla="*/ 2147483647 h 516"/>
              <a:gd name="T10" fmla="*/ 2147483647 w 2064"/>
              <a:gd name="T11" fmla="*/ 2147483647 h 516"/>
              <a:gd name="T12" fmla="*/ 2147483647 w 2064"/>
              <a:gd name="T13" fmla="*/ 2147483647 h 516"/>
              <a:gd name="T14" fmla="*/ 2147483647 w 2064"/>
              <a:gd name="T15" fmla="*/ 2147483647 h 516"/>
              <a:gd name="T16" fmla="*/ 2147483647 w 2064"/>
              <a:gd name="T17" fmla="*/ 2147483647 h 516"/>
              <a:gd name="T18" fmla="*/ 2147483647 w 2064"/>
              <a:gd name="T19" fmla="*/ 2147483647 h 516"/>
              <a:gd name="T20" fmla="*/ 2147483647 w 2064"/>
              <a:gd name="T21" fmla="*/ 2147483647 h 516"/>
              <a:gd name="T22" fmla="*/ 2147483647 w 2064"/>
              <a:gd name="T23" fmla="*/ 2147483647 h 516"/>
              <a:gd name="T24" fmla="*/ 2147483647 w 2064"/>
              <a:gd name="T25" fmla="*/ 2147483647 h 516"/>
              <a:gd name="T26" fmla="*/ 2147483647 w 2064"/>
              <a:gd name="T27" fmla="*/ 2147483647 h 516"/>
              <a:gd name="T28" fmla="*/ 2147483647 w 2064"/>
              <a:gd name="T29" fmla="*/ 2147483647 h 516"/>
              <a:gd name="T30" fmla="*/ 2147483647 w 2064"/>
              <a:gd name="T31" fmla="*/ 2147483647 h 516"/>
              <a:gd name="T32" fmla="*/ 2147483647 w 2064"/>
              <a:gd name="T33" fmla="*/ 2147483647 h 516"/>
              <a:gd name="T34" fmla="*/ 2147483647 w 2064"/>
              <a:gd name="T35" fmla="*/ 2147483647 h 516"/>
              <a:gd name="T36" fmla="*/ 2147483647 w 2064"/>
              <a:gd name="T37" fmla="*/ 2147483647 h 516"/>
              <a:gd name="T38" fmla="*/ 2147483647 w 2064"/>
              <a:gd name="T39" fmla="*/ 2147483647 h 516"/>
              <a:gd name="T40" fmla="*/ 2147483647 w 2064"/>
              <a:gd name="T41" fmla="*/ 2147483647 h 516"/>
              <a:gd name="T42" fmla="*/ 2147483647 w 2064"/>
              <a:gd name="T43" fmla="*/ 2147483647 h 516"/>
              <a:gd name="T44" fmla="*/ 2147483647 w 2064"/>
              <a:gd name="T45" fmla="*/ 2147483647 h 516"/>
              <a:gd name="T46" fmla="*/ 2147483647 w 2064"/>
              <a:gd name="T47" fmla="*/ 2147483647 h 516"/>
              <a:gd name="T48" fmla="*/ 2147483647 w 2064"/>
              <a:gd name="T49" fmla="*/ 2147483647 h 516"/>
              <a:gd name="T50" fmla="*/ 2147483647 w 2064"/>
              <a:gd name="T51" fmla="*/ 2147483647 h 516"/>
              <a:gd name="T52" fmla="*/ 2147483647 w 2064"/>
              <a:gd name="T53" fmla="*/ 2147483647 h 516"/>
              <a:gd name="T54" fmla="*/ 2147483647 w 2064"/>
              <a:gd name="T55" fmla="*/ 2147483647 h 516"/>
              <a:gd name="T56" fmla="*/ 2147483647 w 2064"/>
              <a:gd name="T57" fmla="*/ 2147483647 h 516"/>
              <a:gd name="T58" fmla="*/ 2147483647 w 2064"/>
              <a:gd name="T59" fmla="*/ 2147483647 h 516"/>
              <a:gd name="T60" fmla="*/ 2147483647 w 2064"/>
              <a:gd name="T61" fmla="*/ 2147483647 h 516"/>
              <a:gd name="T62" fmla="*/ 2147483647 w 2064"/>
              <a:gd name="T63" fmla="*/ 2147483647 h 516"/>
              <a:gd name="T64" fmla="*/ 2147483647 w 2064"/>
              <a:gd name="T65" fmla="*/ 2147483647 h 516"/>
              <a:gd name="T66" fmla="*/ 2147483647 w 2064"/>
              <a:gd name="T67" fmla="*/ 2147483647 h 516"/>
              <a:gd name="T68" fmla="*/ 2147483647 w 2064"/>
              <a:gd name="T69" fmla="*/ 2147483647 h 516"/>
              <a:gd name="T70" fmla="*/ 2147483647 w 2064"/>
              <a:gd name="T71" fmla="*/ 2147483647 h 516"/>
              <a:gd name="T72" fmla="*/ 2147483647 w 2064"/>
              <a:gd name="T73" fmla="*/ 2147483647 h 516"/>
              <a:gd name="T74" fmla="*/ 2147483647 w 2064"/>
              <a:gd name="T75" fmla="*/ 2147483647 h 516"/>
              <a:gd name="T76" fmla="*/ 2147483647 w 2064"/>
              <a:gd name="T77" fmla="*/ 2147483647 h 516"/>
              <a:gd name="T78" fmla="*/ 2147483647 w 2064"/>
              <a:gd name="T79" fmla="*/ 2147483647 h 516"/>
              <a:gd name="T80" fmla="*/ 2147483647 w 2064"/>
              <a:gd name="T81" fmla="*/ 2147483647 h 516"/>
              <a:gd name="T82" fmla="*/ 2147483647 w 2064"/>
              <a:gd name="T83" fmla="*/ 2147483647 h 516"/>
              <a:gd name="T84" fmla="*/ 2147483647 w 2064"/>
              <a:gd name="T85" fmla="*/ 2147483647 h 516"/>
              <a:gd name="T86" fmla="*/ 2147483647 w 2064"/>
              <a:gd name="T87" fmla="*/ 2147483647 h 516"/>
              <a:gd name="T88" fmla="*/ 2147483647 w 2064"/>
              <a:gd name="T89" fmla="*/ 2147483647 h 516"/>
              <a:gd name="T90" fmla="*/ 2147483647 w 2064"/>
              <a:gd name="T91" fmla="*/ 2147483647 h 516"/>
              <a:gd name="T92" fmla="*/ 2147483647 w 2064"/>
              <a:gd name="T93" fmla="*/ 2147483647 h 516"/>
              <a:gd name="T94" fmla="*/ 2147483647 w 2064"/>
              <a:gd name="T95" fmla="*/ 2147483647 h 516"/>
              <a:gd name="T96" fmla="*/ 2147483647 w 2064"/>
              <a:gd name="T97" fmla="*/ 2147483647 h 516"/>
              <a:gd name="T98" fmla="*/ 2147483647 w 2064"/>
              <a:gd name="T99" fmla="*/ 2147483647 h 516"/>
              <a:gd name="T100" fmla="*/ 2147483647 w 2064"/>
              <a:gd name="T101" fmla="*/ 2147483647 h 516"/>
              <a:gd name="T102" fmla="*/ 2147483647 w 2064"/>
              <a:gd name="T103" fmla="*/ 2147483647 h 516"/>
              <a:gd name="T104" fmla="*/ 2147483647 w 2064"/>
              <a:gd name="T105" fmla="*/ 2147483647 h 516"/>
              <a:gd name="T106" fmla="*/ 2147483647 w 2064"/>
              <a:gd name="T107" fmla="*/ 2147483647 h 516"/>
              <a:gd name="T108" fmla="*/ 2147483647 w 2064"/>
              <a:gd name="T109" fmla="*/ 2147483647 h 516"/>
              <a:gd name="T110" fmla="*/ 2147483647 w 2064"/>
              <a:gd name="T111" fmla="*/ 2147483647 h 516"/>
              <a:gd name="T112" fmla="*/ 2147483647 w 2064"/>
              <a:gd name="T113" fmla="*/ 2147483647 h 51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64"/>
              <a:gd name="T172" fmla="*/ 0 h 516"/>
              <a:gd name="T173" fmla="*/ 2064 w 2064"/>
              <a:gd name="T174" fmla="*/ 516 h 51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64" h="516">
                <a:moveTo>
                  <a:pt x="2064" y="0"/>
                </a:moveTo>
                <a:lnTo>
                  <a:pt x="2042" y="0"/>
                </a:lnTo>
                <a:lnTo>
                  <a:pt x="2042" y="5"/>
                </a:lnTo>
                <a:lnTo>
                  <a:pt x="2013" y="5"/>
                </a:lnTo>
                <a:lnTo>
                  <a:pt x="2013" y="11"/>
                </a:lnTo>
                <a:lnTo>
                  <a:pt x="1974" y="11"/>
                </a:lnTo>
                <a:lnTo>
                  <a:pt x="1974" y="17"/>
                </a:lnTo>
                <a:lnTo>
                  <a:pt x="1925" y="17"/>
                </a:lnTo>
                <a:lnTo>
                  <a:pt x="1925" y="23"/>
                </a:lnTo>
                <a:lnTo>
                  <a:pt x="1908" y="23"/>
                </a:lnTo>
                <a:lnTo>
                  <a:pt x="1908" y="27"/>
                </a:lnTo>
                <a:lnTo>
                  <a:pt x="1869" y="27"/>
                </a:lnTo>
                <a:lnTo>
                  <a:pt x="1869" y="35"/>
                </a:lnTo>
                <a:lnTo>
                  <a:pt x="1820" y="35"/>
                </a:lnTo>
                <a:lnTo>
                  <a:pt x="1820" y="39"/>
                </a:lnTo>
                <a:lnTo>
                  <a:pt x="1800" y="38"/>
                </a:lnTo>
                <a:lnTo>
                  <a:pt x="1800" y="45"/>
                </a:lnTo>
                <a:lnTo>
                  <a:pt x="1764" y="45"/>
                </a:lnTo>
                <a:lnTo>
                  <a:pt x="1764" y="51"/>
                </a:lnTo>
                <a:lnTo>
                  <a:pt x="1739" y="51"/>
                </a:lnTo>
                <a:lnTo>
                  <a:pt x="1739" y="57"/>
                </a:lnTo>
                <a:lnTo>
                  <a:pt x="1695" y="57"/>
                </a:lnTo>
                <a:lnTo>
                  <a:pt x="1695" y="62"/>
                </a:lnTo>
                <a:lnTo>
                  <a:pt x="1659" y="62"/>
                </a:lnTo>
                <a:lnTo>
                  <a:pt x="1659" y="66"/>
                </a:lnTo>
                <a:lnTo>
                  <a:pt x="1634" y="66"/>
                </a:lnTo>
                <a:lnTo>
                  <a:pt x="1634" y="72"/>
                </a:lnTo>
                <a:lnTo>
                  <a:pt x="1596" y="71"/>
                </a:lnTo>
                <a:lnTo>
                  <a:pt x="1596" y="77"/>
                </a:lnTo>
                <a:lnTo>
                  <a:pt x="1572" y="77"/>
                </a:lnTo>
                <a:lnTo>
                  <a:pt x="1572" y="81"/>
                </a:lnTo>
                <a:lnTo>
                  <a:pt x="1539" y="81"/>
                </a:lnTo>
                <a:lnTo>
                  <a:pt x="1539" y="87"/>
                </a:lnTo>
                <a:lnTo>
                  <a:pt x="1502" y="87"/>
                </a:lnTo>
                <a:lnTo>
                  <a:pt x="1502" y="93"/>
                </a:lnTo>
                <a:lnTo>
                  <a:pt x="1472" y="93"/>
                </a:lnTo>
                <a:lnTo>
                  <a:pt x="1472" y="98"/>
                </a:lnTo>
                <a:lnTo>
                  <a:pt x="1445" y="99"/>
                </a:lnTo>
                <a:lnTo>
                  <a:pt x="1445" y="104"/>
                </a:lnTo>
                <a:lnTo>
                  <a:pt x="1418" y="104"/>
                </a:lnTo>
                <a:lnTo>
                  <a:pt x="1418" y="108"/>
                </a:lnTo>
                <a:lnTo>
                  <a:pt x="1370" y="108"/>
                </a:lnTo>
                <a:lnTo>
                  <a:pt x="1370" y="114"/>
                </a:lnTo>
                <a:lnTo>
                  <a:pt x="1359" y="114"/>
                </a:lnTo>
                <a:lnTo>
                  <a:pt x="1359" y="122"/>
                </a:lnTo>
                <a:lnTo>
                  <a:pt x="1331" y="120"/>
                </a:lnTo>
                <a:lnTo>
                  <a:pt x="1331" y="125"/>
                </a:lnTo>
                <a:lnTo>
                  <a:pt x="1286" y="125"/>
                </a:lnTo>
                <a:lnTo>
                  <a:pt x="1286" y="131"/>
                </a:lnTo>
                <a:lnTo>
                  <a:pt x="1256" y="131"/>
                </a:lnTo>
                <a:lnTo>
                  <a:pt x="1256" y="135"/>
                </a:lnTo>
                <a:lnTo>
                  <a:pt x="1226" y="135"/>
                </a:lnTo>
                <a:lnTo>
                  <a:pt x="1226" y="143"/>
                </a:lnTo>
                <a:lnTo>
                  <a:pt x="1197" y="141"/>
                </a:lnTo>
                <a:lnTo>
                  <a:pt x="1197" y="147"/>
                </a:lnTo>
                <a:lnTo>
                  <a:pt x="1145" y="147"/>
                </a:lnTo>
                <a:lnTo>
                  <a:pt x="1145" y="155"/>
                </a:lnTo>
                <a:lnTo>
                  <a:pt x="1110" y="158"/>
                </a:lnTo>
                <a:lnTo>
                  <a:pt x="1110" y="164"/>
                </a:lnTo>
                <a:lnTo>
                  <a:pt x="1094" y="164"/>
                </a:lnTo>
                <a:lnTo>
                  <a:pt x="1094" y="168"/>
                </a:lnTo>
                <a:lnTo>
                  <a:pt x="1049" y="168"/>
                </a:lnTo>
                <a:lnTo>
                  <a:pt x="1049" y="174"/>
                </a:lnTo>
                <a:lnTo>
                  <a:pt x="1032" y="173"/>
                </a:lnTo>
                <a:lnTo>
                  <a:pt x="1032" y="179"/>
                </a:lnTo>
                <a:lnTo>
                  <a:pt x="1007" y="180"/>
                </a:lnTo>
                <a:lnTo>
                  <a:pt x="1007" y="186"/>
                </a:lnTo>
                <a:lnTo>
                  <a:pt x="986" y="185"/>
                </a:lnTo>
                <a:lnTo>
                  <a:pt x="986" y="192"/>
                </a:lnTo>
                <a:lnTo>
                  <a:pt x="942" y="192"/>
                </a:lnTo>
                <a:lnTo>
                  <a:pt x="942" y="197"/>
                </a:lnTo>
                <a:lnTo>
                  <a:pt x="930" y="197"/>
                </a:lnTo>
                <a:lnTo>
                  <a:pt x="930" y="201"/>
                </a:lnTo>
                <a:lnTo>
                  <a:pt x="899" y="201"/>
                </a:lnTo>
                <a:lnTo>
                  <a:pt x="899" y="207"/>
                </a:lnTo>
                <a:lnTo>
                  <a:pt x="872" y="207"/>
                </a:lnTo>
                <a:lnTo>
                  <a:pt x="872" y="212"/>
                </a:lnTo>
                <a:lnTo>
                  <a:pt x="833" y="212"/>
                </a:lnTo>
                <a:lnTo>
                  <a:pt x="833" y="218"/>
                </a:lnTo>
                <a:lnTo>
                  <a:pt x="819" y="218"/>
                </a:lnTo>
                <a:lnTo>
                  <a:pt x="819" y="222"/>
                </a:lnTo>
                <a:lnTo>
                  <a:pt x="795" y="224"/>
                </a:lnTo>
                <a:lnTo>
                  <a:pt x="795" y="228"/>
                </a:lnTo>
                <a:lnTo>
                  <a:pt x="773" y="230"/>
                </a:lnTo>
                <a:lnTo>
                  <a:pt x="773" y="234"/>
                </a:lnTo>
                <a:lnTo>
                  <a:pt x="744" y="236"/>
                </a:lnTo>
                <a:lnTo>
                  <a:pt x="744" y="240"/>
                </a:lnTo>
                <a:lnTo>
                  <a:pt x="726" y="240"/>
                </a:lnTo>
                <a:lnTo>
                  <a:pt x="726" y="246"/>
                </a:lnTo>
                <a:lnTo>
                  <a:pt x="708" y="246"/>
                </a:lnTo>
                <a:lnTo>
                  <a:pt x="708" y="251"/>
                </a:lnTo>
                <a:lnTo>
                  <a:pt x="677" y="251"/>
                </a:lnTo>
                <a:lnTo>
                  <a:pt x="677" y="254"/>
                </a:lnTo>
                <a:lnTo>
                  <a:pt x="662" y="254"/>
                </a:lnTo>
                <a:lnTo>
                  <a:pt x="662" y="261"/>
                </a:lnTo>
                <a:lnTo>
                  <a:pt x="620" y="261"/>
                </a:lnTo>
                <a:lnTo>
                  <a:pt x="620" y="272"/>
                </a:lnTo>
                <a:lnTo>
                  <a:pt x="585" y="272"/>
                </a:lnTo>
                <a:lnTo>
                  <a:pt x="585" y="278"/>
                </a:lnTo>
                <a:lnTo>
                  <a:pt x="557" y="279"/>
                </a:lnTo>
                <a:lnTo>
                  <a:pt x="557" y="285"/>
                </a:lnTo>
                <a:lnTo>
                  <a:pt x="543" y="285"/>
                </a:lnTo>
                <a:lnTo>
                  <a:pt x="543" y="291"/>
                </a:lnTo>
                <a:lnTo>
                  <a:pt x="506" y="291"/>
                </a:lnTo>
                <a:lnTo>
                  <a:pt x="506" y="299"/>
                </a:lnTo>
                <a:lnTo>
                  <a:pt x="489" y="297"/>
                </a:lnTo>
                <a:lnTo>
                  <a:pt x="489" y="303"/>
                </a:lnTo>
                <a:lnTo>
                  <a:pt x="464" y="303"/>
                </a:lnTo>
                <a:lnTo>
                  <a:pt x="464" y="312"/>
                </a:lnTo>
                <a:lnTo>
                  <a:pt x="443" y="312"/>
                </a:lnTo>
                <a:lnTo>
                  <a:pt x="443" y="318"/>
                </a:lnTo>
                <a:lnTo>
                  <a:pt x="416" y="320"/>
                </a:lnTo>
                <a:lnTo>
                  <a:pt x="416" y="326"/>
                </a:lnTo>
                <a:lnTo>
                  <a:pt x="398" y="326"/>
                </a:lnTo>
                <a:lnTo>
                  <a:pt x="398" y="330"/>
                </a:lnTo>
                <a:lnTo>
                  <a:pt x="389" y="330"/>
                </a:lnTo>
                <a:lnTo>
                  <a:pt x="389" y="335"/>
                </a:lnTo>
                <a:lnTo>
                  <a:pt x="381" y="335"/>
                </a:lnTo>
                <a:lnTo>
                  <a:pt x="380" y="336"/>
                </a:lnTo>
                <a:lnTo>
                  <a:pt x="366" y="336"/>
                </a:lnTo>
                <a:lnTo>
                  <a:pt x="366" y="344"/>
                </a:lnTo>
                <a:lnTo>
                  <a:pt x="356" y="344"/>
                </a:lnTo>
                <a:lnTo>
                  <a:pt x="356" y="347"/>
                </a:lnTo>
                <a:lnTo>
                  <a:pt x="314" y="347"/>
                </a:lnTo>
                <a:lnTo>
                  <a:pt x="315" y="359"/>
                </a:lnTo>
                <a:lnTo>
                  <a:pt x="294" y="360"/>
                </a:lnTo>
                <a:lnTo>
                  <a:pt x="294" y="363"/>
                </a:lnTo>
                <a:lnTo>
                  <a:pt x="285" y="363"/>
                </a:lnTo>
                <a:lnTo>
                  <a:pt x="285" y="366"/>
                </a:lnTo>
                <a:lnTo>
                  <a:pt x="279" y="366"/>
                </a:lnTo>
                <a:lnTo>
                  <a:pt x="279" y="369"/>
                </a:lnTo>
                <a:lnTo>
                  <a:pt x="272" y="369"/>
                </a:lnTo>
                <a:lnTo>
                  <a:pt x="272" y="375"/>
                </a:lnTo>
                <a:lnTo>
                  <a:pt x="254" y="375"/>
                </a:lnTo>
                <a:lnTo>
                  <a:pt x="254" y="383"/>
                </a:lnTo>
                <a:lnTo>
                  <a:pt x="225" y="383"/>
                </a:lnTo>
                <a:lnTo>
                  <a:pt x="225" y="392"/>
                </a:lnTo>
                <a:lnTo>
                  <a:pt x="216" y="392"/>
                </a:lnTo>
                <a:lnTo>
                  <a:pt x="216" y="395"/>
                </a:lnTo>
                <a:lnTo>
                  <a:pt x="207" y="395"/>
                </a:lnTo>
                <a:lnTo>
                  <a:pt x="207" y="402"/>
                </a:lnTo>
                <a:lnTo>
                  <a:pt x="192" y="402"/>
                </a:lnTo>
                <a:lnTo>
                  <a:pt x="192" y="411"/>
                </a:lnTo>
                <a:lnTo>
                  <a:pt x="170" y="413"/>
                </a:lnTo>
                <a:lnTo>
                  <a:pt x="170" y="419"/>
                </a:lnTo>
                <a:lnTo>
                  <a:pt x="140" y="419"/>
                </a:lnTo>
                <a:lnTo>
                  <a:pt x="140" y="431"/>
                </a:lnTo>
                <a:lnTo>
                  <a:pt x="132" y="431"/>
                </a:lnTo>
                <a:lnTo>
                  <a:pt x="132" y="437"/>
                </a:lnTo>
                <a:lnTo>
                  <a:pt x="123" y="437"/>
                </a:lnTo>
                <a:lnTo>
                  <a:pt x="123" y="441"/>
                </a:lnTo>
                <a:lnTo>
                  <a:pt x="111" y="440"/>
                </a:lnTo>
                <a:lnTo>
                  <a:pt x="111" y="447"/>
                </a:lnTo>
                <a:lnTo>
                  <a:pt x="105" y="447"/>
                </a:lnTo>
                <a:lnTo>
                  <a:pt x="105" y="450"/>
                </a:lnTo>
                <a:lnTo>
                  <a:pt x="95" y="450"/>
                </a:lnTo>
                <a:lnTo>
                  <a:pt x="95" y="458"/>
                </a:lnTo>
                <a:lnTo>
                  <a:pt x="86" y="458"/>
                </a:lnTo>
                <a:lnTo>
                  <a:pt x="86" y="461"/>
                </a:lnTo>
                <a:lnTo>
                  <a:pt x="62" y="459"/>
                </a:lnTo>
                <a:lnTo>
                  <a:pt x="62" y="473"/>
                </a:lnTo>
                <a:lnTo>
                  <a:pt x="51" y="473"/>
                </a:lnTo>
                <a:lnTo>
                  <a:pt x="51" y="479"/>
                </a:lnTo>
                <a:lnTo>
                  <a:pt x="39" y="479"/>
                </a:lnTo>
                <a:lnTo>
                  <a:pt x="39" y="485"/>
                </a:lnTo>
                <a:lnTo>
                  <a:pt x="30" y="485"/>
                </a:lnTo>
                <a:lnTo>
                  <a:pt x="30" y="495"/>
                </a:lnTo>
                <a:lnTo>
                  <a:pt x="21" y="494"/>
                </a:lnTo>
                <a:lnTo>
                  <a:pt x="21" y="501"/>
                </a:lnTo>
                <a:lnTo>
                  <a:pt x="8" y="500"/>
                </a:lnTo>
                <a:lnTo>
                  <a:pt x="8" y="516"/>
                </a:lnTo>
                <a:lnTo>
                  <a:pt x="0" y="516"/>
                </a:lnTo>
              </a:path>
            </a:pathLst>
          </a:custGeom>
          <a:noFill/>
          <a:ln w="25400">
            <a:solidFill>
              <a:srgbClr val="2F9750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679" name="Freeform 42"/>
          <p:cNvSpPr>
            <a:spLocks/>
          </p:cNvSpPr>
          <p:nvPr/>
        </p:nvSpPr>
        <p:spPr bwMode="auto">
          <a:xfrm>
            <a:off x="2451100" y="5038725"/>
            <a:ext cx="3268663" cy="338138"/>
          </a:xfrm>
          <a:custGeom>
            <a:avLst/>
            <a:gdLst>
              <a:gd name="T0" fmla="*/ 2147483647 w 2059"/>
              <a:gd name="T1" fmla="*/ 0 h 213"/>
              <a:gd name="T2" fmla="*/ 2147483647 w 2059"/>
              <a:gd name="T3" fmla="*/ 2147483647 h 213"/>
              <a:gd name="T4" fmla="*/ 2147483647 w 2059"/>
              <a:gd name="T5" fmla="*/ 2147483647 h 213"/>
              <a:gd name="T6" fmla="*/ 2147483647 w 2059"/>
              <a:gd name="T7" fmla="*/ 2147483647 h 213"/>
              <a:gd name="T8" fmla="*/ 2147483647 w 2059"/>
              <a:gd name="T9" fmla="*/ 2147483647 h 213"/>
              <a:gd name="T10" fmla="*/ 2147483647 w 2059"/>
              <a:gd name="T11" fmla="*/ 2147483647 h 213"/>
              <a:gd name="T12" fmla="*/ 2147483647 w 2059"/>
              <a:gd name="T13" fmla="*/ 2147483647 h 213"/>
              <a:gd name="T14" fmla="*/ 2147483647 w 2059"/>
              <a:gd name="T15" fmla="*/ 2147483647 h 213"/>
              <a:gd name="T16" fmla="*/ 2147483647 w 2059"/>
              <a:gd name="T17" fmla="*/ 2147483647 h 213"/>
              <a:gd name="T18" fmla="*/ 2147483647 w 2059"/>
              <a:gd name="T19" fmla="*/ 2147483647 h 213"/>
              <a:gd name="T20" fmla="*/ 2147483647 w 2059"/>
              <a:gd name="T21" fmla="*/ 2147483647 h 213"/>
              <a:gd name="T22" fmla="*/ 2147483647 w 2059"/>
              <a:gd name="T23" fmla="*/ 2147483647 h 213"/>
              <a:gd name="T24" fmla="*/ 2147483647 w 2059"/>
              <a:gd name="T25" fmla="*/ 2147483647 h 213"/>
              <a:gd name="T26" fmla="*/ 2147483647 w 2059"/>
              <a:gd name="T27" fmla="*/ 2147483647 h 213"/>
              <a:gd name="T28" fmla="*/ 2147483647 w 2059"/>
              <a:gd name="T29" fmla="*/ 2147483647 h 213"/>
              <a:gd name="T30" fmla="*/ 2147483647 w 2059"/>
              <a:gd name="T31" fmla="*/ 2147483647 h 213"/>
              <a:gd name="T32" fmla="*/ 2147483647 w 2059"/>
              <a:gd name="T33" fmla="*/ 2147483647 h 213"/>
              <a:gd name="T34" fmla="*/ 2147483647 w 2059"/>
              <a:gd name="T35" fmla="*/ 2147483647 h 213"/>
              <a:gd name="T36" fmla="*/ 2147483647 w 2059"/>
              <a:gd name="T37" fmla="*/ 2147483647 h 213"/>
              <a:gd name="T38" fmla="*/ 2147483647 w 2059"/>
              <a:gd name="T39" fmla="*/ 2147483647 h 213"/>
              <a:gd name="T40" fmla="*/ 2147483647 w 2059"/>
              <a:gd name="T41" fmla="*/ 2147483647 h 213"/>
              <a:gd name="T42" fmla="*/ 2147483647 w 2059"/>
              <a:gd name="T43" fmla="*/ 2147483647 h 213"/>
              <a:gd name="T44" fmla="*/ 2147483647 w 2059"/>
              <a:gd name="T45" fmla="*/ 2147483647 h 213"/>
              <a:gd name="T46" fmla="*/ 2147483647 w 2059"/>
              <a:gd name="T47" fmla="*/ 2147483647 h 213"/>
              <a:gd name="T48" fmla="*/ 2147483647 w 2059"/>
              <a:gd name="T49" fmla="*/ 2147483647 h 213"/>
              <a:gd name="T50" fmla="*/ 2147483647 w 2059"/>
              <a:gd name="T51" fmla="*/ 2147483647 h 213"/>
              <a:gd name="T52" fmla="*/ 2147483647 w 2059"/>
              <a:gd name="T53" fmla="*/ 2147483647 h 213"/>
              <a:gd name="T54" fmla="*/ 2147483647 w 2059"/>
              <a:gd name="T55" fmla="*/ 2147483647 h 213"/>
              <a:gd name="T56" fmla="*/ 2147483647 w 2059"/>
              <a:gd name="T57" fmla="*/ 2147483647 h 213"/>
              <a:gd name="T58" fmla="*/ 2147483647 w 2059"/>
              <a:gd name="T59" fmla="*/ 2147483647 h 213"/>
              <a:gd name="T60" fmla="*/ 2147483647 w 2059"/>
              <a:gd name="T61" fmla="*/ 2147483647 h 213"/>
              <a:gd name="T62" fmla="*/ 2147483647 w 2059"/>
              <a:gd name="T63" fmla="*/ 2147483647 h 213"/>
              <a:gd name="T64" fmla="*/ 2147483647 w 2059"/>
              <a:gd name="T65" fmla="*/ 2147483647 h 213"/>
              <a:gd name="T66" fmla="*/ 2147483647 w 2059"/>
              <a:gd name="T67" fmla="*/ 2147483647 h 213"/>
              <a:gd name="T68" fmla="*/ 2147483647 w 2059"/>
              <a:gd name="T69" fmla="*/ 2147483647 h 213"/>
              <a:gd name="T70" fmla="*/ 2147483647 w 2059"/>
              <a:gd name="T71" fmla="*/ 2147483647 h 213"/>
              <a:gd name="T72" fmla="*/ 2147483647 w 2059"/>
              <a:gd name="T73" fmla="*/ 2147483647 h 213"/>
              <a:gd name="T74" fmla="*/ 2147483647 w 2059"/>
              <a:gd name="T75" fmla="*/ 2147483647 h 213"/>
              <a:gd name="T76" fmla="*/ 2147483647 w 2059"/>
              <a:gd name="T77" fmla="*/ 2147483647 h 213"/>
              <a:gd name="T78" fmla="*/ 2147483647 w 2059"/>
              <a:gd name="T79" fmla="*/ 2147483647 h 213"/>
              <a:gd name="T80" fmla="*/ 2147483647 w 2059"/>
              <a:gd name="T81" fmla="*/ 2147483647 h 21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59"/>
              <a:gd name="T124" fmla="*/ 0 h 213"/>
              <a:gd name="T125" fmla="*/ 2059 w 2059"/>
              <a:gd name="T126" fmla="*/ 213 h 21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59" h="213">
                <a:moveTo>
                  <a:pt x="2059" y="0"/>
                </a:moveTo>
                <a:lnTo>
                  <a:pt x="2001" y="0"/>
                </a:lnTo>
                <a:lnTo>
                  <a:pt x="2001" y="5"/>
                </a:lnTo>
                <a:lnTo>
                  <a:pt x="1905" y="5"/>
                </a:lnTo>
                <a:lnTo>
                  <a:pt x="1905" y="11"/>
                </a:lnTo>
                <a:lnTo>
                  <a:pt x="1830" y="11"/>
                </a:lnTo>
                <a:lnTo>
                  <a:pt x="1830" y="15"/>
                </a:lnTo>
                <a:lnTo>
                  <a:pt x="1746" y="15"/>
                </a:lnTo>
                <a:lnTo>
                  <a:pt x="1746" y="21"/>
                </a:lnTo>
                <a:lnTo>
                  <a:pt x="1662" y="21"/>
                </a:lnTo>
                <a:lnTo>
                  <a:pt x="1662" y="27"/>
                </a:lnTo>
                <a:lnTo>
                  <a:pt x="1587" y="27"/>
                </a:lnTo>
                <a:lnTo>
                  <a:pt x="1587" y="35"/>
                </a:lnTo>
                <a:lnTo>
                  <a:pt x="1506" y="33"/>
                </a:lnTo>
                <a:lnTo>
                  <a:pt x="1506" y="36"/>
                </a:lnTo>
                <a:lnTo>
                  <a:pt x="1440" y="36"/>
                </a:lnTo>
                <a:lnTo>
                  <a:pt x="1440" y="44"/>
                </a:lnTo>
                <a:lnTo>
                  <a:pt x="1356" y="44"/>
                </a:lnTo>
                <a:lnTo>
                  <a:pt x="1356" y="50"/>
                </a:lnTo>
                <a:lnTo>
                  <a:pt x="1285" y="50"/>
                </a:lnTo>
                <a:lnTo>
                  <a:pt x="1285" y="54"/>
                </a:lnTo>
                <a:lnTo>
                  <a:pt x="1204" y="54"/>
                </a:lnTo>
                <a:lnTo>
                  <a:pt x="1204" y="59"/>
                </a:lnTo>
                <a:lnTo>
                  <a:pt x="1149" y="59"/>
                </a:lnTo>
                <a:lnTo>
                  <a:pt x="1149" y="63"/>
                </a:lnTo>
                <a:lnTo>
                  <a:pt x="1080" y="63"/>
                </a:lnTo>
                <a:lnTo>
                  <a:pt x="1080" y="68"/>
                </a:lnTo>
                <a:lnTo>
                  <a:pt x="1015" y="71"/>
                </a:lnTo>
                <a:lnTo>
                  <a:pt x="1015" y="75"/>
                </a:lnTo>
                <a:lnTo>
                  <a:pt x="948" y="75"/>
                </a:lnTo>
                <a:lnTo>
                  <a:pt x="948" y="80"/>
                </a:lnTo>
                <a:lnTo>
                  <a:pt x="885" y="80"/>
                </a:lnTo>
                <a:lnTo>
                  <a:pt x="885" y="86"/>
                </a:lnTo>
                <a:lnTo>
                  <a:pt x="817" y="86"/>
                </a:lnTo>
                <a:lnTo>
                  <a:pt x="817" y="90"/>
                </a:lnTo>
                <a:lnTo>
                  <a:pt x="766" y="92"/>
                </a:lnTo>
                <a:lnTo>
                  <a:pt x="766" y="96"/>
                </a:lnTo>
                <a:lnTo>
                  <a:pt x="700" y="96"/>
                </a:lnTo>
                <a:lnTo>
                  <a:pt x="700" y="104"/>
                </a:lnTo>
                <a:lnTo>
                  <a:pt x="652" y="104"/>
                </a:lnTo>
                <a:lnTo>
                  <a:pt x="652" y="110"/>
                </a:lnTo>
                <a:lnTo>
                  <a:pt x="600" y="107"/>
                </a:lnTo>
                <a:lnTo>
                  <a:pt x="600" y="113"/>
                </a:lnTo>
                <a:lnTo>
                  <a:pt x="546" y="113"/>
                </a:lnTo>
                <a:lnTo>
                  <a:pt x="546" y="117"/>
                </a:lnTo>
                <a:lnTo>
                  <a:pt x="492" y="117"/>
                </a:lnTo>
                <a:lnTo>
                  <a:pt x="492" y="126"/>
                </a:lnTo>
                <a:lnTo>
                  <a:pt x="445" y="126"/>
                </a:lnTo>
                <a:lnTo>
                  <a:pt x="445" y="131"/>
                </a:lnTo>
                <a:lnTo>
                  <a:pt x="399" y="131"/>
                </a:lnTo>
                <a:lnTo>
                  <a:pt x="399" y="135"/>
                </a:lnTo>
                <a:lnTo>
                  <a:pt x="367" y="135"/>
                </a:lnTo>
                <a:lnTo>
                  <a:pt x="367" y="138"/>
                </a:lnTo>
                <a:lnTo>
                  <a:pt x="325" y="141"/>
                </a:lnTo>
                <a:lnTo>
                  <a:pt x="325" y="146"/>
                </a:lnTo>
                <a:lnTo>
                  <a:pt x="280" y="146"/>
                </a:lnTo>
                <a:lnTo>
                  <a:pt x="280" y="153"/>
                </a:lnTo>
                <a:lnTo>
                  <a:pt x="253" y="152"/>
                </a:lnTo>
                <a:lnTo>
                  <a:pt x="253" y="159"/>
                </a:lnTo>
                <a:lnTo>
                  <a:pt x="220" y="159"/>
                </a:lnTo>
                <a:lnTo>
                  <a:pt x="220" y="162"/>
                </a:lnTo>
                <a:lnTo>
                  <a:pt x="196" y="161"/>
                </a:lnTo>
                <a:lnTo>
                  <a:pt x="196" y="167"/>
                </a:lnTo>
                <a:lnTo>
                  <a:pt x="165" y="167"/>
                </a:lnTo>
                <a:lnTo>
                  <a:pt x="165" y="171"/>
                </a:lnTo>
                <a:lnTo>
                  <a:pt x="133" y="174"/>
                </a:lnTo>
                <a:lnTo>
                  <a:pt x="133" y="180"/>
                </a:lnTo>
                <a:lnTo>
                  <a:pt x="105" y="180"/>
                </a:lnTo>
                <a:lnTo>
                  <a:pt x="105" y="186"/>
                </a:lnTo>
                <a:lnTo>
                  <a:pt x="84" y="185"/>
                </a:lnTo>
                <a:lnTo>
                  <a:pt x="84" y="189"/>
                </a:lnTo>
                <a:lnTo>
                  <a:pt x="66" y="189"/>
                </a:lnTo>
                <a:lnTo>
                  <a:pt x="66" y="195"/>
                </a:lnTo>
                <a:lnTo>
                  <a:pt x="46" y="195"/>
                </a:lnTo>
                <a:lnTo>
                  <a:pt x="46" y="200"/>
                </a:lnTo>
                <a:lnTo>
                  <a:pt x="36" y="200"/>
                </a:lnTo>
                <a:lnTo>
                  <a:pt x="36" y="201"/>
                </a:lnTo>
                <a:lnTo>
                  <a:pt x="25" y="204"/>
                </a:lnTo>
                <a:lnTo>
                  <a:pt x="27" y="201"/>
                </a:lnTo>
                <a:lnTo>
                  <a:pt x="15" y="207"/>
                </a:lnTo>
                <a:lnTo>
                  <a:pt x="6" y="207"/>
                </a:lnTo>
                <a:lnTo>
                  <a:pt x="6" y="213"/>
                </a:lnTo>
                <a:lnTo>
                  <a:pt x="0" y="213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6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Higher bleeding rates seen with high HAS­BLED score (</a:t>
            </a:r>
            <a:r>
              <a:rPr lang="en-GB" i="1" smtClean="0"/>
              <a:t>p</a:t>
            </a:r>
            <a:r>
              <a:rPr lang="en-GB" smtClean="0"/>
              <a:t>-value for trend &lt;0.001)</a:t>
            </a:r>
            <a:endParaRPr lang="en-US" smtClean="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98450" y="6119813"/>
            <a:ext cx="21209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rgbClr val="FFFFFF"/>
                </a:solidFill>
              </a:rPr>
              <a:t>*Non-</a:t>
            </a:r>
            <a:r>
              <a:rPr lang="en-US" sz="1400" b="0" dirty="0" err="1">
                <a:solidFill>
                  <a:srgbClr val="FFFFFF"/>
                </a:solidFill>
              </a:rPr>
              <a:t>OAC</a:t>
            </a:r>
            <a:r>
              <a:rPr lang="en-US" sz="1400" b="0" dirty="0">
                <a:solidFill>
                  <a:srgbClr val="FFFFFF"/>
                </a:solidFill>
              </a:rPr>
              <a:t> cohort </a:t>
            </a:r>
          </a:p>
        </p:txBody>
      </p:sp>
      <p:sp>
        <p:nvSpPr>
          <p:cNvPr id="156682" name="Text Box 74"/>
          <p:cNvSpPr txBox="1">
            <a:spLocks noChangeArrowheads="1"/>
          </p:cNvSpPr>
          <p:nvPr/>
        </p:nvSpPr>
        <p:spPr bwMode="auto">
          <a:xfrm>
            <a:off x="298450" y="6505575"/>
            <a:ext cx="267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Olesen J </a:t>
            </a:r>
            <a:r>
              <a:rPr lang="en-GB" sz="1200" b="0" i="1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et al</a:t>
            </a:r>
            <a:r>
              <a:rPr lang="en-GB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. </a:t>
            </a:r>
            <a:r>
              <a:rPr lang="en-GB" sz="1200" b="0" i="1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J Thromb Haem</a:t>
            </a:r>
            <a:r>
              <a:rPr lang="en-GB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 2011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1081088" y="1738313"/>
            <a:ext cx="61531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FFF000"/>
                </a:solidFill>
              </a:rPr>
              <a:t>Cumulative incidence of bleeding* by HAS-BLED score</a:t>
            </a:r>
          </a:p>
        </p:txBody>
      </p:sp>
      <p:sp>
        <p:nvSpPr>
          <p:cNvPr id="156684" name="Freeform 7"/>
          <p:cNvSpPr>
            <a:spLocks/>
          </p:cNvSpPr>
          <p:nvPr/>
        </p:nvSpPr>
        <p:spPr bwMode="auto">
          <a:xfrm>
            <a:off x="2341563" y="2265363"/>
            <a:ext cx="3430587" cy="3205162"/>
          </a:xfrm>
          <a:custGeom>
            <a:avLst/>
            <a:gdLst>
              <a:gd name="T0" fmla="*/ 0 w 3144"/>
              <a:gd name="T1" fmla="*/ 0 h 2034"/>
              <a:gd name="T2" fmla="*/ 0 w 3144"/>
              <a:gd name="T3" fmla="*/ 2147483647 h 2034"/>
              <a:gd name="T4" fmla="*/ 2147483647 w 3144"/>
              <a:gd name="T5" fmla="*/ 2147483647 h 2034"/>
              <a:gd name="T6" fmla="*/ 0 60000 65536"/>
              <a:gd name="T7" fmla="*/ 0 60000 65536"/>
              <a:gd name="T8" fmla="*/ 0 60000 65536"/>
              <a:gd name="T9" fmla="*/ 0 w 3144"/>
              <a:gd name="T10" fmla="*/ 0 h 2034"/>
              <a:gd name="T11" fmla="*/ 3144 w 3144"/>
              <a:gd name="T12" fmla="*/ 2034 h 20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4" h="2034">
                <a:moveTo>
                  <a:pt x="0" y="0"/>
                </a:moveTo>
                <a:lnTo>
                  <a:pt x="0" y="2034"/>
                </a:lnTo>
                <a:lnTo>
                  <a:pt x="3144" y="2034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685" name="Line 10"/>
          <p:cNvSpPr>
            <a:spLocks noChangeShapeType="1"/>
          </p:cNvSpPr>
          <p:nvPr/>
        </p:nvSpPr>
        <p:spPr bwMode="auto">
          <a:xfrm>
            <a:off x="3333750" y="5467350"/>
            <a:ext cx="0" cy="714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686" name="Line 11"/>
          <p:cNvSpPr>
            <a:spLocks noChangeShapeType="1"/>
          </p:cNvSpPr>
          <p:nvPr/>
        </p:nvSpPr>
        <p:spPr bwMode="auto">
          <a:xfrm>
            <a:off x="5137150" y="5467350"/>
            <a:ext cx="0" cy="714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687" name="Line 12"/>
          <p:cNvSpPr>
            <a:spLocks noChangeShapeType="1"/>
          </p:cNvSpPr>
          <p:nvPr/>
        </p:nvSpPr>
        <p:spPr bwMode="auto">
          <a:xfrm>
            <a:off x="2430463" y="5467350"/>
            <a:ext cx="0" cy="714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688" name="Line 13"/>
          <p:cNvSpPr>
            <a:spLocks noChangeShapeType="1"/>
          </p:cNvSpPr>
          <p:nvPr/>
        </p:nvSpPr>
        <p:spPr bwMode="auto">
          <a:xfrm rot="5400000">
            <a:off x="2305844" y="5349081"/>
            <a:ext cx="0" cy="714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689" name="Line 14"/>
          <p:cNvSpPr>
            <a:spLocks noChangeShapeType="1"/>
          </p:cNvSpPr>
          <p:nvPr/>
        </p:nvSpPr>
        <p:spPr bwMode="auto">
          <a:xfrm rot="5400000">
            <a:off x="2305844" y="4722019"/>
            <a:ext cx="0" cy="714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690" name="Line 15"/>
          <p:cNvSpPr>
            <a:spLocks noChangeShapeType="1"/>
          </p:cNvSpPr>
          <p:nvPr/>
        </p:nvSpPr>
        <p:spPr bwMode="auto">
          <a:xfrm rot="5400000">
            <a:off x="2305844" y="4101306"/>
            <a:ext cx="0" cy="714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691" name="Line 16"/>
          <p:cNvSpPr>
            <a:spLocks noChangeShapeType="1"/>
          </p:cNvSpPr>
          <p:nvPr/>
        </p:nvSpPr>
        <p:spPr bwMode="auto">
          <a:xfrm rot="5400000">
            <a:off x="2305844" y="3482181"/>
            <a:ext cx="0" cy="714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692" name="Line 17"/>
          <p:cNvSpPr>
            <a:spLocks noChangeShapeType="1"/>
          </p:cNvSpPr>
          <p:nvPr/>
        </p:nvSpPr>
        <p:spPr bwMode="auto">
          <a:xfrm rot="5400000">
            <a:off x="2305844" y="2235994"/>
            <a:ext cx="0" cy="714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693" name="Text Box 18"/>
          <p:cNvSpPr txBox="1">
            <a:spLocks noChangeArrowheads="1"/>
          </p:cNvSpPr>
          <p:nvPr/>
        </p:nvSpPr>
        <p:spPr bwMode="auto">
          <a:xfrm>
            <a:off x="1866900" y="2100263"/>
            <a:ext cx="412750" cy="3381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600" b="0">
                <a:solidFill>
                  <a:srgbClr val="FFFFFF"/>
                </a:solidFill>
              </a:rPr>
              <a:t>10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694" name="Text Box 19"/>
          <p:cNvSpPr txBox="1">
            <a:spLocks noChangeArrowheads="1"/>
          </p:cNvSpPr>
          <p:nvPr/>
        </p:nvSpPr>
        <p:spPr bwMode="auto">
          <a:xfrm>
            <a:off x="1981200" y="3346450"/>
            <a:ext cx="298450" cy="3381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600" b="0">
                <a:solidFill>
                  <a:srgbClr val="FFFFFF"/>
                </a:solidFill>
              </a:rPr>
              <a:t>6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695" name="Text Box 20"/>
          <p:cNvSpPr txBox="1">
            <a:spLocks noChangeArrowheads="1"/>
          </p:cNvSpPr>
          <p:nvPr/>
        </p:nvSpPr>
        <p:spPr bwMode="auto">
          <a:xfrm>
            <a:off x="1981200" y="3968750"/>
            <a:ext cx="298450" cy="3381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600" b="0">
                <a:solidFill>
                  <a:srgbClr val="FFFFFF"/>
                </a:solidFill>
              </a:rPr>
              <a:t>4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696" name="Text Box 21"/>
          <p:cNvSpPr txBox="1">
            <a:spLocks noChangeArrowheads="1"/>
          </p:cNvSpPr>
          <p:nvPr/>
        </p:nvSpPr>
        <p:spPr bwMode="auto">
          <a:xfrm>
            <a:off x="1981200" y="4584700"/>
            <a:ext cx="298450" cy="3381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600" b="0">
                <a:solidFill>
                  <a:srgbClr val="FFFFFF"/>
                </a:solidFill>
              </a:rPr>
              <a:t>2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697" name="Text Box 22"/>
          <p:cNvSpPr txBox="1">
            <a:spLocks noChangeArrowheads="1"/>
          </p:cNvSpPr>
          <p:nvPr/>
        </p:nvSpPr>
        <p:spPr bwMode="auto">
          <a:xfrm>
            <a:off x="1981200" y="5213350"/>
            <a:ext cx="298450" cy="3381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600" b="0">
                <a:solidFill>
                  <a:srgbClr val="FFFFFF"/>
                </a:solidFill>
              </a:rPr>
              <a:t>0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698" name="Text Box 23"/>
          <p:cNvSpPr txBox="1">
            <a:spLocks noChangeArrowheads="1"/>
          </p:cNvSpPr>
          <p:nvPr/>
        </p:nvSpPr>
        <p:spPr bwMode="auto">
          <a:xfrm>
            <a:off x="2282825" y="5513388"/>
            <a:ext cx="296863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rgbClr val="FFFFFF"/>
                </a:solidFill>
              </a:rPr>
              <a:t>0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699" name="Text Box 24"/>
          <p:cNvSpPr txBox="1">
            <a:spLocks noChangeArrowheads="1"/>
          </p:cNvSpPr>
          <p:nvPr/>
        </p:nvSpPr>
        <p:spPr bwMode="auto">
          <a:xfrm>
            <a:off x="3073400" y="5513388"/>
            <a:ext cx="522288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rgbClr val="FFFFFF"/>
                </a:solidFill>
              </a:rPr>
              <a:t>100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700" name="Text Box 25"/>
          <p:cNvSpPr txBox="1">
            <a:spLocks noChangeArrowheads="1"/>
          </p:cNvSpPr>
          <p:nvPr/>
        </p:nvSpPr>
        <p:spPr bwMode="auto">
          <a:xfrm>
            <a:off x="4876800" y="5513388"/>
            <a:ext cx="522288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rgbClr val="FFFFFF"/>
                </a:solidFill>
              </a:rPr>
              <a:t>300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701" name="Text Box 27"/>
          <p:cNvSpPr txBox="1">
            <a:spLocks noChangeArrowheads="1"/>
          </p:cNvSpPr>
          <p:nvPr/>
        </p:nvSpPr>
        <p:spPr bwMode="auto">
          <a:xfrm>
            <a:off x="2714625" y="5851525"/>
            <a:ext cx="2193925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rgbClr val="FFFFFF"/>
                </a:solidFill>
              </a:rPr>
              <a:t>Days from discharge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56702" name="Line 17"/>
          <p:cNvSpPr>
            <a:spLocks noChangeShapeType="1"/>
          </p:cNvSpPr>
          <p:nvPr/>
        </p:nvSpPr>
        <p:spPr bwMode="auto">
          <a:xfrm rot="5400000">
            <a:off x="2305844" y="2864644"/>
            <a:ext cx="0" cy="714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703" name="Text Box 18"/>
          <p:cNvSpPr txBox="1">
            <a:spLocks noChangeArrowheads="1"/>
          </p:cNvSpPr>
          <p:nvPr/>
        </p:nvSpPr>
        <p:spPr bwMode="auto">
          <a:xfrm>
            <a:off x="1981200" y="2728913"/>
            <a:ext cx="298450" cy="3381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600" b="0">
                <a:solidFill>
                  <a:srgbClr val="FFFFFF"/>
                </a:solidFill>
              </a:rPr>
              <a:t>8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704" name="Line 10"/>
          <p:cNvSpPr>
            <a:spLocks noChangeShapeType="1"/>
          </p:cNvSpPr>
          <p:nvPr/>
        </p:nvSpPr>
        <p:spPr bwMode="auto">
          <a:xfrm>
            <a:off x="4235450" y="5467350"/>
            <a:ext cx="0" cy="714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705" name="Text Box 24"/>
          <p:cNvSpPr txBox="1">
            <a:spLocks noChangeArrowheads="1"/>
          </p:cNvSpPr>
          <p:nvPr/>
        </p:nvSpPr>
        <p:spPr bwMode="auto">
          <a:xfrm>
            <a:off x="3975100" y="5513388"/>
            <a:ext cx="522288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rgbClr val="FFFFFF"/>
                </a:solidFill>
              </a:rPr>
              <a:t>200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706" name="Text Box 25"/>
          <p:cNvSpPr txBox="1">
            <a:spLocks noChangeArrowheads="1"/>
          </p:cNvSpPr>
          <p:nvPr/>
        </p:nvSpPr>
        <p:spPr bwMode="auto">
          <a:xfrm>
            <a:off x="6711950" y="2435225"/>
            <a:ext cx="1230313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rgbClr val="FFFFFF"/>
                </a:solidFill>
              </a:rPr>
              <a:t>HAS-BLED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56707" name="Text Box 25"/>
          <p:cNvSpPr txBox="1">
            <a:spLocks noChangeArrowheads="1"/>
          </p:cNvSpPr>
          <p:nvPr/>
        </p:nvSpPr>
        <p:spPr bwMode="auto">
          <a:xfrm>
            <a:off x="7108825" y="2722563"/>
            <a:ext cx="884238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0">
                <a:solidFill>
                  <a:srgbClr val="FFFFFF"/>
                </a:solidFill>
              </a:rPr>
              <a:t>Score 7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708" name="Text Box 25"/>
          <p:cNvSpPr txBox="1">
            <a:spLocks noChangeArrowheads="1"/>
          </p:cNvSpPr>
          <p:nvPr/>
        </p:nvSpPr>
        <p:spPr bwMode="auto">
          <a:xfrm>
            <a:off x="7108825" y="3008313"/>
            <a:ext cx="884238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0">
                <a:solidFill>
                  <a:srgbClr val="FFFFFF"/>
                </a:solidFill>
              </a:rPr>
              <a:t>Score 6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709" name="Text Box 25"/>
          <p:cNvSpPr txBox="1">
            <a:spLocks noChangeArrowheads="1"/>
          </p:cNvSpPr>
          <p:nvPr/>
        </p:nvSpPr>
        <p:spPr bwMode="auto">
          <a:xfrm>
            <a:off x="7108825" y="3294063"/>
            <a:ext cx="884238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0">
                <a:solidFill>
                  <a:srgbClr val="FFFFFF"/>
                </a:solidFill>
              </a:rPr>
              <a:t>Score 5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710" name="Text Box 25"/>
          <p:cNvSpPr txBox="1">
            <a:spLocks noChangeArrowheads="1"/>
          </p:cNvSpPr>
          <p:nvPr/>
        </p:nvSpPr>
        <p:spPr bwMode="auto">
          <a:xfrm>
            <a:off x="7108825" y="3579813"/>
            <a:ext cx="884238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0">
                <a:solidFill>
                  <a:srgbClr val="FFFFFF"/>
                </a:solidFill>
              </a:rPr>
              <a:t>Score 4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711" name="Text Box 25"/>
          <p:cNvSpPr txBox="1">
            <a:spLocks noChangeArrowheads="1"/>
          </p:cNvSpPr>
          <p:nvPr/>
        </p:nvSpPr>
        <p:spPr bwMode="auto">
          <a:xfrm>
            <a:off x="7108825" y="3867150"/>
            <a:ext cx="884238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0">
                <a:solidFill>
                  <a:srgbClr val="FFFFFF"/>
                </a:solidFill>
              </a:rPr>
              <a:t>Score 3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712" name="Text Box 25"/>
          <p:cNvSpPr txBox="1">
            <a:spLocks noChangeArrowheads="1"/>
          </p:cNvSpPr>
          <p:nvPr/>
        </p:nvSpPr>
        <p:spPr bwMode="auto">
          <a:xfrm>
            <a:off x="7108825" y="4152900"/>
            <a:ext cx="884238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0">
                <a:solidFill>
                  <a:srgbClr val="FFFFFF"/>
                </a:solidFill>
              </a:rPr>
              <a:t>Score 2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713" name="Text Box 25"/>
          <p:cNvSpPr txBox="1">
            <a:spLocks noChangeArrowheads="1"/>
          </p:cNvSpPr>
          <p:nvPr/>
        </p:nvSpPr>
        <p:spPr bwMode="auto">
          <a:xfrm>
            <a:off x="7108825" y="4438650"/>
            <a:ext cx="884238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0">
                <a:solidFill>
                  <a:srgbClr val="FFFFFF"/>
                </a:solidFill>
              </a:rPr>
              <a:t>Score 1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714" name="Text Box 25"/>
          <p:cNvSpPr txBox="1">
            <a:spLocks noChangeArrowheads="1"/>
          </p:cNvSpPr>
          <p:nvPr/>
        </p:nvSpPr>
        <p:spPr bwMode="auto">
          <a:xfrm>
            <a:off x="7108825" y="4724400"/>
            <a:ext cx="884238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0">
                <a:solidFill>
                  <a:srgbClr val="FFFFFF"/>
                </a:solidFill>
              </a:rPr>
              <a:t>Score 0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56715" name="Freeform 49"/>
          <p:cNvSpPr>
            <a:spLocks/>
          </p:cNvSpPr>
          <p:nvPr/>
        </p:nvSpPr>
        <p:spPr bwMode="auto">
          <a:xfrm>
            <a:off x="2435225" y="3217863"/>
            <a:ext cx="3289300" cy="2143125"/>
          </a:xfrm>
          <a:custGeom>
            <a:avLst/>
            <a:gdLst>
              <a:gd name="T0" fmla="*/ 3244790 w 3289464"/>
              <a:gd name="T1" fmla="*/ 20227 h 2143496"/>
              <a:gd name="T2" fmla="*/ 3201958 w 3289464"/>
              <a:gd name="T3" fmla="*/ 53490 h 2143496"/>
              <a:gd name="T4" fmla="*/ 3114067 w 3289464"/>
              <a:gd name="T5" fmla="*/ 72493 h 2143496"/>
              <a:gd name="T6" fmla="*/ 3047296 w 3289464"/>
              <a:gd name="T7" fmla="*/ 108108 h 2143496"/>
              <a:gd name="T8" fmla="*/ 2959251 w 3289464"/>
              <a:gd name="T9" fmla="*/ 131861 h 2143496"/>
              <a:gd name="T10" fmla="*/ 2882472 w 3289464"/>
              <a:gd name="T11" fmla="*/ 167869 h 2143496"/>
              <a:gd name="T12" fmla="*/ 2801564 w 3289464"/>
              <a:gd name="T13" fmla="*/ 186877 h 2143496"/>
              <a:gd name="T14" fmla="*/ 2773018 w 3289464"/>
              <a:gd name="T15" fmla="*/ 224879 h 2143496"/>
              <a:gd name="T16" fmla="*/ 2699256 w 3289464"/>
              <a:gd name="T17" fmla="*/ 248635 h 2143496"/>
              <a:gd name="T18" fmla="*/ 2611204 w 3289464"/>
              <a:gd name="T19" fmla="*/ 286637 h 2143496"/>
              <a:gd name="T20" fmla="*/ 2501726 w 3289464"/>
              <a:gd name="T21" fmla="*/ 322272 h 2143496"/>
              <a:gd name="T22" fmla="*/ 2442248 w 3289464"/>
              <a:gd name="T23" fmla="*/ 360283 h 2143496"/>
              <a:gd name="T24" fmla="*/ 2358961 w 3289464"/>
              <a:gd name="T25" fmla="*/ 379282 h 2143496"/>
              <a:gd name="T26" fmla="*/ 2289960 w 3289464"/>
              <a:gd name="T27" fmla="*/ 407787 h 2143496"/>
              <a:gd name="T28" fmla="*/ 2251888 w 3289464"/>
              <a:gd name="T29" fmla="*/ 448170 h 2143496"/>
              <a:gd name="T30" fmla="*/ 2166328 w 3289464"/>
              <a:gd name="T31" fmla="*/ 467259 h 2143496"/>
              <a:gd name="T32" fmla="*/ 2101976 w 3289464"/>
              <a:gd name="T33" fmla="*/ 514691 h 2143496"/>
              <a:gd name="T34" fmla="*/ 2016299 w 3289464"/>
              <a:gd name="T35" fmla="*/ 536066 h 2143496"/>
              <a:gd name="T36" fmla="*/ 1937773 w 3289464"/>
              <a:gd name="T37" fmla="*/ 569320 h 2143496"/>
              <a:gd name="T38" fmla="*/ 1864011 w 3289464"/>
              <a:gd name="T39" fmla="*/ 609703 h 2143496"/>
              <a:gd name="T40" fmla="*/ 1785485 w 3289464"/>
              <a:gd name="T41" fmla="*/ 640589 h 2143496"/>
              <a:gd name="T42" fmla="*/ 1702198 w 3289464"/>
              <a:gd name="T43" fmla="*/ 688102 h 2143496"/>
              <a:gd name="T44" fmla="*/ 1664126 w 3289464"/>
              <a:gd name="T45" fmla="*/ 737983 h 2143496"/>
              <a:gd name="T46" fmla="*/ 1578457 w 3289464"/>
              <a:gd name="T47" fmla="*/ 761739 h 2143496"/>
              <a:gd name="T48" fmla="*/ 1521349 w 3289464"/>
              <a:gd name="T49" fmla="*/ 806871 h 2143496"/>
              <a:gd name="T50" fmla="*/ 1435680 w 3289464"/>
              <a:gd name="T51" fmla="*/ 833002 h 2143496"/>
              <a:gd name="T52" fmla="*/ 1371442 w 3289464"/>
              <a:gd name="T53" fmla="*/ 875759 h 2143496"/>
              <a:gd name="T54" fmla="*/ 1288154 w 3289464"/>
              <a:gd name="T55" fmla="*/ 909013 h 2143496"/>
              <a:gd name="T56" fmla="*/ 1219140 w 3289464"/>
              <a:gd name="T57" fmla="*/ 949396 h 2143496"/>
              <a:gd name="T58" fmla="*/ 1178746 w 3289464"/>
              <a:gd name="T59" fmla="*/ 989952 h 2143496"/>
              <a:gd name="T60" fmla="*/ 1116816 w 3289464"/>
              <a:gd name="T61" fmla="*/ 1015916 h 2143496"/>
              <a:gd name="T62" fmla="*/ 1050197 w 3289464"/>
              <a:gd name="T63" fmla="*/ 1058675 h 2143496"/>
              <a:gd name="T64" fmla="*/ 985945 w 3289464"/>
              <a:gd name="T65" fmla="*/ 1094304 h 2143496"/>
              <a:gd name="T66" fmla="*/ 952622 w 3289464"/>
              <a:gd name="T67" fmla="*/ 1132317 h 2143496"/>
              <a:gd name="T68" fmla="*/ 871725 w 3289464"/>
              <a:gd name="T69" fmla="*/ 1163193 h 2143496"/>
              <a:gd name="T70" fmla="*/ 809859 w 3289464"/>
              <a:gd name="T71" fmla="*/ 1203577 h 2143496"/>
              <a:gd name="T72" fmla="*/ 757499 w 3289464"/>
              <a:gd name="T73" fmla="*/ 1255836 h 2143496"/>
              <a:gd name="T74" fmla="*/ 683737 w 3289464"/>
              <a:gd name="T75" fmla="*/ 1305725 h 2143496"/>
              <a:gd name="T76" fmla="*/ 614722 w 3289464"/>
              <a:gd name="T77" fmla="*/ 1357984 h 2143496"/>
              <a:gd name="T78" fmla="*/ 569521 w 3289464"/>
              <a:gd name="T79" fmla="*/ 1422121 h 2143496"/>
              <a:gd name="T80" fmla="*/ 498125 w 3289464"/>
              <a:gd name="T81" fmla="*/ 1457751 h 2143496"/>
              <a:gd name="T82" fmla="*/ 467197 w 3289464"/>
              <a:gd name="T83" fmla="*/ 1514763 h 2143496"/>
              <a:gd name="T84" fmla="*/ 410089 w 3289464"/>
              <a:gd name="T85" fmla="*/ 1545648 h 2143496"/>
              <a:gd name="T86" fmla="*/ 360111 w 3289464"/>
              <a:gd name="T87" fmla="*/ 1619284 h 2143496"/>
              <a:gd name="T88" fmla="*/ 319657 w 3289464"/>
              <a:gd name="T89" fmla="*/ 1671546 h 2143496"/>
              <a:gd name="T90" fmla="*/ 253024 w 3289464"/>
              <a:gd name="T91" fmla="*/ 1711929 h 2143496"/>
              <a:gd name="T92" fmla="*/ 219715 w 3289464"/>
              <a:gd name="T93" fmla="*/ 1778442 h 2143496"/>
              <a:gd name="T94" fmla="*/ 176880 w 3289464"/>
              <a:gd name="T95" fmla="*/ 1811699 h 2143496"/>
              <a:gd name="T96" fmla="*/ 136427 w 3289464"/>
              <a:gd name="T97" fmla="*/ 1887714 h 2143496"/>
              <a:gd name="T98" fmla="*/ 100736 w 3289464"/>
              <a:gd name="T99" fmla="*/ 1954228 h 2143496"/>
              <a:gd name="T100" fmla="*/ 67427 w 3289464"/>
              <a:gd name="T101" fmla="*/ 2006487 h 2143496"/>
              <a:gd name="T102" fmla="*/ 46010 w 3289464"/>
              <a:gd name="T103" fmla="*/ 2063499 h 21434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89464"/>
              <a:gd name="T157" fmla="*/ 0 h 2143496"/>
              <a:gd name="T158" fmla="*/ 3289464 w 3289464"/>
              <a:gd name="T159" fmla="*/ 2143496 h 214349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89464" h="2143496">
                <a:moveTo>
                  <a:pt x="3289464" y="0"/>
                </a:moveTo>
                <a:lnTo>
                  <a:pt x="3287702" y="15525"/>
                </a:lnTo>
                <a:lnTo>
                  <a:pt x="3271033" y="10762"/>
                </a:lnTo>
                <a:lnTo>
                  <a:pt x="3271033" y="25050"/>
                </a:lnTo>
                <a:lnTo>
                  <a:pt x="3247221" y="20287"/>
                </a:lnTo>
                <a:lnTo>
                  <a:pt x="3244839" y="34575"/>
                </a:lnTo>
                <a:lnTo>
                  <a:pt x="3230552" y="29812"/>
                </a:lnTo>
                <a:lnTo>
                  <a:pt x="3228171" y="41718"/>
                </a:lnTo>
                <a:lnTo>
                  <a:pt x="3209121" y="39337"/>
                </a:lnTo>
                <a:lnTo>
                  <a:pt x="3204358" y="53625"/>
                </a:lnTo>
                <a:lnTo>
                  <a:pt x="3161654" y="58397"/>
                </a:lnTo>
                <a:lnTo>
                  <a:pt x="3159114" y="65531"/>
                </a:lnTo>
                <a:lnTo>
                  <a:pt x="3142446" y="63150"/>
                </a:lnTo>
                <a:lnTo>
                  <a:pt x="3142446" y="77437"/>
                </a:lnTo>
                <a:lnTo>
                  <a:pt x="3116407" y="72688"/>
                </a:lnTo>
                <a:lnTo>
                  <a:pt x="3113871" y="89343"/>
                </a:lnTo>
                <a:lnTo>
                  <a:pt x="3071008" y="89344"/>
                </a:lnTo>
                <a:lnTo>
                  <a:pt x="3068627" y="101250"/>
                </a:lnTo>
                <a:lnTo>
                  <a:pt x="3049577" y="98868"/>
                </a:lnTo>
                <a:lnTo>
                  <a:pt x="3049577" y="108393"/>
                </a:lnTo>
                <a:lnTo>
                  <a:pt x="3028146" y="106012"/>
                </a:lnTo>
                <a:lnTo>
                  <a:pt x="3025764" y="117918"/>
                </a:lnTo>
                <a:cubicBezTo>
                  <a:pt x="3011477" y="116331"/>
                  <a:pt x="3023382" y="121886"/>
                  <a:pt x="2985283" y="117918"/>
                </a:cubicBezTo>
                <a:lnTo>
                  <a:pt x="2982902" y="134587"/>
                </a:lnTo>
                <a:lnTo>
                  <a:pt x="2961471" y="132206"/>
                </a:lnTo>
                <a:lnTo>
                  <a:pt x="2959089" y="144112"/>
                </a:lnTo>
                <a:lnTo>
                  <a:pt x="2940039" y="139350"/>
                </a:lnTo>
                <a:lnTo>
                  <a:pt x="2940039" y="153637"/>
                </a:lnTo>
                <a:lnTo>
                  <a:pt x="2920989" y="148875"/>
                </a:lnTo>
                <a:lnTo>
                  <a:pt x="2884632" y="168304"/>
                </a:lnTo>
                <a:lnTo>
                  <a:pt x="2865581" y="168304"/>
                </a:lnTo>
                <a:lnTo>
                  <a:pt x="2865581" y="180212"/>
                </a:lnTo>
                <a:lnTo>
                  <a:pt x="2851292" y="175448"/>
                </a:lnTo>
                <a:lnTo>
                  <a:pt x="2848911" y="184975"/>
                </a:lnTo>
                <a:lnTo>
                  <a:pt x="2803665" y="187357"/>
                </a:lnTo>
                <a:lnTo>
                  <a:pt x="2803665" y="204028"/>
                </a:lnTo>
                <a:lnTo>
                  <a:pt x="2786995" y="201647"/>
                </a:lnTo>
                <a:lnTo>
                  <a:pt x="2784614" y="213555"/>
                </a:lnTo>
                <a:lnTo>
                  <a:pt x="2772707" y="211174"/>
                </a:lnTo>
                <a:lnTo>
                  <a:pt x="2775088" y="225464"/>
                </a:lnTo>
                <a:lnTo>
                  <a:pt x="2756037" y="223082"/>
                </a:lnTo>
                <a:lnTo>
                  <a:pt x="2720317" y="227845"/>
                </a:lnTo>
                <a:lnTo>
                  <a:pt x="2717936" y="242135"/>
                </a:lnTo>
                <a:lnTo>
                  <a:pt x="2703648" y="237372"/>
                </a:lnTo>
                <a:lnTo>
                  <a:pt x="2701266" y="249280"/>
                </a:lnTo>
                <a:lnTo>
                  <a:pt x="2670308" y="249280"/>
                </a:lnTo>
                <a:lnTo>
                  <a:pt x="2636969" y="249280"/>
                </a:lnTo>
                <a:lnTo>
                  <a:pt x="2636969" y="273097"/>
                </a:lnTo>
                <a:lnTo>
                  <a:pt x="2613155" y="273097"/>
                </a:lnTo>
                <a:lnTo>
                  <a:pt x="2613155" y="287387"/>
                </a:lnTo>
                <a:lnTo>
                  <a:pt x="2584579" y="287387"/>
                </a:lnTo>
                <a:lnTo>
                  <a:pt x="2584579" y="304059"/>
                </a:lnTo>
                <a:lnTo>
                  <a:pt x="2529933" y="301729"/>
                </a:lnTo>
                <a:lnTo>
                  <a:pt x="2529807" y="320731"/>
                </a:lnTo>
                <a:lnTo>
                  <a:pt x="2503613" y="323112"/>
                </a:lnTo>
                <a:lnTo>
                  <a:pt x="2503613" y="335020"/>
                </a:lnTo>
                <a:lnTo>
                  <a:pt x="2463129" y="337401"/>
                </a:lnTo>
                <a:lnTo>
                  <a:pt x="2460748" y="349310"/>
                </a:lnTo>
                <a:lnTo>
                  <a:pt x="2444078" y="349310"/>
                </a:lnTo>
                <a:lnTo>
                  <a:pt x="2444078" y="361219"/>
                </a:lnTo>
                <a:lnTo>
                  <a:pt x="2422646" y="354073"/>
                </a:lnTo>
                <a:lnTo>
                  <a:pt x="2420265" y="373127"/>
                </a:lnTo>
                <a:lnTo>
                  <a:pt x="2377400" y="373127"/>
                </a:lnTo>
                <a:lnTo>
                  <a:pt x="2377400" y="385035"/>
                </a:lnTo>
                <a:lnTo>
                  <a:pt x="2360731" y="380272"/>
                </a:lnTo>
                <a:lnTo>
                  <a:pt x="2360731" y="394561"/>
                </a:lnTo>
                <a:lnTo>
                  <a:pt x="2344061" y="394561"/>
                </a:lnTo>
                <a:lnTo>
                  <a:pt x="2341680" y="404088"/>
                </a:lnTo>
                <a:lnTo>
                  <a:pt x="2325010" y="406470"/>
                </a:lnTo>
                <a:lnTo>
                  <a:pt x="2291670" y="408852"/>
                </a:lnTo>
                <a:lnTo>
                  <a:pt x="2291670" y="425524"/>
                </a:lnTo>
                <a:lnTo>
                  <a:pt x="2275001" y="425524"/>
                </a:lnTo>
                <a:lnTo>
                  <a:pt x="2275001" y="437432"/>
                </a:lnTo>
                <a:lnTo>
                  <a:pt x="2255950" y="435050"/>
                </a:lnTo>
                <a:lnTo>
                  <a:pt x="2253568" y="449340"/>
                </a:lnTo>
                <a:lnTo>
                  <a:pt x="2215575" y="447035"/>
                </a:lnTo>
                <a:cubicBezTo>
                  <a:pt x="2215539" y="452567"/>
                  <a:pt x="2215502" y="458098"/>
                  <a:pt x="2215466" y="463630"/>
                </a:cubicBezTo>
                <a:lnTo>
                  <a:pt x="2191653" y="461248"/>
                </a:lnTo>
                <a:lnTo>
                  <a:pt x="2191653" y="473157"/>
                </a:lnTo>
                <a:lnTo>
                  <a:pt x="2167948" y="468474"/>
                </a:lnTo>
                <a:lnTo>
                  <a:pt x="2170436" y="482852"/>
                </a:lnTo>
                <a:lnTo>
                  <a:pt x="2153551" y="480301"/>
                </a:lnTo>
                <a:lnTo>
                  <a:pt x="2148896" y="497061"/>
                </a:lnTo>
                <a:lnTo>
                  <a:pt x="2103543" y="501737"/>
                </a:lnTo>
                <a:lnTo>
                  <a:pt x="2103543" y="516026"/>
                </a:lnTo>
                <a:lnTo>
                  <a:pt x="2079729" y="513645"/>
                </a:lnTo>
                <a:lnTo>
                  <a:pt x="2079729" y="525553"/>
                </a:lnTo>
                <a:lnTo>
                  <a:pt x="2036865" y="527934"/>
                </a:lnTo>
                <a:lnTo>
                  <a:pt x="2036865" y="542225"/>
                </a:lnTo>
                <a:lnTo>
                  <a:pt x="2017814" y="537461"/>
                </a:lnTo>
                <a:lnTo>
                  <a:pt x="2017814" y="549370"/>
                </a:lnTo>
                <a:lnTo>
                  <a:pt x="1996381" y="549370"/>
                </a:lnTo>
                <a:lnTo>
                  <a:pt x="1991618" y="563660"/>
                </a:lnTo>
                <a:lnTo>
                  <a:pt x="1955898" y="575568"/>
                </a:lnTo>
                <a:lnTo>
                  <a:pt x="1939228" y="570805"/>
                </a:lnTo>
                <a:lnTo>
                  <a:pt x="1941610" y="587477"/>
                </a:lnTo>
                <a:lnTo>
                  <a:pt x="1920177" y="582713"/>
                </a:lnTo>
                <a:lnTo>
                  <a:pt x="1917796" y="589858"/>
                </a:lnTo>
                <a:lnTo>
                  <a:pt x="1898745" y="594621"/>
                </a:lnTo>
                <a:lnTo>
                  <a:pt x="1865406" y="611293"/>
                </a:lnTo>
                <a:lnTo>
                  <a:pt x="1851117" y="611293"/>
                </a:lnTo>
                <a:lnTo>
                  <a:pt x="1853591" y="630455"/>
                </a:lnTo>
                <a:lnTo>
                  <a:pt x="1829685" y="630346"/>
                </a:lnTo>
                <a:lnTo>
                  <a:pt x="1827304" y="644637"/>
                </a:lnTo>
                <a:lnTo>
                  <a:pt x="1786820" y="642254"/>
                </a:lnTo>
                <a:lnTo>
                  <a:pt x="1786820" y="658926"/>
                </a:lnTo>
                <a:lnTo>
                  <a:pt x="1767769" y="661307"/>
                </a:lnTo>
                <a:lnTo>
                  <a:pt x="1767769" y="680361"/>
                </a:lnTo>
                <a:lnTo>
                  <a:pt x="1741575" y="682743"/>
                </a:lnTo>
                <a:lnTo>
                  <a:pt x="1703473" y="689887"/>
                </a:lnTo>
                <a:lnTo>
                  <a:pt x="1703473" y="704178"/>
                </a:lnTo>
                <a:lnTo>
                  <a:pt x="1684422" y="701796"/>
                </a:lnTo>
                <a:lnTo>
                  <a:pt x="1684422" y="716086"/>
                </a:lnTo>
                <a:lnTo>
                  <a:pt x="1665371" y="713705"/>
                </a:lnTo>
                <a:lnTo>
                  <a:pt x="1665371" y="739903"/>
                </a:lnTo>
                <a:lnTo>
                  <a:pt x="1620125" y="737521"/>
                </a:lnTo>
                <a:lnTo>
                  <a:pt x="1620125" y="749430"/>
                </a:lnTo>
                <a:lnTo>
                  <a:pt x="1605836" y="749430"/>
                </a:lnTo>
                <a:lnTo>
                  <a:pt x="1598693" y="761338"/>
                </a:lnTo>
                <a:lnTo>
                  <a:pt x="1579642" y="763719"/>
                </a:lnTo>
                <a:lnTo>
                  <a:pt x="1582102" y="780526"/>
                </a:lnTo>
                <a:lnTo>
                  <a:pt x="1539158" y="778010"/>
                </a:lnTo>
                <a:lnTo>
                  <a:pt x="1536777" y="792299"/>
                </a:lnTo>
                <a:lnTo>
                  <a:pt x="1520107" y="792299"/>
                </a:lnTo>
                <a:lnTo>
                  <a:pt x="1522489" y="808971"/>
                </a:lnTo>
                <a:lnTo>
                  <a:pt x="1501056" y="806590"/>
                </a:lnTo>
                <a:lnTo>
                  <a:pt x="1501056" y="828024"/>
                </a:lnTo>
                <a:lnTo>
                  <a:pt x="1458192" y="825643"/>
                </a:lnTo>
                <a:lnTo>
                  <a:pt x="1455811" y="837551"/>
                </a:lnTo>
                <a:lnTo>
                  <a:pt x="1436760" y="835170"/>
                </a:lnTo>
                <a:lnTo>
                  <a:pt x="1439141" y="849459"/>
                </a:lnTo>
                <a:lnTo>
                  <a:pt x="1417709" y="849459"/>
                </a:lnTo>
                <a:lnTo>
                  <a:pt x="1417709" y="863749"/>
                </a:lnTo>
                <a:lnTo>
                  <a:pt x="1374844" y="868512"/>
                </a:lnTo>
                <a:lnTo>
                  <a:pt x="1372462" y="878039"/>
                </a:lnTo>
                <a:lnTo>
                  <a:pt x="1355793" y="878039"/>
                </a:lnTo>
                <a:lnTo>
                  <a:pt x="1353411" y="889947"/>
                </a:lnTo>
                <a:lnTo>
                  <a:pt x="1336742" y="885184"/>
                </a:lnTo>
                <a:lnTo>
                  <a:pt x="1334361" y="909000"/>
                </a:lnTo>
                <a:lnTo>
                  <a:pt x="1289114" y="911383"/>
                </a:lnTo>
                <a:lnTo>
                  <a:pt x="1289114" y="925672"/>
                </a:lnTo>
                <a:lnTo>
                  <a:pt x="1272444" y="923291"/>
                </a:lnTo>
                <a:lnTo>
                  <a:pt x="1272444" y="939963"/>
                </a:lnTo>
                <a:lnTo>
                  <a:pt x="1255839" y="947270"/>
                </a:lnTo>
                <a:lnTo>
                  <a:pt x="1220055" y="951871"/>
                </a:lnTo>
                <a:lnTo>
                  <a:pt x="1217674" y="961397"/>
                </a:lnTo>
                <a:lnTo>
                  <a:pt x="1198623" y="959016"/>
                </a:lnTo>
                <a:lnTo>
                  <a:pt x="1198623" y="973305"/>
                </a:lnTo>
                <a:lnTo>
                  <a:pt x="1184334" y="973305"/>
                </a:lnTo>
                <a:lnTo>
                  <a:pt x="1179631" y="992532"/>
                </a:lnTo>
                <a:lnTo>
                  <a:pt x="1146232" y="989977"/>
                </a:lnTo>
                <a:lnTo>
                  <a:pt x="1146232" y="1004267"/>
                </a:lnTo>
                <a:lnTo>
                  <a:pt x="1131944" y="1004267"/>
                </a:lnTo>
                <a:lnTo>
                  <a:pt x="1134326" y="1018557"/>
                </a:lnTo>
                <a:lnTo>
                  <a:pt x="1117656" y="1018557"/>
                </a:lnTo>
                <a:lnTo>
                  <a:pt x="1112893" y="1030465"/>
                </a:lnTo>
                <a:lnTo>
                  <a:pt x="1067647" y="1030465"/>
                </a:lnTo>
                <a:lnTo>
                  <a:pt x="1067647" y="1049519"/>
                </a:lnTo>
                <a:lnTo>
                  <a:pt x="1050977" y="1047137"/>
                </a:lnTo>
                <a:lnTo>
                  <a:pt x="1050977" y="1061427"/>
                </a:lnTo>
                <a:lnTo>
                  <a:pt x="1036690" y="1061427"/>
                </a:lnTo>
                <a:lnTo>
                  <a:pt x="1036690" y="1078099"/>
                </a:lnTo>
                <a:lnTo>
                  <a:pt x="1000969" y="1078099"/>
                </a:lnTo>
                <a:cubicBezTo>
                  <a:pt x="1000986" y="1085307"/>
                  <a:pt x="1001002" y="1092515"/>
                  <a:pt x="1001019" y="1099723"/>
                </a:cubicBezTo>
                <a:lnTo>
                  <a:pt x="986680" y="1097152"/>
                </a:lnTo>
                <a:lnTo>
                  <a:pt x="989062" y="1109060"/>
                </a:lnTo>
                <a:lnTo>
                  <a:pt x="970011" y="1106679"/>
                </a:lnTo>
                <a:lnTo>
                  <a:pt x="972392" y="1120969"/>
                </a:lnTo>
                <a:lnTo>
                  <a:pt x="955723" y="1118587"/>
                </a:lnTo>
                <a:lnTo>
                  <a:pt x="953342" y="1135258"/>
                </a:lnTo>
                <a:lnTo>
                  <a:pt x="903333" y="1137640"/>
                </a:lnTo>
                <a:lnTo>
                  <a:pt x="903333" y="1149549"/>
                </a:lnTo>
                <a:lnTo>
                  <a:pt x="884282" y="1154312"/>
                </a:lnTo>
                <a:lnTo>
                  <a:pt x="884282" y="1163838"/>
                </a:lnTo>
                <a:lnTo>
                  <a:pt x="872374" y="1166220"/>
                </a:lnTo>
                <a:lnTo>
                  <a:pt x="872374" y="1192418"/>
                </a:lnTo>
                <a:lnTo>
                  <a:pt x="843840" y="1190243"/>
                </a:lnTo>
                <a:lnTo>
                  <a:pt x="846307" y="1200189"/>
                </a:lnTo>
                <a:lnTo>
                  <a:pt x="836696" y="1206918"/>
                </a:lnTo>
                <a:lnTo>
                  <a:pt x="810459" y="1206709"/>
                </a:lnTo>
                <a:lnTo>
                  <a:pt x="810459" y="1223380"/>
                </a:lnTo>
                <a:lnTo>
                  <a:pt x="774739" y="1228144"/>
                </a:lnTo>
                <a:lnTo>
                  <a:pt x="777120" y="1244815"/>
                </a:lnTo>
                <a:lnTo>
                  <a:pt x="758069" y="1242433"/>
                </a:lnTo>
                <a:lnTo>
                  <a:pt x="758069" y="1259105"/>
                </a:lnTo>
                <a:lnTo>
                  <a:pt x="739018" y="1259105"/>
                </a:lnTo>
                <a:lnTo>
                  <a:pt x="741400" y="1273395"/>
                </a:lnTo>
                <a:cubicBezTo>
                  <a:pt x="728699" y="1282128"/>
                  <a:pt x="713726" y="1260562"/>
                  <a:pt x="703298" y="1299593"/>
                </a:cubicBezTo>
                <a:lnTo>
                  <a:pt x="684247" y="1294830"/>
                </a:lnTo>
                <a:lnTo>
                  <a:pt x="684247" y="1309120"/>
                </a:lnTo>
                <a:lnTo>
                  <a:pt x="665229" y="1314109"/>
                </a:lnTo>
                <a:cubicBezTo>
                  <a:pt x="665218" y="1324354"/>
                  <a:pt x="665207" y="1334600"/>
                  <a:pt x="665196" y="1344845"/>
                </a:cubicBezTo>
                <a:lnTo>
                  <a:pt x="631857" y="1344845"/>
                </a:lnTo>
                <a:lnTo>
                  <a:pt x="634238" y="1361517"/>
                </a:lnTo>
                <a:lnTo>
                  <a:pt x="615187" y="1361517"/>
                </a:lnTo>
                <a:lnTo>
                  <a:pt x="617569" y="1382951"/>
                </a:lnTo>
                <a:lnTo>
                  <a:pt x="598518" y="1382951"/>
                </a:lnTo>
                <a:lnTo>
                  <a:pt x="598518" y="1402005"/>
                </a:lnTo>
                <a:lnTo>
                  <a:pt x="569941" y="1404386"/>
                </a:lnTo>
                <a:lnTo>
                  <a:pt x="569941" y="1425822"/>
                </a:lnTo>
                <a:lnTo>
                  <a:pt x="555653" y="1423439"/>
                </a:lnTo>
                <a:lnTo>
                  <a:pt x="555653" y="1437730"/>
                </a:lnTo>
                <a:lnTo>
                  <a:pt x="534221" y="1437730"/>
                </a:lnTo>
                <a:lnTo>
                  <a:pt x="534221" y="1461546"/>
                </a:lnTo>
                <a:lnTo>
                  <a:pt x="498500" y="1461546"/>
                </a:lnTo>
                <a:lnTo>
                  <a:pt x="498500" y="1475836"/>
                </a:lnTo>
                <a:lnTo>
                  <a:pt x="479449" y="1475836"/>
                </a:lnTo>
                <a:lnTo>
                  <a:pt x="481830" y="1487745"/>
                </a:lnTo>
                <a:lnTo>
                  <a:pt x="467542" y="1487745"/>
                </a:lnTo>
                <a:lnTo>
                  <a:pt x="467542" y="1518706"/>
                </a:lnTo>
                <a:lnTo>
                  <a:pt x="443728" y="1516324"/>
                </a:lnTo>
                <a:lnTo>
                  <a:pt x="441347" y="1530615"/>
                </a:lnTo>
                <a:lnTo>
                  <a:pt x="422296" y="1528233"/>
                </a:lnTo>
                <a:lnTo>
                  <a:pt x="424677" y="1547286"/>
                </a:lnTo>
                <a:lnTo>
                  <a:pt x="410389" y="1549668"/>
                </a:lnTo>
                <a:lnTo>
                  <a:pt x="408008" y="1587775"/>
                </a:lnTo>
                <a:lnTo>
                  <a:pt x="377050" y="1585392"/>
                </a:lnTo>
                <a:lnTo>
                  <a:pt x="377050" y="1602064"/>
                </a:lnTo>
                <a:lnTo>
                  <a:pt x="357999" y="1602064"/>
                </a:lnTo>
                <a:lnTo>
                  <a:pt x="360381" y="1623499"/>
                </a:lnTo>
                <a:lnTo>
                  <a:pt x="343711" y="1618736"/>
                </a:lnTo>
                <a:lnTo>
                  <a:pt x="341330" y="1647316"/>
                </a:lnTo>
                <a:lnTo>
                  <a:pt x="324660" y="1647316"/>
                </a:lnTo>
                <a:lnTo>
                  <a:pt x="322279" y="1661606"/>
                </a:lnTo>
                <a:lnTo>
                  <a:pt x="319897" y="1675896"/>
                </a:lnTo>
                <a:lnTo>
                  <a:pt x="300846" y="1675896"/>
                </a:lnTo>
                <a:lnTo>
                  <a:pt x="303228" y="1692568"/>
                </a:lnTo>
                <a:lnTo>
                  <a:pt x="265126" y="1692568"/>
                </a:lnTo>
                <a:lnTo>
                  <a:pt x="267507" y="1716384"/>
                </a:lnTo>
                <a:lnTo>
                  <a:pt x="253219" y="1716384"/>
                </a:lnTo>
                <a:lnTo>
                  <a:pt x="257982" y="1735437"/>
                </a:lnTo>
                <a:lnTo>
                  <a:pt x="241312" y="1737819"/>
                </a:lnTo>
                <a:lnTo>
                  <a:pt x="241312" y="1754491"/>
                </a:lnTo>
                <a:lnTo>
                  <a:pt x="217499" y="1761636"/>
                </a:lnTo>
                <a:lnTo>
                  <a:pt x="219880" y="1783071"/>
                </a:lnTo>
                <a:lnTo>
                  <a:pt x="205591" y="1780689"/>
                </a:lnTo>
                <a:lnTo>
                  <a:pt x="205591" y="1802124"/>
                </a:lnTo>
                <a:lnTo>
                  <a:pt x="193685" y="1799743"/>
                </a:lnTo>
                <a:lnTo>
                  <a:pt x="193685" y="1818796"/>
                </a:lnTo>
                <a:lnTo>
                  <a:pt x="177015" y="1816414"/>
                </a:lnTo>
                <a:lnTo>
                  <a:pt x="174634" y="1854521"/>
                </a:lnTo>
                <a:lnTo>
                  <a:pt x="157964" y="1849757"/>
                </a:lnTo>
                <a:lnTo>
                  <a:pt x="157964" y="1873574"/>
                </a:lnTo>
                <a:lnTo>
                  <a:pt x="138913" y="1871192"/>
                </a:lnTo>
                <a:lnTo>
                  <a:pt x="136532" y="1892628"/>
                </a:lnTo>
                <a:cubicBezTo>
                  <a:pt x="136534" y="1901472"/>
                  <a:pt x="136537" y="1910315"/>
                  <a:pt x="136539" y="1919159"/>
                </a:cubicBezTo>
                <a:lnTo>
                  <a:pt x="117481" y="1921208"/>
                </a:lnTo>
                <a:lnTo>
                  <a:pt x="117481" y="1942642"/>
                </a:lnTo>
                <a:lnTo>
                  <a:pt x="98430" y="1942642"/>
                </a:lnTo>
                <a:lnTo>
                  <a:pt x="100811" y="1959314"/>
                </a:lnTo>
                <a:lnTo>
                  <a:pt x="86523" y="1968841"/>
                </a:lnTo>
                <a:lnTo>
                  <a:pt x="86523" y="1990275"/>
                </a:lnTo>
                <a:lnTo>
                  <a:pt x="74617" y="1990275"/>
                </a:lnTo>
                <a:lnTo>
                  <a:pt x="81760" y="2009329"/>
                </a:lnTo>
                <a:lnTo>
                  <a:pt x="67472" y="2011710"/>
                </a:lnTo>
                <a:lnTo>
                  <a:pt x="74617" y="2028382"/>
                </a:lnTo>
                <a:lnTo>
                  <a:pt x="57947" y="2030763"/>
                </a:lnTo>
                <a:lnTo>
                  <a:pt x="62709" y="2047435"/>
                </a:lnTo>
                <a:lnTo>
                  <a:pt x="43658" y="2049817"/>
                </a:lnTo>
                <a:lnTo>
                  <a:pt x="46040" y="2068870"/>
                </a:lnTo>
                <a:lnTo>
                  <a:pt x="22229" y="2067203"/>
                </a:lnTo>
                <a:lnTo>
                  <a:pt x="19846" y="2104960"/>
                </a:lnTo>
                <a:lnTo>
                  <a:pt x="0" y="2143496"/>
                </a:lnTo>
              </a:path>
            </a:pathLst>
          </a:custGeom>
          <a:noFill/>
          <a:ln w="25400" algn="ctr">
            <a:solidFill>
              <a:srgbClr val="32C8FF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716" name="Freeform 47"/>
          <p:cNvSpPr>
            <a:spLocks/>
          </p:cNvSpPr>
          <p:nvPr/>
        </p:nvSpPr>
        <p:spPr bwMode="auto">
          <a:xfrm>
            <a:off x="2451100" y="2624138"/>
            <a:ext cx="3263900" cy="2738437"/>
          </a:xfrm>
          <a:custGeom>
            <a:avLst/>
            <a:gdLst>
              <a:gd name="T0" fmla="*/ 3355109 w 3255264"/>
              <a:gd name="T1" fmla="*/ 30062 h 2728570"/>
              <a:gd name="T2" fmla="*/ 3263687 w 3255264"/>
              <a:gd name="T3" fmla="*/ 85175 h 2728570"/>
              <a:gd name="T4" fmla="*/ 3140145 w 3255264"/>
              <a:gd name="T5" fmla="*/ 125257 h 2728570"/>
              <a:gd name="T6" fmla="*/ 3075905 w 3255264"/>
              <a:gd name="T7" fmla="*/ 182876 h 2728570"/>
              <a:gd name="T8" fmla="*/ 3006722 w 3255264"/>
              <a:gd name="T9" fmla="*/ 197907 h 2728570"/>
              <a:gd name="T10" fmla="*/ 2935062 w 3255264"/>
              <a:gd name="T11" fmla="*/ 245504 h 2728570"/>
              <a:gd name="T12" fmla="*/ 2863410 w 3255264"/>
              <a:gd name="T13" fmla="*/ 273062 h 2728570"/>
              <a:gd name="T14" fmla="*/ 2804110 w 3255264"/>
              <a:gd name="T15" fmla="*/ 315649 h 2728570"/>
              <a:gd name="T16" fmla="*/ 2720103 w 3255264"/>
              <a:gd name="T17" fmla="*/ 348218 h 2728570"/>
              <a:gd name="T18" fmla="*/ 2687984 w 3255264"/>
              <a:gd name="T19" fmla="*/ 380784 h 2728570"/>
              <a:gd name="T20" fmla="*/ 2611384 w 3255264"/>
              <a:gd name="T21" fmla="*/ 408341 h 2728570"/>
              <a:gd name="T22" fmla="*/ 2561971 w 3255264"/>
              <a:gd name="T23" fmla="*/ 463455 h 2728570"/>
              <a:gd name="T24" fmla="*/ 2465606 w 3255264"/>
              <a:gd name="T25" fmla="*/ 488505 h 2728570"/>
              <a:gd name="T26" fmla="*/ 2421130 w 3255264"/>
              <a:gd name="T27" fmla="*/ 533600 h 2728570"/>
              <a:gd name="T28" fmla="*/ 2359367 w 3255264"/>
              <a:gd name="T29" fmla="*/ 558655 h 2728570"/>
              <a:gd name="T30" fmla="*/ 2287707 w 3255264"/>
              <a:gd name="T31" fmla="*/ 613768 h 2728570"/>
              <a:gd name="T32" fmla="*/ 2191342 w 3255264"/>
              <a:gd name="T33" fmla="*/ 648838 h 2728570"/>
              <a:gd name="T34" fmla="*/ 2154280 w 3255264"/>
              <a:gd name="T35" fmla="*/ 686415 h 2728570"/>
              <a:gd name="T36" fmla="*/ 2045565 w 3255264"/>
              <a:gd name="T37" fmla="*/ 736518 h 2728570"/>
              <a:gd name="T38" fmla="*/ 1966497 w 3255264"/>
              <a:gd name="T39" fmla="*/ 796643 h 2728570"/>
              <a:gd name="T40" fmla="*/ 1880019 w 3255264"/>
              <a:gd name="T41" fmla="*/ 856767 h 2728570"/>
              <a:gd name="T42" fmla="*/ 1805893 w 3255264"/>
              <a:gd name="T43" fmla="*/ 894344 h 2728570"/>
              <a:gd name="T44" fmla="*/ 1758946 w 3255264"/>
              <a:gd name="T45" fmla="*/ 936930 h 2728570"/>
              <a:gd name="T46" fmla="*/ 1677410 w 3255264"/>
              <a:gd name="T47" fmla="*/ 974508 h 2728570"/>
              <a:gd name="T48" fmla="*/ 1640346 w 3255264"/>
              <a:gd name="T49" fmla="*/ 1012084 h 2728570"/>
              <a:gd name="T50" fmla="*/ 1539042 w 3255264"/>
              <a:gd name="T51" fmla="*/ 1059683 h 2728570"/>
              <a:gd name="T52" fmla="*/ 1479743 w 3255264"/>
              <a:gd name="T53" fmla="*/ 1124819 h 2728570"/>
              <a:gd name="T54" fmla="*/ 1408089 w 3255264"/>
              <a:gd name="T55" fmla="*/ 1159891 h 2728570"/>
              <a:gd name="T56" fmla="*/ 1343846 w 3255264"/>
              <a:gd name="T57" fmla="*/ 1192460 h 2728570"/>
              <a:gd name="T58" fmla="*/ 1272194 w 3255264"/>
              <a:gd name="T59" fmla="*/ 1267614 h 2728570"/>
              <a:gd name="T60" fmla="*/ 1190656 w 3255264"/>
              <a:gd name="T61" fmla="*/ 1320224 h 2728570"/>
              <a:gd name="T62" fmla="*/ 1153590 w 3255264"/>
              <a:gd name="T63" fmla="*/ 1375336 h 2728570"/>
              <a:gd name="T64" fmla="*/ 1074524 w 3255264"/>
              <a:gd name="T65" fmla="*/ 1405398 h 2728570"/>
              <a:gd name="T66" fmla="*/ 1002867 w 3255264"/>
              <a:gd name="T67" fmla="*/ 1478045 h 2728570"/>
              <a:gd name="T68" fmla="*/ 933682 w 3255264"/>
              <a:gd name="T69" fmla="*/ 1518129 h 2728570"/>
              <a:gd name="T70" fmla="*/ 889209 w 3255264"/>
              <a:gd name="T71" fmla="*/ 1583264 h 2728570"/>
              <a:gd name="T72" fmla="*/ 797788 w 3255264"/>
              <a:gd name="T73" fmla="*/ 1643389 h 2728570"/>
              <a:gd name="T74" fmla="*/ 731075 w 3255264"/>
              <a:gd name="T75" fmla="*/ 1716037 h 2728570"/>
              <a:gd name="T76" fmla="*/ 634714 w 3255264"/>
              <a:gd name="T77" fmla="*/ 1791193 h 2728570"/>
              <a:gd name="T78" fmla="*/ 582826 w 3255264"/>
              <a:gd name="T79" fmla="*/ 1896408 h 2728570"/>
              <a:gd name="T80" fmla="*/ 498814 w 3255264"/>
              <a:gd name="T81" fmla="*/ 1946511 h 2728570"/>
              <a:gd name="T82" fmla="*/ 471635 w 3255264"/>
              <a:gd name="T83" fmla="*/ 2011645 h 2728570"/>
              <a:gd name="T84" fmla="*/ 404922 w 3255264"/>
              <a:gd name="T85" fmla="*/ 2071768 h 2728570"/>
              <a:gd name="T86" fmla="*/ 355505 w 3255264"/>
              <a:gd name="T87" fmla="*/ 2171976 h 2728570"/>
              <a:gd name="T88" fmla="*/ 296203 w 3255264"/>
              <a:gd name="T89" fmla="*/ 2249636 h 2728570"/>
              <a:gd name="T90" fmla="*/ 264085 w 3255264"/>
              <a:gd name="T91" fmla="*/ 2307256 h 2728570"/>
              <a:gd name="T92" fmla="*/ 204783 w 3255264"/>
              <a:gd name="T93" fmla="*/ 2402453 h 2728570"/>
              <a:gd name="T94" fmla="*/ 157839 w 3255264"/>
              <a:gd name="T95" fmla="*/ 2475098 h 2728570"/>
              <a:gd name="T96" fmla="*/ 125718 w 3255264"/>
              <a:gd name="T97" fmla="*/ 2570293 h 2728570"/>
              <a:gd name="T98" fmla="*/ 73829 w 3255264"/>
              <a:gd name="T99" fmla="*/ 2640442 h 2728570"/>
              <a:gd name="T100" fmla="*/ 41707 w 3255264"/>
              <a:gd name="T101" fmla="*/ 2758180 h 272857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255264"/>
              <a:gd name="T154" fmla="*/ 0 h 2728570"/>
              <a:gd name="T155" fmla="*/ 3255264 w 3255264"/>
              <a:gd name="T156" fmla="*/ 2728570 h 272857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255264" h="2728570">
                <a:moveTo>
                  <a:pt x="3255264" y="0"/>
                </a:moveTo>
                <a:lnTo>
                  <a:pt x="3255264" y="18985"/>
                </a:lnTo>
                <a:lnTo>
                  <a:pt x="3241017" y="16612"/>
                </a:lnTo>
                <a:lnTo>
                  <a:pt x="3241017" y="28478"/>
                </a:lnTo>
                <a:lnTo>
                  <a:pt x="3224395" y="28478"/>
                </a:lnTo>
                <a:lnTo>
                  <a:pt x="3224395" y="37970"/>
                </a:lnTo>
                <a:lnTo>
                  <a:pt x="3198274" y="33223"/>
                </a:lnTo>
                <a:lnTo>
                  <a:pt x="3200650" y="71193"/>
                </a:lnTo>
                <a:lnTo>
                  <a:pt x="3138910" y="68821"/>
                </a:lnTo>
                <a:lnTo>
                  <a:pt x="3136536" y="80686"/>
                </a:lnTo>
                <a:lnTo>
                  <a:pt x="3110415" y="80686"/>
                </a:lnTo>
                <a:lnTo>
                  <a:pt x="3110415" y="92551"/>
                </a:lnTo>
                <a:lnTo>
                  <a:pt x="3036803" y="94925"/>
                </a:lnTo>
                <a:lnTo>
                  <a:pt x="3036803" y="121029"/>
                </a:lnTo>
                <a:lnTo>
                  <a:pt x="3017806" y="118656"/>
                </a:lnTo>
                <a:lnTo>
                  <a:pt x="3017806" y="137641"/>
                </a:lnTo>
                <a:lnTo>
                  <a:pt x="2998809" y="140014"/>
                </a:lnTo>
                <a:lnTo>
                  <a:pt x="2998809" y="154253"/>
                </a:lnTo>
                <a:lnTo>
                  <a:pt x="2956067" y="151880"/>
                </a:lnTo>
                <a:lnTo>
                  <a:pt x="2956067" y="173238"/>
                </a:lnTo>
                <a:lnTo>
                  <a:pt x="2929947" y="170865"/>
                </a:lnTo>
                <a:lnTo>
                  <a:pt x="2929947" y="185104"/>
                </a:lnTo>
                <a:lnTo>
                  <a:pt x="2910950" y="180358"/>
                </a:lnTo>
                <a:lnTo>
                  <a:pt x="2908576" y="192223"/>
                </a:lnTo>
                <a:lnTo>
                  <a:pt x="2889579" y="187477"/>
                </a:lnTo>
                <a:lnTo>
                  <a:pt x="2889579" y="201716"/>
                </a:lnTo>
                <a:lnTo>
                  <a:pt x="2853960" y="206462"/>
                </a:lnTo>
                <a:lnTo>
                  <a:pt x="2851586" y="223074"/>
                </a:lnTo>
                <a:lnTo>
                  <a:pt x="2820716" y="220701"/>
                </a:lnTo>
                <a:lnTo>
                  <a:pt x="2820716" y="232566"/>
                </a:lnTo>
                <a:lnTo>
                  <a:pt x="2804094" y="232566"/>
                </a:lnTo>
                <a:lnTo>
                  <a:pt x="2804094" y="244432"/>
                </a:lnTo>
                <a:lnTo>
                  <a:pt x="2782722" y="239686"/>
                </a:lnTo>
                <a:lnTo>
                  <a:pt x="2780348" y="256298"/>
                </a:lnTo>
                <a:lnTo>
                  <a:pt x="2751853" y="258671"/>
                </a:lnTo>
                <a:lnTo>
                  <a:pt x="2751853" y="272909"/>
                </a:lnTo>
                <a:lnTo>
                  <a:pt x="2716234" y="270537"/>
                </a:lnTo>
                <a:lnTo>
                  <a:pt x="2716234" y="284776"/>
                </a:lnTo>
                <a:lnTo>
                  <a:pt x="2694863" y="280029"/>
                </a:lnTo>
                <a:lnTo>
                  <a:pt x="2694863" y="299014"/>
                </a:lnTo>
                <a:lnTo>
                  <a:pt x="2673492" y="296641"/>
                </a:lnTo>
                <a:lnTo>
                  <a:pt x="2673492" y="320372"/>
                </a:lnTo>
                <a:lnTo>
                  <a:pt x="2640248" y="317999"/>
                </a:lnTo>
                <a:lnTo>
                  <a:pt x="2640248" y="332238"/>
                </a:lnTo>
                <a:lnTo>
                  <a:pt x="2614128" y="329865"/>
                </a:lnTo>
                <a:lnTo>
                  <a:pt x="2614128" y="339357"/>
                </a:lnTo>
                <a:lnTo>
                  <a:pt x="2597506" y="339357"/>
                </a:lnTo>
                <a:lnTo>
                  <a:pt x="2597506" y="351224"/>
                </a:lnTo>
                <a:lnTo>
                  <a:pt x="2583258" y="348850"/>
                </a:lnTo>
                <a:lnTo>
                  <a:pt x="2583258" y="360716"/>
                </a:lnTo>
                <a:lnTo>
                  <a:pt x="2566636" y="358342"/>
                </a:lnTo>
                <a:lnTo>
                  <a:pt x="2564261" y="370209"/>
                </a:lnTo>
                <a:lnTo>
                  <a:pt x="2535766" y="370209"/>
                </a:lnTo>
                <a:lnTo>
                  <a:pt x="2535766" y="389194"/>
                </a:lnTo>
                <a:lnTo>
                  <a:pt x="2509646" y="386820"/>
                </a:lnTo>
                <a:lnTo>
                  <a:pt x="2509646" y="403432"/>
                </a:lnTo>
                <a:lnTo>
                  <a:pt x="2485900" y="403432"/>
                </a:lnTo>
                <a:lnTo>
                  <a:pt x="2488274" y="415297"/>
                </a:lnTo>
                <a:lnTo>
                  <a:pt x="2464529" y="417671"/>
                </a:lnTo>
                <a:lnTo>
                  <a:pt x="2462155" y="439029"/>
                </a:lnTo>
                <a:lnTo>
                  <a:pt x="2407539" y="443775"/>
                </a:lnTo>
                <a:lnTo>
                  <a:pt x="2407539" y="455641"/>
                </a:lnTo>
                <a:lnTo>
                  <a:pt x="2388543" y="450895"/>
                </a:lnTo>
                <a:lnTo>
                  <a:pt x="2390917" y="462760"/>
                </a:lnTo>
                <a:lnTo>
                  <a:pt x="2369546" y="462760"/>
                </a:lnTo>
                <a:lnTo>
                  <a:pt x="2369546" y="474626"/>
                </a:lnTo>
                <a:lnTo>
                  <a:pt x="2352924" y="469880"/>
                </a:lnTo>
                <a:lnTo>
                  <a:pt x="2352924" y="486492"/>
                </a:lnTo>
                <a:lnTo>
                  <a:pt x="2326803" y="484119"/>
                </a:lnTo>
                <a:lnTo>
                  <a:pt x="2326803" y="505477"/>
                </a:lnTo>
                <a:lnTo>
                  <a:pt x="2300683" y="503104"/>
                </a:lnTo>
                <a:lnTo>
                  <a:pt x="2303058" y="519715"/>
                </a:lnTo>
                <a:lnTo>
                  <a:pt x="2281687" y="517342"/>
                </a:lnTo>
                <a:lnTo>
                  <a:pt x="2281687" y="529208"/>
                </a:lnTo>
                <a:lnTo>
                  <a:pt x="2267439" y="529208"/>
                </a:lnTo>
                <a:lnTo>
                  <a:pt x="2267439" y="545820"/>
                </a:lnTo>
                <a:lnTo>
                  <a:pt x="2238944" y="543447"/>
                </a:lnTo>
                <a:lnTo>
                  <a:pt x="2236570" y="567178"/>
                </a:lnTo>
                <a:lnTo>
                  <a:pt x="2198576" y="564805"/>
                </a:lnTo>
                <a:lnTo>
                  <a:pt x="2198576" y="581417"/>
                </a:lnTo>
                <a:lnTo>
                  <a:pt x="2170081" y="574297"/>
                </a:lnTo>
                <a:lnTo>
                  <a:pt x="2167707" y="590910"/>
                </a:lnTo>
                <a:lnTo>
                  <a:pt x="2132088" y="598029"/>
                </a:lnTo>
                <a:lnTo>
                  <a:pt x="2132088" y="617014"/>
                </a:lnTo>
                <a:lnTo>
                  <a:pt x="2105967" y="614640"/>
                </a:lnTo>
                <a:lnTo>
                  <a:pt x="2103593" y="631253"/>
                </a:lnTo>
                <a:lnTo>
                  <a:pt x="2086971" y="626507"/>
                </a:lnTo>
                <a:lnTo>
                  <a:pt x="2086971" y="643118"/>
                </a:lnTo>
                <a:lnTo>
                  <a:pt x="2070348" y="635999"/>
                </a:lnTo>
                <a:lnTo>
                  <a:pt x="2070348" y="650238"/>
                </a:lnTo>
                <a:lnTo>
                  <a:pt x="2003860" y="676342"/>
                </a:lnTo>
                <a:lnTo>
                  <a:pt x="2001486" y="688208"/>
                </a:lnTo>
                <a:lnTo>
                  <a:pt x="1984864" y="685835"/>
                </a:lnTo>
                <a:lnTo>
                  <a:pt x="1984864" y="700073"/>
                </a:lnTo>
                <a:lnTo>
                  <a:pt x="1965867" y="697700"/>
                </a:lnTo>
                <a:lnTo>
                  <a:pt x="1965867" y="728551"/>
                </a:lnTo>
                <a:lnTo>
                  <a:pt x="1904128" y="726178"/>
                </a:lnTo>
                <a:lnTo>
                  <a:pt x="1904128" y="742790"/>
                </a:lnTo>
                <a:lnTo>
                  <a:pt x="1889880" y="742790"/>
                </a:lnTo>
                <a:lnTo>
                  <a:pt x="1889880" y="754655"/>
                </a:lnTo>
                <a:lnTo>
                  <a:pt x="1875633" y="754655"/>
                </a:lnTo>
                <a:lnTo>
                  <a:pt x="1873259" y="771268"/>
                </a:lnTo>
                <a:cubicBezTo>
                  <a:pt x="1861386" y="778387"/>
                  <a:pt x="1873259" y="790253"/>
                  <a:pt x="1837639" y="792626"/>
                </a:cubicBezTo>
                <a:lnTo>
                  <a:pt x="1809145" y="799745"/>
                </a:lnTo>
                <a:lnTo>
                  <a:pt x="1806771" y="811611"/>
                </a:lnTo>
                <a:lnTo>
                  <a:pt x="1787774" y="804491"/>
                </a:lnTo>
                <a:lnTo>
                  <a:pt x="1787774" y="823476"/>
                </a:lnTo>
                <a:lnTo>
                  <a:pt x="1766402" y="821103"/>
                </a:lnTo>
                <a:lnTo>
                  <a:pt x="1766402" y="835342"/>
                </a:lnTo>
                <a:lnTo>
                  <a:pt x="1735533" y="847208"/>
                </a:lnTo>
                <a:lnTo>
                  <a:pt x="1733159" y="861446"/>
                </a:lnTo>
                <a:lnTo>
                  <a:pt x="1711788" y="859073"/>
                </a:lnTo>
                <a:lnTo>
                  <a:pt x="1709412" y="870939"/>
                </a:lnTo>
                <a:lnTo>
                  <a:pt x="1688041" y="870939"/>
                </a:lnTo>
                <a:lnTo>
                  <a:pt x="1690416" y="887551"/>
                </a:lnTo>
                <a:lnTo>
                  <a:pt x="1671419" y="887551"/>
                </a:lnTo>
                <a:lnTo>
                  <a:pt x="1673794" y="908909"/>
                </a:lnTo>
                <a:lnTo>
                  <a:pt x="1640550" y="908909"/>
                </a:lnTo>
                <a:lnTo>
                  <a:pt x="1633426" y="925521"/>
                </a:lnTo>
                <a:lnTo>
                  <a:pt x="1612055" y="923148"/>
                </a:lnTo>
                <a:lnTo>
                  <a:pt x="1612055" y="935013"/>
                </a:lnTo>
                <a:lnTo>
                  <a:pt x="1597808" y="932641"/>
                </a:lnTo>
                <a:lnTo>
                  <a:pt x="1595432" y="946879"/>
                </a:lnTo>
                <a:lnTo>
                  <a:pt x="1578811" y="944506"/>
                </a:lnTo>
                <a:lnTo>
                  <a:pt x="1576436" y="958745"/>
                </a:lnTo>
                <a:lnTo>
                  <a:pt x="1562189" y="958745"/>
                </a:lnTo>
                <a:lnTo>
                  <a:pt x="1559814" y="987223"/>
                </a:lnTo>
                <a:lnTo>
                  <a:pt x="1512323" y="984849"/>
                </a:lnTo>
                <a:lnTo>
                  <a:pt x="1512323" y="1006208"/>
                </a:lnTo>
                <a:lnTo>
                  <a:pt x="1479078" y="1003834"/>
                </a:lnTo>
                <a:lnTo>
                  <a:pt x="1481453" y="1032312"/>
                </a:lnTo>
                <a:lnTo>
                  <a:pt x="1445835" y="1032312"/>
                </a:lnTo>
                <a:lnTo>
                  <a:pt x="1443459" y="1051297"/>
                </a:lnTo>
                <a:lnTo>
                  <a:pt x="1422088" y="1046551"/>
                </a:lnTo>
                <a:lnTo>
                  <a:pt x="1422088" y="1065536"/>
                </a:lnTo>
                <a:lnTo>
                  <a:pt x="1407841" y="1060789"/>
                </a:lnTo>
                <a:lnTo>
                  <a:pt x="1407841" y="1077401"/>
                </a:lnTo>
                <a:lnTo>
                  <a:pt x="1381721" y="1077401"/>
                </a:lnTo>
                <a:lnTo>
                  <a:pt x="1381721" y="1098759"/>
                </a:lnTo>
                <a:lnTo>
                  <a:pt x="1353226" y="1098759"/>
                </a:lnTo>
                <a:lnTo>
                  <a:pt x="1324731" y="1098759"/>
                </a:lnTo>
                <a:lnTo>
                  <a:pt x="1327105" y="1117744"/>
                </a:lnTo>
                <a:lnTo>
                  <a:pt x="1310483" y="1115371"/>
                </a:lnTo>
                <a:lnTo>
                  <a:pt x="1312858" y="1131984"/>
                </a:lnTo>
                <a:lnTo>
                  <a:pt x="1291486" y="1129611"/>
                </a:lnTo>
                <a:lnTo>
                  <a:pt x="1293863" y="1162833"/>
                </a:lnTo>
                <a:lnTo>
                  <a:pt x="1253493" y="1162834"/>
                </a:lnTo>
                <a:lnTo>
                  <a:pt x="1251119" y="1188939"/>
                </a:lnTo>
                <a:lnTo>
                  <a:pt x="1229748" y="1184192"/>
                </a:lnTo>
                <a:lnTo>
                  <a:pt x="1222625" y="1200804"/>
                </a:lnTo>
                <a:lnTo>
                  <a:pt x="1191754" y="1203177"/>
                </a:lnTo>
                <a:lnTo>
                  <a:pt x="1189380" y="1234029"/>
                </a:lnTo>
                <a:lnTo>
                  <a:pt x="1172758" y="1231655"/>
                </a:lnTo>
                <a:lnTo>
                  <a:pt x="1172758" y="1253014"/>
                </a:lnTo>
                <a:lnTo>
                  <a:pt x="1144263" y="1250640"/>
                </a:lnTo>
                <a:lnTo>
                  <a:pt x="1141888" y="1262506"/>
                </a:lnTo>
                <a:lnTo>
                  <a:pt x="1125266" y="1257759"/>
                </a:lnTo>
                <a:lnTo>
                  <a:pt x="1125266" y="1274372"/>
                </a:lnTo>
                <a:lnTo>
                  <a:pt x="1106270" y="1271999"/>
                </a:lnTo>
                <a:lnTo>
                  <a:pt x="1108644" y="1302849"/>
                </a:lnTo>
                <a:lnTo>
                  <a:pt x="1077775" y="1302849"/>
                </a:lnTo>
                <a:lnTo>
                  <a:pt x="1077775" y="1321834"/>
                </a:lnTo>
                <a:lnTo>
                  <a:pt x="1061153" y="1319460"/>
                </a:lnTo>
                <a:cubicBezTo>
                  <a:pt x="1061153" y="1324998"/>
                  <a:pt x="1061152" y="1330535"/>
                  <a:pt x="1061152" y="1336073"/>
                </a:cubicBezTo>
                <a:lnTo>
                  <a:pt x="1032657" y="1331327"/>
                </a:lnTo>
                <a:lnTo>
                  <a:pt x="1032657" y="1369297"/>
                </a:lnTo>
                <a:lnTo>
                  <a:pt x="985166" y="1371670"/>
                </a:lnTo>
                <a:lnTo>
                  <a:pt x="985166" y="1390655"/>
                </a:lnTo>
                <a:lnTo>
                  <a:pt x="963795" y="1385909"/>
                </a:lnTo>
                <a:lnTo>
                  <a:pt x="963795" y="1400147"/>
                </a:lnTo>
                <a:lnTo>
                  <a:pt x="940048" y="1400147"/>
                </a:lnTo>
                <a:lnTo>
                  <a:pt x="940048" y="1416759"/>
                </a:lnTo>
                <a:lnTo>
                  <a:pt x="921052" y="1419132"/>
                </a:lnTo>
                <a:lnTo>
                  <a:pt x="923427" y="1440490"/>
                </a:lnTo>
                <a:lnTo>
                  <a:pt x="897306" y="1438117"/>
                </a:lnTo>
                <a:lnTo>
                  <a:pt x="899681" y="1461849"/>
                </a:lnTo>
                <a:lnTo>
                  <a:pt x="868812" y="1459475"/>
                </a:lnTo>
                <a:lnTo>
                  <a:pt x="868812" y="1478460"/>
                </a:lnTo>
                <a:lnTo>
                  <a:pt x="852189" y="1478460"/>
                </a:lnTo>
                <a:lnTo>
                  <a:pt x="854564" y="1499819"/>
                </a:lnTo>
                <a:lnTo>
                  <a:pt x="835567" y="1497445"/>
                </a:lnTo>
                <a:lnTo>
                  <a:pt x="835567" y="1542535"/>
                </a:lnTo>
                <a:lnTo>
                  <a:pt x="778577" y="1540162"/>
                </a:lnTo>
                <a:lnTo>
                  <a:pt x="780952" y="1559147"/>
                </a:lnTo>
                <a:lnTo>
                  <a:pt x="766704" y="1556775"/>
                </a:lnTo>
                <a:lnTo>
                  <a:pt x="766704" y="1573386"/>
                </a:lnTo>
                <a:lnTo>
                  <a:pt x="752457" y="1571013"/>
                </a:lnTo>
                <a:lnTo>
                  <a:pt x="752457" y="1611356"/>
                </a:lnTo>
                <a:lnTo>
                  <a:pt x="702590" y="1611356"/>
                </a:lnTo>
                <a:lnTo>
                  <a:pt x="702590" y="1625595"/>
                </a:lnTo>
                <a:lnTo>
                  <a:pt x="676471" y="1630341"/>
                </a:lnTo>
                <a:lnTo>
                  <a:pt x="676471" y="1656446"/>
                </a:lnTo>
                <a:lnTo>
                  <a:pt x="621855" y="1675431"/>
                </a:lnTo>
                <a:lnTo>
                  <a:pt x="624230" y="1696789"/>
                </a:lnTo>
                <a:lnTo>
                  <a:pt x="609983" y="1696789"/>
                </a:lnTo>
                <a:lnTo>
                  <a:pt x="614731" y="1722893"/>
                </a:lnTo>
                <a:lnTo>
                  <a:pt x="600484" y="1722893"/>
                </a:lnTo>
                <a:cubicBezTo>
                  <a:pt x="599692" y="1742669"/>
                  <a:pt x="598901" y="1762445"/>
                  <a:pt x="598109" y="1782221"/>
                </a:cubicBezTo>
                <a:lnTo>
                  <a:pt x="560116" y="1777476"/>
                </a:lnTo>
                <a:lnTo>
                  <a:pt x="560116" y="1796461"/>
                </a:lnTo>
                <a:lnTo>
                  <a:pt x="536370" y="1794088"/>
                </a:lnTo>
                <a:lnTo>
                  <a:pt x="538745" y="1820191"/>
                </a:lnTo>
                <a:lnTo>
                  <a:pt x="503126" y="1820191"/>
                </a:lnTo>
                <a:lnTo>
                  <a:pt x="503126" y="1841550"/>
                </a:lnTo>
                <a:lnTo>
                  <a:pt x="479380" y="1843923"/>
                </a:lnTo>
                <a:lnTo>
                  <a:pt x="479380" y="1865281"/>
                </a:lnTo>
                <a:lnTo>
                  <a:pt x="467508" y="1862908"/>
                </a:lnTo>
                <a:lnTo>
                  <a:pt x="469882" y="1884266"/>
                </a:lnTo>
                <a:lnTo>
                  <a:pt x="453260" y="1886639"/>
                </a:lnTo>
                <a:lnTo>
                  <a:pt x="453260" y="1905624"/>
                </a:lnTo>
                <a:lnTo>
                  <a:pt x="431889" y="1905624"/>
                </a:lnTo>
                <a:lnTo>
                  <a:pt x="429514" y="1948341"/>
                </a:lnTo>
                <a:lnTo>
                  <a:pt x="405768" y="1945968"/>
                </a:lnTo>
                <a:lnTo>
                  <a:pt x="405768" y="1964953"/>
                </a:lnTo>
                <a:lnTo>
                  <a:pt x="389146" y="1962579"/>
                </a:lnTo>
                <a:lnTo>
                  <a:pt x="391521" y="1983938"/>
                </a:lnTo>
                <a:lnTo>
                  <a:pt x="358277" y="1983938"/>
                </a:lnTo>
                <a:cubicBezTo>
                  <a:pt x="358277" y="2000550"/>
                  <a:pt x="358278" y="2017162"/>
                  <a:pt x="358278" y="2033774"/>
                </a:cubicBezTo>
                <a:lnTo>
                  <a:pt x="341654" y="2036147"/>
                </a:lnTo>
                <a:lnTo>
                  <a:pt x="341654" y="2057505"/>
                </a:lnTo>
                <a:lnTo>
                  <a:pt x="325033" y="2055132"/>
                </a:lnTo>
                <a:lnTo>
                  <a:pt x="325033" y="2074117"/>
                </a:lnTo>
                <a:lnTo>
                  <a:pt x="310785" y="2081236"/>
                </a:lnTo>
                <a:lnTo>
                  <a:pt x="310785" y="2133445"/>
                </a:lnTo>
                <a:lnTo>
                  <a:pt x="284664" y="2131072"/>
                </a:lnTo>
                <a:lnTo>
                  <a:pt x="287040" y="2145311"/>
                </a:lnTo>
                <a:lnTo>
                  <a:pt x="270417" y="2145311"/>
                </a:lnTo>
                <a:lnTo>
                  <a:pt x="272792" y="2161922"/>
                </a:lnTo>
                <a:lnTo>
                  <a:pt x="258545" y="2164296"/>
                </a:lnTo>
                <a:lnTo>
                  <a:pt x="253796" y="2185654"/>
                </a:lnTo>
                <a:cubicBezTo>
                  <a:pt x="253796" y="2200684"/>
                  <a:pt x="253795" y="2215715"/>
                  <a:pt x="253795" y="2230745"/>
                </a:cubicBezTo>
                <a:lnTo>
                  <a:pt x="213427" y="2235490"/>
                </a:lnTo>
                <a:lnTo>
                  <a:pt x="215802" y="2249729"/>
                </a:lnTo>
                <a:lnTo>
                  <a:pt x="199180" y="2249729"/>
                </a:lnTo>
                <a:lnTo>
                  <a:pt x="196805" y="2275833"/>
                </a:lnTo>
                <a:lnTo>
                  <a:pt x="177809" y="2280580"/>
                </a:lnTo>
                <a:lnTo>
                  <a:pt x="180183" y="2306684"/>
                </a:lnTo>
                <a:lnTo>
                  <a:pt x="168310" y="2318550"/>
                </a:lnTo>
                <a:lnTo>
                  <a:pt x="165936" y="2347027"/>
                </a:lnTo>
                <a:lnTo>
                  <a:pt x="151688" y="2344654"/>
                </a:lnTo>
                <a:lnTo>
                  <a:pt x="154063" y="2375505"/>
                </a:lnTo>
                <a:lnTo>
                  <a:pt x="137441" y="2375505"/>
                </a:lnTo>
                <a:lnTo>
                  <a:pt x="137441" y="2406355"/>
                </a:lnTo>
                <a:lnTo>
                  <a:pt x="123193" y="2408728"/>
                </a:lnTo>
                <a:lnTo>
                  <a:pt x="120819" y="2434833"/>
                </a:lnTo>
                <a:lnTo>
                  <a:pt x="104196" y="2439580"/>
                </a:lnTo>
                <a:lnTo>
                  <a:pt x="104196" y="2470430"/>
                </a:lnTo>
                <a:lnTo>
                  <a:pt x="85200" y="2472803"/>
                </a:lnTo>
                <a:lnTo>
                  <a:pt x="85200" y="2498908"/>
                </a:lnTo>
                <a:lnTo>
                  <a:pt x="70953" y="2501281"/>
                </a:lnTo>
                <a:lnTo>
                  <a:pt x="73327" y="2522638"/>
                </a:lnTo>
                <a:lnTo>
                  <a:pt x="54330" y="2525012"/>
                </a:lnTo>
                <a:lnTo>
                  <a:pt x="59080" y="2565355"/>
                </a:lnTo>
                <a:lnTo>
                  <a:pt x="35334" y="2584340"/>
                </a:lnTo>
                <a:lnTo>
                  <a:pt x="40083" y="2612818"/>
                </a:lnTo>
                <a:cubicBezTo>
                  <a:pt x="35730" y="2628244"/>
                  <a:pt x="30142" y="2658820"/>
                  <a:pt x="23461" y="2676893"/>
                </a:cubicBezTo>
                <a:cubicBezTo>
                  <a:pt x="16781" y="2694966"/>
                  <a:pt x="1535" y="2712641"/>
                  <a:pt x="0" y="2721254"/>
                </a:cubicBezTo>
                <a:lnTo>
                  <a:pt x="0" y="2728570"/>
                </a:lnTo>
              </a:path>
            </a:pathLst>
          </a:custGeom>
          <a:noFill/>
          <a:ln w="25400" algn="ctr">
            <a:solidFill>
              <a:srgbClr val="B4DC50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717" name="Line 50"/>
          <p:cNvSpPr>
            <a:spLocks noChangeShapeType="1"/>
          </p:cNvSpPr>
          <p:nvPr/>
        </p:nvSpPr>
        <p:spPr bwMode="auto">
          <a:xfrm>
            <a:off x="6819900" y="2886075"/>
            <a:ext cx="295275" cy="0"/>
          </a:xfrm>
          <a:prstGeom prst="line">
            <a:avLst/>
          </a:prstGeom>
          <a:noFill/>
          <a:ln w="25400">
            <a:solidFill>
              <a:srgbClr val="FFF000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718" name="Line 51"/>
          <p:cNvSpPr>
            <a:spLocks noChangeShapeType="1"/>
          </p:cNvSpPr>
          <p:nvPr/>
        </p:nvSpPr>
        <p:spPr bwMode="auto">
          <a:xfrm>
            <a:off x="6819900" y="3173413"/>
            <a:ext cx="295275" cy="0"/>
          </a:xfrm>
          <a:prstGeom prst="line">
            <a:avLst/>
          </a:prstGeom>
          <a:noFill/>
          <a:ln w="25400">
            <a:solidFill>
              <a:srgbClr val="FF9600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719" name="Line 52"/>
          <p:cNvSpPr>
            <a:spLocks noChangeShapeType="1"/>
          </p:cNvSpPr>
          <p:nvPr/>
        </p:nvSpPr>
        <p:spPr bwMode="auto">
          <a:xfrm>
            <a:off x="6819900" y="3462338"/>
            <a:ext cx="295275" cy="0"/>
          </a:xfrm>
          <a:prstGeom prst="line">
            <a:avLst/>
          </a:prstGeom>
          <a:noFill/>
          <a:ln w="25400">
            <a:solidFill>
              <a:srgbClr val="B4DC50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720" name="Line 53"/>
          <p:cNvSpPr>
            <a:spLocks noChangeShapeType="1"/>
          </p:cNvSpPr>
          <p:nvPr/>
        </p:nvSpPr>
        <p:spPr bwMode="auto">
          <a:xfrm>
            <a:off x="6819900" y="3749675"/>
            <a:ext cx="295275" cy="0"/>
          </a:xfrm>
          <a:prstGeom prst="line">
            <a:avLst/>
          </a:prstGeom>
          <a:noFill/>
          <a:ln w="25400">
            <a:solidFill>
              <a:srgbClr val="32C8FF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721" name="Line 54"/>
          <p:cNvSpPr>
            <a:spLocks noChangeShapeType="1"/>
          </p:cNvSpPr>
          <p:nvPr/>
        </p:nvSpPr>
        <p:spPr bwMode="auto">
          <a:xfrm>
            <a:off x="6819900" y="4038600"/>
            <a:ext cx="295275" cy="0"/>
          </a:xfrm>
          <a:prstGeom prst="line">
            <a:avLst/>
          </a:prstGeom>
          <a:noFill/>
          <a:ln w="25400">
            <a:solidFill>
              <a:srgbClr val="F2B646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722" name="Line 55"/>
          <p:cNvSpPr>
            <a:spLocks noChangeShapeType="1"/>
          </p:cNvSpPr>
          <p:nvPr/>
        </p:nvSpPr>
        <p:spPr bwMode="auto">
          <a:xfrm>
            <a:off x="6819900" y="4325938"/>
            <a:ext cx="295275" cy="0"/>
          </a:xfrm>
          <a:prstGeom prst="line">
            <a:avLst/>
          </a:prstGeom>
          <a:noFill/>
          <a:ln w="25400">
            <a:solidFill>
              <a:srgbClr val="50AAC8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723" name="Line 56"/>
          <p:cNvSpPr>
            <a:spLocks noChangeShapeType="1"/>
          </p:cNvSpPr>
          <p:nvPr/>
        </p:nvSpPr>
        <p:spPr bwMode="auto">
          <a:xfrm>
            <a:off x="6819900" y="4614863"/>
            <a:ext cx="295275" cy="0"/>
          </a:xfrm>
          <a:prstGeom prst="line">
            <a:avLst/>
          </a:prstGeom>
          <a:noFill/>
          <a:ln w="25400">
            <a:solidFill>
              <a:srgbClr val="2F9750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724" name="Line 57"/>
          <p:cNvSpPr>
            <a:spLocks noChangeShapeType="1"/>
          </p:cNvSpPr>
          <p:nvPr/>
        </p:nvSpPr>
        <p:spPr bwMode="auto">
          <a:xfrm>
            <a:off x="6819900" y="4903788"/>
            <a:ext cx="2952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56725" name="Text Box 27"/>
          <p:cNvSpPr txBox="1">
            <a:spLocks noChangeArrowheads="1"/>
          </p:cNvSpPr>
          <p:nvPr/>
        </p:nvSpPr>
        <p:spPr bwMode="auto">
          <a:xfrm rot="-5400000">
            <a:off x="390526" y="3651250"/>
            <a:ext cx="2671762" cy="3381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rgbClr val="FFFFFF"/>
                </a:solidFill>
              </a:rPr>
              <a:t>Cumulative incidence (%)</a:t>
            </a:r>
            <a:endParaRPr lang="en-US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Predictive value of contemporary bleeding risk stratification schemes</a:t>
            </a:r>
            <a:endParaRPr lang="en-US" smtClean="0"/>
          </a:p>
        </p:txBody>
      </p:sp>
      <p:graphicFrame>
        <p:nvGraphicFramePr>
          <p:cNvPr id="34859" name="Group 43"/>
          <p:cNvGraphicFramePr>
            <a:graphicFrameLocks noGrp="1"/>
          </p:cNvGraphicFramePr>
          <p:nvPr>
            <p:ph idx="4294967295"/>
          </p:nvPr>
        </p:nvGraphicFramePr>
        <p:xfrm>
          <a:off x="381000" y="1679575"/>
          <a:ext cx="8378825" cy="3852038"/>
        </p:xfrm>
        <a:graphic>
          <a:graphicData uri="http://schemas.openxmlformats.org/drawingml/2006/table">
            <a:tbl>
              <a:tblPr/>
              <a:tblGrid>
                <a:gridCol w="1576388"/>
                <a:gridCol w="1624012"/>
                <a:gridCol w="1727200"/>
                <a:gridCol w="1724025"/>
                <a:gridCol w="1727200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C-statistics (95%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CIs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5" marB="36005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Whole cohort </a:t>
                      </a:r>
                      <a:b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(n=7329)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Warfarin</a:t>
                      </a:r>
                      <a:b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(n=3,665)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Warfarin-naïve (n=769)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Warfarin + ASA (n=772)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HAS-BLED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0.65 (0.61 – 0.68)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0.66 (0.61 – 0.70)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0.66 (0.55 – 0.74)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0.60 (0.53 – 0.68)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Shireman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 al.</a:t>
                      </a:r>
                      <a:b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</a:t>
                      </a:r>
                    </a:p>
                  </a:txBody>
                  <a:tcPr marL="36000" marR="36000" marT="36005" marB="360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0.64 (0.61 – 0.68)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0.63 (0.58 – 0.67)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0.61 (0.52 – 0.71)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0.58 (0.51 – 0.66)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HEMORR</a:t>
                      </a:r>
                      <a:r>
                        <a:rPr kumimoji="0" lang="en-GB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HAGES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0.62 (0.58 – 0.65)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0.61 (0.56 – 0.65)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0.62 (0.52 – 0.72)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0.58 (0.51 – 0.66)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Beyth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 al.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0.57 (0.53 – 0.60)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0.56 (0.51 – 0.60)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0.50 (0.44 – 0.57)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0.52 (0.46 – 0.57)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Kuijer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al.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0.49 (0.46 – 0.52)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0.52 (0.48 – 0.56)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0.44 (0.38 – 0.51)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0.49 (0.45 – 0.55)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</a:tr>
            </a:tbl>
          </a:graphicData>
        </a:graphic>
      </p:graphicFrame>
      <p:sp>
        <p:nvSpPr>
          <p:cNvPr id="157736" name="Text Box 116"/>
          <p:cNvSpPr txBox="1">
            <a:spLocks noChangeArrowheads="1"/>
          </p:cNvSpPr>
          <p:nvPr/>
        </p:nvSpPr>
        <p:spPr bwMode="auto">
          <a:xfrm>
            <a:off x="298450" y="6505575"/>
            <a:ext cx="2684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FFFFFF"/>
                </a:solidFill>
              </a:rPr>
              <a:t>Lip GY </a:t>
            </a:r>
            <a:r>
              <a:rPr lang="en-US" sz="1200" b="0" i="1">
                <a:solidFill>
                  <a:srgbClr val="FFFFFF"/>
                </a:solidFill>
              </a:rPr>
              <a:t>et al</a:t>
            </a:r>
            <a:r>
              <a:rPr lang="en-US" sz="1200" b="0">
                <a:solidFill>
                  <a:srgbClr val="FFFFFF"/>
                </a:solidFill>
              </a:rPr>
              <a:t>. </a:t>
            </a:r>
            <a:r>
              <a:rPr lang="en-US" sz="1200" b="0" i="1">
                <a:solidFill>
                  <a:srgbClr val="FFFFFF"/>
                </a:solidFill>
              </a:rPr>
              <a:t>JACC </a:t>
            </a:r>
            <a:r>
              <a:rPr lang="en-US" sz="1200" b="0">
                <a:solidFill>
                  <a:srgbClr val="FFFFFF"/>
                </a:solidFill>
              </a:rPr>
              <a:t>2011;57:173–180</a:t>
            </a:r>
            <a:endParaRPr lang="en-GB" sz="1200" b="0">
              <a:solidFill>
                <a:srgbClr val="FFFFFF"/>
              </a:solidFill>
              <a:ea typeface="ＭＳ Ｐゴシック" pitchFamily="34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The net clinical benefit (NCB) of VKA treatment is higher in patients with a high bleeding risk</a:t>
            </a:r>
          </a:p>
        </p:txBody>
      </p:sp>
      <p:sp>
        <p:nvSpPr>
          <p:cNvPr id="97358" name="Rectangle 78"/>
          <p:cNvSpPr>
            <a:spLocks noChangeArrowheads="1"/>
          </p:cNvSpPr>
          <p:nvPr/>
        </p:nvSpPr>
        <p:spPr bwMode="auto">
          <a:xfrm>
            <a:off x="284163" y="5375275"/>
            <a:ext cx="2454275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rgbClr val="FFFFFF"/>
                </a:solidFill>
                <a:latin typeface="Arial" charset="0"/>
              </a:rPr>
              <a:t>Values &gt;0 </a:t>
            </a:r>
            <a:r>
              <a:rPr lang="en-US" sz="1400" b="0" dirty="0" err="1">
                <a:solidFill>
                  <a:srgbClr val="FFFFFF"/>
                </a:solidFill>
                <a:latin typeface="Arial" charset="0"/>
              </a:rPr>
              <a:t>favours</a:t>
            </a:r>
            <a:r>
              <a:rPr lang="en-US" sz="1400" b="0" dirty="0">
                <a:solidFill>
                  <a:srgbClr val="FFFFFF"/>
                </a:solidFill>
                <a:latin typeface="Arial" charset="0"/>
              </a:rPr>
              <a:t> treatment</a:t>
            </a:r>
            <a:r>
              <a:rPr lang="en-US" sz="1400" b="0" dirty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35892" name="Group 52"/>
          <p:cNvGraphicFramePr>
            <a:graphicFrameLocks noGrp="1"/>
          </p:cNvGraphicFramePr>
          <p:nvPr>
            <p:ph sz="quarter" idx="3"/>
          </p:nvPr>
        </p:nvGraphicFramePr>
        <p:xfrm>
          <a:off x="381000" y="2536825"/>
          <a:ext cx="8382000" cy="2693611"/>
        </p:xfrm>
        <a:graphic>
          <a:graphicData uri="http://schemas.openxmlformats.org/drawingml/2006/table">
            <a:tbl>
              <a:tblPr/>
              <a:tblGrid>
                <a:gridCol w="1663700"/>
                <a:gridCol w="1189038"/>
                <a:gridCol w="1284287"/>
                <a:gridCol w="1601788"/>
                <a:gridCol w="1408112"/>
                <a:gridCol w="12350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NCB VKA vs no treatment (95% CI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</a:t>
                      </a: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HAS-BLED score</a:t>
                      </a: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≤2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≥3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≤2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≥3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CHADS</a:t>
                      </a:r>
                      <a:r>
                        <a:rPr kumimoji="0" lang="en-GB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</a:t>
                      </a:r>
                      <a:r>
                        <a:rPr kumimoji="0" lang="en-GB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DS</a:t>
                      </a:r>
                      <a:r>
                        <a:rPr kumimoji="0" lang="en-GB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-VASc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–0.02 </a:t>
                      </a:r>
                      <a:b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(–0.09–0.06)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0.19 </a:t>
                      </a:r>
                      <a:b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(–1.39–1.77)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–0.11 </a:t>
                      </a:r>
                      <a:b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(–0.20––0.03)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–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0.84 </a:t>
                      </a:r>
                      <a:b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(0.70–0.99)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0.56 </a:t>
                      </a:r>
                      <a:b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(0.16–0.95)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–0.02 </a:t>
                      </a:r>
                      <a:b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(–0.15–0.11)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0.25 </a:t>
                      </a:r>
                      <a:b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(–0.86–1.36)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73BA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2–6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1.95 </a:t>
                      </a:r>
                      <a:b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(1.70–2.20)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2.68 </a:t>
                      </a:r>
                      <a:b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(2.33–3.04)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2–9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1.19 </a:t>
                      </a:r>
                      <a:b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(1.07–1.32)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2.21 </a:t>
                      </a:r>
                      <a:b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(1.93–2.50)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5" marB="360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B99"/>
                    </a:solidFill>
                  </a:tcPr>
                </a:tc>
              </a:tr>
            </a:tbl>
          </a:graphicData>
        </a:graphic>
      </p:graphicFrame>
      <p:sp>
        <p:nvSpPr>
          <p:cNvPr id="158769" name="Text Box 74"/>
          <p:cNvSpPr txBox="1">
            <a:spLocks noChangeArrowheads="1"/>
          </p:cNvSpPr>
          <p:nvPr/>
        </p:nvSpPr>
        <p:spPr bwMode="auto">
          <a:xfrm>
            <a:off x="298450" y="6505575"/>
            <a:ext cx="3151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Olesen JB </a:t>
            </a:r>
            <a:r>
              <a:rPr lang="da-DK" sz="1200" b="0" i="1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et al. </a:t>
            </a:r>
            <a:r>
              <a:rPr lang="en-US" sz="1200" b="0" i="1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Thromb Haemost </a:t>
            </a:r>
            <a:r>
              <a:rPr lang="en-US" sz="1200" b="0">
                <a:solidFill>
                  <a:srgbClr val="FFFFFF"/>
                </a:solidFill>
                <a:ea typeface="ＭＳ Ｐゴシック" pitchFamily="34" charset="-128"/>
                <a:cs typeface="Tahoma" pitchFamily="34" charset="0"/>
              </a:rPr>
              <a:t>2011;106</a:t>
            </a:r>
            <a:endParaRPr lang="en-GB" sz="1200" b="0">
              <a:solidFill>
                <a:srgbClr val="FFFFFF"/>
              </a:solidFill>
              <a:ea typeface="ＭＳ Ｐゴシック" pitchFamily="34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Afbeelding 70" descr="GARFIELD AGT NCC slides.jpg"/>
          <p:cNvPicPr>
            <a:picLocks noChangeAspect="1"/>
          </p:cNvPicPr>
          <p:nvPr/>
        </p:nvPicPr>
        <p:blipFill>
          <a:blip r:embed="rId3" cstate="print"/>
          <a:srcRect l="6268" t="22090" r="22388"/>
          <a:stretch>
            <a:fillRect/>
          </a:stretch>
        </p:blipFill>
        <p:spPr bwMode="auto">
          <a:xfrm>
            <a:off x="928688" y="955675"/>
            <a:ext cx="6523037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kstvak 71"/>
          <p:cNvSpPr txBox="1"/>
          <p:nvPr/>
        </p:nvSpPr>
        <p:spPr>
          <a:xfrm>
            <a:off x="519113" y="163513"/>
            <a:ext cx="8229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3600" cap="smal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Stroke Prevention in AF</a:t>
            </a:r>
          </a:p>
        </p:txBody>
      </p:sp>
      <p:sp>
        <p:nvSpPr>
          <p:cNvPr id="73" name="Tekstvak 72"/>
          <p:cNvSpPr txBox="1"/>
          <p:nvPr/>
        </p:nvSpPr>
        <p:spPr>
          <a:xfrm>
            <a:off x="7680325" y="1149350"/>
            <a:ext cx="10493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2400" cap="smal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1999</a:t>
            </a:r>
          </a:p>
        </p:txBody>
      </p:sp>
      <p:sp>
        <p:nvSpPr>
          <p:cNvPr id="74" name="Tekstvak 73"/>
          <p:cNvSpPr txBox="1"/>
          <p:nvPr/>
        </p:nvSpPr>
        <p:spPr>
          <a:xfrm>
            <a:off x="7680325" y="4891088"/>
            <a:ext cx="10493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2400" cap="smal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2011</a:t>
            </a:r>
          </a:p>
        </p:txBody>
      </p:sp>
      <p:sp>
        <p:nvSpPr>
          <p:cNvPr id="75" name="Tekstvak 74"/>
          <p:cNvSpPr txBox="1"/>
          <p:nvPr/>
        </p:nvSpPr>
        <p:spPr>
          <a:xfrm>
            <a:off x="7680325" y="3387725"/>
            <a:ext cx="10493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2400" cap="smal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2006</a:t>
            </a:r>
          </a:p>
        </p:txBody>
      </p:sp>
      <p:cxnSp>
        <p:nvCxnSpPr>
          <p:cNvPr id="159751" name="Rechte verbindingslijn met pijl 76"/>
          <p:cNvCxnSpPr>
            <a:cxnSpLocks noChangeShapeType="1"/>
          </p:cNvCxnSpPr>
          <p:nvPr/>
        </p:nvCxnSpPr>
        <p:spPr bwMode="auto">
          <a:xfrm rot="21540000" flipH="1">
            <a:off x="8197850" y="4094163"/>
            <a:ext cx="14288" cy="600075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159752" name="Rechte verbindingslijn met pijl 77"/>
          <p:cNvCxnSpPr>
            <a:cxnSpLocks noChangeShapeType="1"/>
          </p:cNvCxnSpPr>
          <p:nvPr/>
        </p:nvCxnSpPr>
        <p:spPr bwMode="auto">
          <a:xfrm>
            <a:off x="8204200" y="1981200"/>
            <a:ext cx="0" cy="955675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 cstate="print"/>
          <a:srcRect l="15820" t="10312" r="13867" b="53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1" name="Tekstvak 2"/>
          <p:cNvSpPr txBox="1">
            <a:spLocks noChangeArrowheads="1"/>
          </p:cNvSpPr>
          <p:nvPr/>
        </p:nvSpPr>
        <p:spPr bwMode="auto">
          <a:xfrm>
            <a:off x="2819400" y="6473825"/>
            <a:ext cx="320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200" i="1">
                <a:solidFill>
                  <a:srgbClr val="000000"/>
                </a:solidFill>
              </a:rPr>
              <a:t>N Engl J Med 2009:361:2671-2675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 cstate="print"/>
          <a:srcRect l="16344" t="11462" r="14478" b="5434"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5" name="Tekstvak 2"/>
          <p:cNvSpPr txBox="1">
            <a:spLocks noChangeArrowheads="1"/>
          </p:cNvSpPr>
          <p:nvPr/>
        </p:nvSpPr>
        <p:spPr bwMode="auto">
          <a:xfrm>
            <a:off x="2819400" y="6473825"/>
            <a:ext cx="320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200" i="1">
                <a:solidFill>
                  <a:srgbClr val="000000"/>
                </a:solidFill>
              </a:rPr>
              <a:t>N Engl J Med 2009:361:2671-2675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 cstate="print"/>
          <a:srcRect l="10332" t="23625" r="30016" b="4556"/>
          <a:stretch>
            <a:fillRect/>
          </a:stretch>
        </p:blipFill>
        <p:spPr bwMode="auto">
          <a:xfrm>
            <a:off x="0" y="0"/>
            <a:ext cx="932497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 cstate="print"/>
          <a:srcRect l="15448" t="10388" r="13470" b="5434"/>
          <a:stretch>
            <a:fillRect/>
          </a:stretch>
        </p:blipFill>
        <p:spPr bwMode="auto">
          <a:xfrm>
            <a:off x="0" y="0"/>
            <a:ext cx="9266238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Ovaal 3"/>
          <p:cNvSpPr>
            <a:spLocks noChangeArrowheads="1"/>
          </p:cNvSpPr>
          <p:nvPr/>
        </p:nvSpPr>
        <p:spPr bwMode="auto">
          <a:xfrm>
            <a:off x="3030538" y="2921000"/>
            <a:ext cx="2919412" cy="139223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nl-NL" sz="1800" b="0">
              <a:solidFill>
                <a:srgbClr val="000000"/>
              </a:solidFill>
            </a:endParaRPr>
          </a:p>
        </p:txBody>
      </p:sp>
      <p:sp>
        <p:nvSpPr>
          <p:cNvPr id="163844" name="Tekstvak 2"/>
          <p:cNvSpPr txBox="1">
            <a:spLocks noChangeArrowheads="1"/>
          </p:cNvSpPr>
          <p:nvPr/>
        </p:nvSpPr>
        <p:spPr bwMode="auto">
          <a:xfrm>
            <a:off x="3581400" y="6321425"/>
            <a:ext cx="3886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i="1">
                <a:solidFill>
                  <a:srgbClr val="FFFF00"/>
                </a:solidFill>
              </a:rPr>
              <a:t>New Engl J Med 2011 Aug 10 Epub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>
          <a:xfrm>
            <a:off x="304800" y="315913"/>
            <a:ext cx="7010400" cy="677862"/>
          </a:xfrm>
        </p:spPr>
        <p:txBody>
          <a:bodyPr/>
          <a:lstStyle/>
          <a:p>
            <a:r>
              <a:rPr lang="en-US" smtClean="0"/>
              <a:t>Major Bleeding</a:t>
            </a:r>
            <a:br>
              <a:rPr lang="en-US" smtClean="0"/>
            </a:br>
            <a:r>
              <a:rPr lang="en-US" sz="2000" b="0" smtClean="0"/>
              <a:t>ISTH definition</a:t>
            </a:r>
          </a:p>
        </p:txBody>
      </p:sp>
      <p:sp>
        <p:nvSpPr>
          <p:cNvPr id="164867" name="TextBox 1"/>
          <p:cNvSpPr txBox="1">
            <a:spLocks noChangeArrowheads="1"/>
          </p:cNvSpPr>
          <p:nvPr/>
        </p:nvSpPr>
        <p:spPr bwMode="auto">
          <a:xfrm>
            <a:off x="4953000" y="3763963"/>
            <a:ext cx="366077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AFCC36"/>
              </a:buClr>
              <a:buSzPct val="110000"/>
            </a:pPr>
            <a:r>
              <a:rPr lang="en-US" sz="1600" b="0">
                <a:solidFill>
                  <a:srgbClr val="C0D832"/>
                </a:solidFill>
              </a:rPr>
              <a:t>Apixaban  327 patients, 2.13% per year </a:t>
            </a:r>
          </a:p>
          <a:p>
            <a:pPr eaLnBrk="0" hangingPunct="0">
              <a:lnSpc>
                <a:spcPct val="110000"/>
              </a:lnSpc>
              <a:buClr>
                <a:srgbClr val="AFCC36"/>
              </a:buClr>
              <a:buSzPct val="110000"/>
            </a:pPr>
            <a:r>
              <a:rPr lang="en-US" sz="1600" b="0">
                <a:solidFill>
                  <a:srgbClr val="E97C25"/>
                </a:solidFill>
              </a:rPr>
              <a:t>Warfarin	 462 patients, 3.09% per year</a:t>
            </a:r>
          </a:p>
          <a:p>
            <a:pPr eaLnBrk="0" hangingPunct="0">
              <a:lnSpc>
                <a:spcPct val="110000"/>
              </a:lnSpc>
              <a:buClr>
                <a:srgbClr val="AFCC36"/>
              </a:buClr>
              <a:buSzPct val="110000"/>
            </a:pPr>
            <a:r>
              <a:rPr lang="en-US" sz="1600">
                <a:solidFill>
                  <a:srgbClr val="FFFFFF"/>
                </a:solidFill>
              </a:rPr>
              <a:t>HR 0.69 (95% CI, 0.60–0.80); P&lt;0.001 </a:t>
            </a:r>
          </a:p>
        </p:txBody>
      </p:sp>
      <p:sp>
        <p:nvSpPr>
          <p:cNvPr id="164868" name="TextBox 8"/>
          <p:cNvSpPr txBox="1">
            <a:spLocks noChangeArrowheads="1"/>
          </p:cNvSpPr>
          <p:nvPr/>
        </p:nvSpPr>
        <p:spPr bwMode="auto">
          <a:xfrm>
            <a:off x="641350" y="5189538"/>
            <a:ext cx="7283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603375" algn="ctr"/>
                <a:tab pos="2565400" algn="ctr"/>
                <a:tab pos="3605213" algn="ctr"/>
                <a:tab pos="4567238" algn="ctr"/>
                <a:tab pos="5541963" algn="ctr"/>
                <a:tab pos="6516688" algn="ctr"/>
              </a:tabLst>
            </a:pPr>
            <a:r>
              <a:rPr lang="is-IS" sz="1600" b="0">
                <a:solidFill>
                  <a:srgbClr val="FFFFFF"/>
                </a:solidFill>
              </a:rPr>
              <a:t>No. at Risk</a:t>
            </a:r>
          </a:p>
          <a:p>
            <a:pPr>
              <a:tabLst>
                <a:tab pos="1603375" algn="ctr"/>
                <a:tab pos="2565400" algn="ctr"/>
                <a:tab pos="3605213" algn="ctr"/>
                <a:tab pos="4567238" algn="ctr"/>
                <a:tab pos="5541963" algn="ctr"/>
                <a:tab pos="6516688" algn="ctr"/>
              </a:tabLst>
            </a:pPr>
            <a:r>
              <a:rPr lang="is-IS" sz="1600" b="0">
                <a:solidFill>
                  <a:srgbClr val="C0D832"/>
                </a:solidFill>
              </a:rPr>
              <a:t>Apixaban	9088	8103	7564	5365	3048	1515</a:t>
            </a:r>
          </a:p>
          <a:p>
            <a:pPr>
              <a:tabLst>
                <a:tab pos="1603375" algn="ctr"/>
                <a:tab pos="2565400" algn="ctr"/>
                <a:tab pos="3605213" algn="ctr"/>
                <a:tab pos="4567238" algn="ctr"/>
                <a:tab pos="5541963" algn="ctr"/>
                <a:tab pos="6516688" algn="ctr"/>
              </a:tabLst>
            </a:pPr>
            <a:r>
              <a:rPr lang="is-IS" sz="1600" b="0">
                <a:solidFill>
                  <a:srgbClr val="E97C25"/>
                </a:solidFill>
              </a:rPr>
              <a:t>Warfarin	9052	7910	7335	5196	2956	1491</a:t>
            </a:r>
            <a:endParaRPr lang="en-US" sz="1600" b="0">
              <a:solidFill>
                <a:srgbClr val="E97C25"/>
              </a:solidFill>
            </a:endParaRPr>
          </a:p>
        </p:txBody>
      </p:sp>
      <p:pic>
        <p:nvPicPr>
          <p:cNvPr id="164869" name="Picture 2" descr="bleed km.png"/>
          <p:cNvPicPr>
            <a:picLocks noChangeAspect="1"/>
          </p:cNvPicPr>
          <p:nvPr/>
        </p:nvPicPr>
        <p:blipFill>
          <a:blip r:embed="rId3" cstate="print"/>
          <a:srcRect t="7010" r="15192"/>
          <a:stretch>
            <a:fillRect/>
          </a:stretch>
        </p:blipFill>
        <p:spPr bwMode="auto">
          <a:xfrm>
            <a:off x="1676400" y="1219200"/>
            <a:ext cx="60198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0" name="Rectangle 5"/>
          <p:cNvSpPr>
            <a:spLocks noChangeArrowheads="1"/>
          </p:cNvSpPr>
          <p:nvPr/>
        </p:nvSpPr>
        <p:spPr bwMode="auto">
          <a:xfrm>
            <a:off x="7391400" y="2133600"/>
            <a:ext cx="1095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FE086"/>
                </a:solidFill>
              </a:rPr>
              <a:t>31% RRR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385888"/>
            <a:ext cx="89535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Rectangle 33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85150" cy="776288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Summary of ACS Treatments</a:t>
            </a:r>
          </a:p>
        </p:txBody>
      </p:sp>
      <p:sp>
        <p:nvSpPr>
          <p:cNvPr id="133124" name="Tekstvak 3"/>
          <p:cNvSpPr txBox="1">
            <a:spLocks noChangeArrowheads="1"/>
          </p:cNvSpPr>
          <p:nvPr/>
        </p:nvSpPr>
        <p:spPr bwMode="auto">
          <a:xfrm>
            <a:off x="314325" y="5916613"/>
            <a:ext cx="81740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i="1">
                <a:solidFill>
                  <a:srgbClr val="FFFF00"/>
                </a:solidFill>
              </a:rPr>
              <a:t>ESC NSTE-ACS Guidelines. Eur Heart J 2011;32:Epub Sep 21</a:t>
            </a:r>
            <a:endParaRPr lang="nl-NL" sz="1600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>
          <a:xfrm>
            <a:off x="295275" y="211138"/>
            <a:ext cx="8491538" cy="836612"/>
          </a:xfrm>
        </p:spPr>
        <p:txBody>
          <a:bodyPr/>
          <a:lstStyle/>
          <a:p>
            <a:r>
              <a:rPr lang="en-US" sz="3600" smtClean="0"/>
              <a:t>Conclusions Bleeding in AF</a:t>
            </a:r>
            <a:endParaRPr lang="en-US" sz="360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10" y="1473965"/>
            <a:ext cx="8708570" cy="438093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/>
            </a:pPr>
            <a:r>
              <a:rPr lang="en-US" sz="2400" b="1" dirty="0" smtClean="0"/>
              <a:t>	Bleeding risk in AF is strongly associated with </a:t>
            </a:r>
            <a:r>
              <a:rPr lang="en-US" sz="2400" b="1" dirty="0" err="1" smtClean="0"/>
              <a:t>thromboembolic</a:t>
            </a:r>
            <a:r>
              <a:rPr lang="en-US" sz="2400" b="1" dirty="0" smtClean="0"/>
              <a:t> risk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/>
            </a:pPr>
            <a:r>
              <a:rPr lang="en-US" sz="2400" b="1" dirty="0" smtClean="0"/>
              <a:t>	Bleeding in AF can now be predicted by the HASBLED score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/>
            </a:pPr>
            <a:r>
              <a:rPr lang="en-US" sz="2400" b="1" dirty="0" smtClean="0"/>
              <a:t>	To improve ACS outcome bleeding should be diminished with all means, e.g.: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/>
            </a:pPr>
            <a:r>
              <a:rPr lang="en-US" sz="2400" b="1" dirty="0" smtClean="0"/>
              <a:t>		- use of  the HASBLED score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/>
            </a:pPr>
            <a:r>
              <a:rPr lang="en-US" sz="2400" b="1" dirty="0" smtClean="0"/>
              <a:t>		- use of safer anticoagulants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/>
            </a:pPr>
            <a:r>
              <a:rPr lang="en-US" sz="2400" b="1" dirty="0" smtClean="0"/>
              <a:t>		</a:t>
            </a:r>
            <a:endParaRPr lang="en-US" sz="2400" b="1" dirty="0"/>
          </a:p>
        </p:txBody>
      </p:sp>
      <p:sp>
        <p:nvSpPr>
          <p:cNvPr id="165894" name="Tekstvak 4"/>
          <p:cNvSpPr txBox="1">
            <a:spLocks noChangeArrowheads="1"/>
          </p:cNvSpPr>
          <p:nvPr/>
        </p:nvSpPr>
        <p:spPr bwMode="auto">
          <a:xfrm>
            <a:off x="346075" y="1468438"/>
            <a:ext cx="68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1.</a:t>
            </a:r>
            <a:endParaRPr lang="nl-NL" sz="2400">
              <a:solidFill>
                <a:srgbClr val="FFFF00"/>
              </a:solidFill>
            </a:endParaRPr>
          </a:p>
        </p:txBody>
      </p:sp>
      <p:sp>
        <p:nvSpPr>
          <p:cNvPr id="165895" name="Tekstvak 5"/>
          <p:cNvSpPr txBox="1">
            <a:spLocks noChangeArrowheads="1"/>
          </p:cNvSpPr>
          <p:nvPr/>
        </p:nvSpPr>
        <p:spPr bwMode="auto">
          <a:xfrm>
            <a:off x="346075" y="3551238"/>
            <a:ext cx="68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3.</a:t>
            </a:r>
            <a:endParaRPr lang="nl-NL" sz="2400">
              <a:solidFill>
                <a:srgbClr val="FFFF00"/>
              </a:solidFill>
            </a:endParaRPr>
          </a:p>
        </p:txBody>
      </p:sp>
      <p:sp>
        <p:nvSpPr>
          <p:cNvPr id="165896" name="Tekstvak 5"/>
          <p:cNvSpPr txBox="1">
            <a:spLocks noChangeArrowheads="1"/>
          </p:cNvSpPr>
          <p:nvPr/>
        </p:nvSpPr>
        <p:spPr bwMode="auto">
          <a:xfrm>
            <a:off x="334963" y="2501900"/>
            <a:ext cx="688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2.</a:t>
            </a:r>
            <a:endParaRPr lang="nl-NL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Antiplatelet therapy: efficacy vs safety</a:t>
            </a:r>
          </a:p>
        </p:txBody>
      </p:sp>
      <p:graphicFrame>
        <p:nvGraphicFramePr>
          <p:cNvPr id="2050" name="Object 61"/>
          <p:cNvGraphicFramePr>
            <a:graphicFrameLocks noChangeAspect="1"/>
          </p:cNvGraphicFramePr>
          <p:nvPr>
            <p:ph type="chart" idx="1"/>
          </p:nvPr>
        </p:nvGraphicFramePr>
        <p:xfrm>
          <a:off x="617538" y="1198563"/>
          <a:ext cx="7908925" cy="4502150"/>
        </p:xfrm>
        <a:graphic>
          <a:graphicData uri="http://schemas.openxmlformats.org/presentationml/2006/ole">
            <p:oleObj spid="_x0000_s2050" name="Chart" r:id="rId4" imgW="7915359" imgH="4505257" progId="MSGraph.Chart.8">
              <p:embed followColorScheme="full"/>
            </p:oleObj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0" y="6229350"/>
            <a:ext cx="84772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>
              <a:tabLst>
                <a:tab pos="177800" algn="l"/>
              </a:tabLst>
            </a:pPr>
            <a:r>
              <a:rPr lang="en-US" sz="1200" b="0">
                <a:solidFill>
                  <a:srgbClr val="FFFFFF"/>
                </a:solidFill>
                <a:cs typeface="Arial" pitchFamily="34" charset="0"/>
              </a:rPr>
              <a:t>1. Antiplatelet Trialists' Collaboration, </a:t>
            </a:r>
            <a:r>
              <a:rPr lang="en-US" sz="1200" b="0" i="1">
                <a:solidFill>
                  <a:srgbClr val="FFFFFF"/>
                </a:solidFill>
                <a:cs typeface="Arial" pitchFamily="34" charset="0"/>
              </a:rPr>
              <a:t>BMJ </a:t>
            </a:r>
            <a:r>
              <a:rPr lang="en-US" sz="1200" b="0">
                <a:solidFill>
                  <a:srgbClr val="FFFFFF"/>
                </a:solidFill>
                <a:cs typeface="Arial" pitchFamily="34" charset="0"/>
              </a:rPr>
              <a:t>1994; 2. Antithrombotic Trialists' Collaboration, </a:t>
            </a:r>
            <a:r>
              <a:rPr lang="en-US" sz="1200" b="0" i="1">
                <a:solidFill>
                  <a:srgbClr val="FFFFFF"/>
                </a:solidFill>
                <a:cs typeface="Arial" pitchFamily="34" charset="0"/>
              </a:rPr>
              <a:t>BMJ</a:t>
            </a:r>
            <a:r>
              <a:rPr lang="en-US" sz="1200" b="0">
                <a:solidFill>
                  <a:srgbClr val="FFFFFF"/>
                </a:solidFill>
                <a:cs typeface="Arial" pitchFamily="34" charset="0"/>
              </a:rPr>
              <a:t> 2002; </a:t>
            </a:r>
            <a:br>
              <a:rPr lang="en-US" sz="1200" b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b="0">
                <a:solidFill>
                  <a:srgbClr val="FFFFFF"/>
                </a:solidFill>
                <a:cs typeface="Arial" pitchFamily="34" charset="0"/>
              </a:rPr>
              <a:t>3. Wiviott </a:t>
            </a:r>
            <a:r>
              <a:rPr lang="en-US" sz="1200" b="0" i="1">
                <a:solidFill>
                  <a:srgbClr val="FFFFFF"/>
                </a:solidFill>
                <a:cs typeface="Arial" pitchFamily="34" charset="0"/>
              </a:rPr>
              <a:t>et al</a:t>
            </a:r>
            <a:r>
              <a:rPr lang="en-US" sz="1200" b="0"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sz="1200" b="0" i="1">
                <a:solidFill>
                  <a:srgbClr val="FFFFFF"/>
                </a:solidFill>
                <a:cs typeface="Arial" pitchFamily="34" charset="0"/>
              </a:rPr>
              <a:t>N Engl J Med </a:t>
            </a:r>
            <a:r>
              <a:rPr lang="en-US" sz="1200" b="0">
                <a:solidFill>
                  <a:srgbClr val="FFFFFF"/>
                </a:solidFill>
                <a:cs typeface="Arial" pitchFamily="34" charset="0"/>
              </a:rPr>
              <a:t>2007; 4. Wallentin </a:t>
            </a:r>
            <a:r>
              <a:rPr lang="en-US" sz="1200" b="0" i="1">
                <a:solidFill>
                  <a:srgbClr val="FFFFFF"/>
                </a:solidFill>
                <a:cs typeface="Arial" pitchFamily="34" charset="0"/>
              </a:rPr>
              <a:t>et al. N Engl J Med </a:t>
            </a:r>
            <a:r>
              <a:rPr lang="en-US" sz="1200" b="0">
                <a:solidFill>
                  <a:srgbClr val="FFFFFF"/>
                </a:solidFill>
                <a:cs typeface="Arial" pitchFamily="34" charset="0"/>
              </a:rPr>
              <a:t>2009</a:t>
            </a:r>
          </a:p>
        </p:txBody>
      </p:sp>
      <p:sp>
        <p:nvSpPr>
          <p:cNvPr id="2053" name="Rectangle 46"/>
          <p:cNvSpPr>
            <a:spLocks noChangeArrowheads="1"/>
          </p:cNvSpPr>
          <p:nvPr/>
        </p:nvSpPr>
        <p:spPr bwMode="auto">
          <a:xfrm>
            <a:off x="6103938" y="1403350"/>
            <a:ext cx="280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FFFFFF"/>
                </a:solidFill>
                <a:cs typeface="Arial" pitchFamily="34" charset="0"/>
              </a:rPr>
              <a:t>Cardiovascular death, MI, or stroke</a:t>
            </a:r>
            <a:r>
              <a:rPr lang="en-US" sz="1400" b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sz="1400" b="0">
              <a:solidFill>
                <a:srgbClr val="001D8D"/>
              </a:solidFill>
              <a:cs typeface="Arial" pitchFamily="34" charset="0"/>
            </a:endParaRPr>
          </a:p>
        </p:txBody>
      </p:sp>
      <p:sp>
        <p:nvSpPr>
          <p:cNvPr id="2054" name="Rectangle 47"/>
          <p:cNvSpPr>
            <a:spLocks noChangeArrowheads="1"/>
          </p:cNvSpPr>
          <p:nvPr/>
        </p:nvSpPr>
        <p:spPr bwMode="auto">
          <a:xfrm>
            <a:off x="6103938" y="1657350"/>
            <a:ext cx="11620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FFFFFF"/>
                </a:solidFill>
                <a:cs typeface="Arial" pitchFamily="34" charset="0"/>
              </a:rPr>
              <a:t>Major bleeding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081338" y="5349875"/>
            <a:ext cx="804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cs typeface="Arial" pitchFamily="34" charset="0"/>
              </a:rPr>
              <a:t>ASA</a:t>
            </a:r>
            <a:r>
              <a:rPr lang="en-US" sz="1600" baseline="30000">
                <a:solidFill>
                  <a:srgbClr val="FFFFFF"/>
                </a:solidFill>
                <a:cs typeface="Arial" pitchFamily="34" charset="0"/>
              </a:rPr>
              <a:t>1,2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4121150" y="5349875"/>
            <a:ext cx="1357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cs typeface="Arial" pitchFamily="34" charset="0"/>
              </a:rPr>
              <a:t>ASA +</a:t>
            </a:r>
            <a:br>
              <a:rPr lang="en-US" sz="1600">
                <a:solidFill>
                  <a:srgbClr val="FFFFFF"/>
                </a:solidFill>
                <a:cs typeface="Arial" pitchFamily="34" charset="0"/>
              </a:rPr>
            </a:br>
            <a:r>
              <a:rPr lang="en-US" sz="1600">
                <a:solidFill>
                  <a:srgbClr val="FFFFFF"/>
                </a:solidFill>
                <a:cs typeface="Arial" pitchFamily="34" charset="0"/>
              </a:rPr>
              <a:t>clopidogrel</a:t>
            </a:r>
            <a:r>
              <a:rPr lang="en-US" sz="1600" baseline="30000">
                <a:solidFill>
                  <a:srgbClr val="FFFFFF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481638" y="5349875"/>
            <a:ext cx="1187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cs typeface="Arial" pitchFamily="34" charset="0"/>
              </a:rPr>
              <a:t>ASA +</a:t>
            </a:r>
            <a:br>
              <a:rPr lang="en-US" sz="1600">
                <a:solidFill>
                  <a:srgbClr val="FFFFFF"/>
                </a:solidFill>
                <a:cs typeface="Arial" pitchFamily="34" charset="0"/>
              </a:rPr>
            </a:br>
            <a:r>
              <a:rPr lang="en-US" sz="1600">
                <a:solidFill>
                  <a:srgbClr val="FFFFFF"/>
                </a:solidFill>
                <a:cs typeface="Arial" pitchFamily="34" charset="0"/>
              </a:rPr>
              <a:t>prasugrel</a:t>
            </a:r>
            <a:r>
              <a:rPr lang="en-US" sz="1600" baseline="30000">
                <a:solidFill>
                  <a:srgbClr val="FFFFFF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979738" y="2706688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↓25%</a:t>
            </a:r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4283075" y="3159125"/>
            <a:ext cx="630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↓20%</a:t>
            </a:r>
          </a:p>
        </p:txBody>
      </p:sp>
      <p:sp>
        <p:nvSpPr>
          <p:cNvPr id="2060" name="Text Box 14"/>
          <p:cNvSpPr txBox="1">
            <a:spLocks noChangeArrowheads="1"/>
          </p:cNvSpPr>
          <p:nvPr/>
        </p:nvSpPr>
        <p:spPr bwMode="auto">
          <a:xfrm>
            <a:off x="5583238" y="3462338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↓18%</a:t>
            </a:r>
          </a:p>
        </p:txBody>
      </p:sp>
      <p:sp>
        <p:nvSpPr>
          <p:cNvPr id="2061" name="Text Box 18"/>
          <p:cNvSpPr txBox="1">
            <a:spLocks noChangeArrowheads="1"/>
          </p:cNvSpPr>
          <p:nvPr/>
        </p:nvSpPr>
        <p:spPr bwMode="auto">
          <a:xfrm>
            <a:off x="3387725" y="4778375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↑60%</a:t>
            </a:r>
          </a:p>
        </p:txBody>
      </p:sp>
      <p:sp>
        <p:nvSpPr>
          <p:cNvPr id="2062" name="Text Box 19"/>
          <p:cNvSpPr txBox="1">
            <a:spLocks noChangeArrowheads="1"/>
          </p:cNvSpPr>
          <p:nvPr/>
        </p:nvSpPr>
        <p:spPr bwMode="auto">
          <a:xfrm>
            <a:off x="4691063" y="4702175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↑38%</a:t>
            </a:r>
          </a:p>
        </p:txBody>
      </p:sp>
      <p:sp>
        <p:nvSpPr>
          <p:cNvPr id="2063" name="Text Box 20"/>
          <p:cNvSpPr txBox="1">
            <a:spLocks noChangeArrowheads="1"/>
          </p:cNvSpPr>
          <p:nvPr/>
        </p:nvSpPr>
        <p:spPr bwMode="auto">
          <a:xfrm>
            <a:off x="5992813" y="4622800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↑33%</a:t>
            </a:r>
          </a:p>
        </p:txBody>
      </p:sp>
      <p:sp>
        <p:nvSpPr>
          <p:cNvPr id="2064" name="AutoShape 41"/>
          <p:cNvSpPr>
            <a:spLocks noChangeAspect="1" noChangeArrowheads="1"/>
          </p:cNvSpPr>
          <p:nvPr/>
        </p:nvSpPr>
        <p:spPr bwMode="auto">
          <a:xfrm>
            <a:off x="2373313" y="1773238"/>
            <a:ext cx="803275" cy="392112"/>
          </a:xfrm>
          <a:prstGeom prst="curvedDownArrow">
            <a:avLst>
              <a:gd name="adj1" fmla="val 40972"/>
              <a:gd name="adj2" fmla="val 81943"/>
              <a:gd name="adj3" fmla="val 33333"/>
            </a:avLst>
          </a:prstGeom>
          <a:solidFill>
            <a:srgbClr val="FFFF99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nl-NL" sz="10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65" name="AutoShape 42"/>
          <p:cNvSpPr>
            <a:spLocks noChangeAspect="1" noChangeArrowheads="1"/>
          </p:cNvSpPr>
          <p:nvPr/>
        </p:nvSpPr>
        <p:spPr bwMode="auto">
          <a:xfrm>
            <a:off x="3735388" y="2195513"/>
            <a:ext cx="803275" cy="392112"/>
          </a:xfrm>
          <a:prstGeom prst="curvedDownArrow">
            <a:avLst>
              <a:gd name="adj1" fmla="val 40972"/>
              <a:gd name="adj2" fmla="val 81943"/>
              <a:gd name="adj3" fmla="val 33333"/>
            </a:avLst>
          </a:prstGeom>
          <a:solidFill>
            <a:srgbClr val="FFFF99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nl-NL" sz="10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66" name="AutoShape 43"/>
          <p:cNvSpPr>
            <a:spLocks noChangeAspect="1" noChangeArrowheads="1"/>
          </p:cNvSpPr>
          <p:nvPr/>
        </p:nvSpPr>
        <p:spPr bwMode="auto">
          <a:xfrm>
            <a:off x="5084763" y="2679700"/>
            <a:ext cx="803275" cy="392113"/>
          </a:xfrm>
          <a:prstGeom prst="curvedDownArrow">
            <a:avLst>
              <a:gd name="adj1" fmla="val 40972"/>
              <a:gd name="adj2" fmla="val 81943"/>
              <a:gd name="adj3" fmla="val 33333"/>
            </a:avLst>
          </a:prstGeom>
          <a:solidFill>
            <a:srgbClr val="FFFF99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nl-NL" sz="10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67" name="AutoShape 44"/>
          <p:cNvSpPr>
            <a:spLocks noChangeAspect="1" noChangeArrowheads="1"/>
          </p:cNvSpPr>
          <p:nvPr/>
        </p:nvSpPr>
        <p:spPr bwMode="auto">
          <a:xfrm>
            <a:off x="6396038" y="2706688"/>
            <a:ext cx="803275" cy="392112"/>
          </a:xfrm>
          <a:prstGeom prst="curvedDownArrow">
            <a:avLst>
              <a:gd name="adj1" fmla="val 40972"/>
              <a:gd name="adj2" fmla="val 81943"/>
              <a:gd name="adj3" fmla="val 33333"/>
            </a:avLst>
          </a:prstGeom>
          <a:solidFill>
            <a:srgbClr val="FFFF99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nl-NL" sz="10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68" name="Text Box 8"/>
          <p:cNvSpPr txBox="1">
            <a:spLocks noChangeArrowheads="1"/>
          </p:cNvSpPr>
          <p:nvPr/>
        </p:nvSpPr>
        <p:spPr bwMode="auto">
          <a:xfrm>
            <a:off x="6778625" y="5349875"/>
            <a:ext cx="1189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cs typeface="Arial" pitchFamily="34" charset="0"/>
              </a:rPr>
              <a:t>ASA +</a:t>
            </a:r>
            <a:br>
              <a:rPr lang="en-US" sz="1600">
                <a:solidFill>
                  <a:srgbClr val="FFFFFF"/>
                </a:solidFill>
                <a:cs typeface="Arial" pitchFamily="34" charset="0"/>
              </a:rPr>
            </a:br>
            <a:r>
              <a:rPr lang="en-US" sz="1600">
                <a:solidFill>
                  <a:srgbClr val="FFFFFF"/>
                </a:solidFill>
                <a:cs typeface="Arial" pitchFamily="34" charset="0"/>
              </a:rPr>
              <a:t>ticagrelor</a:t>
            </a:r>
            <a:r>
              <a:rPr lang="en-US" sz="1600" baseline="30000">
                <a:solidFill>
                  <a:srgbClr val="FFFFFF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7294563" y="4703763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↓33%</a:t>
            </a:r>
          </a:p>
        </p:txBody>
      </p:sp>
      <p:sp>
        <p:nvSpPr>
          <p:cNvPr id="2070" name="Text Box 6"/>
          <p:cNvSpPr txBox="1">
            <a:spLocks noChangeArrowheads="1"/>
          </p:cNvSpPr>
          <p:nvPr/>
        </p:nvSpPr>
        <p:spPr bwMode="auto">
          <a:xfrm>
            <a:off x="1857375" y="5349875"/>
            <a:ext cx="690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cs typeface="Arial" pitchFamily="34" charset="0"/>
              </a:rPr>
              <a:t>None</a:t>
            </a:r>
            <a:endParaRPr lang="en-US" sz="1600" baseline="300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71" name="Text Box 65"/>
          <p:cNvSpPr txBox="1">
            <a:spLocks noChangeArrowheads="1"/>
          </p:cNvSpPr>
          <p:nvPr/>
        </p:nvSpPr>
        <p:spPr bwMode="auto">
          <a:xfrm>
            <a:off x="1757363" y="5054600"/>
            <a:ext cx="487362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20%</a:t>
            </a:r>
            <a:endParaRPr lang="en-US" sz="1200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72" name="Text Box 66"/>
          <p:cNvSpPr txBox="1">
            <a:spLocks noChangeArrowheads="1"/>
          </p:cNvSpPr>
          <p:nvPr/>
        </p:nvSpPr>
        <p:spPr bwMode="auto">
          <a:xfrm>
            <a:off x="2108200" y="4902200"/>
            <a:ext cx="53022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1200" b="0">
                <a:solidFill>
                  <a:srgbClr val="FFFFFF"/>
                </a:solidFill>
                <a:cs typeface="Arial" pitchFamily="34" charset="0"/>
              </a:rPr>
              <a:t>0.8%</a:t>
            </a:r>
            <a:endParaRPr lang="en-US" sz="1200" b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73" name="Text Box 67"/>
          <p:cNvSpPr txBox="1">
            <a:spLocks noChangeArrowheads="1"/>
          </p:cNvSpPr>
          <p:nvPr/>
        </p:nvSpPr>
        <p:spPr bwMode="auto">
          <a:xfrm>
            <a:off x="3054350" y="5054600"/>
            <a:ext cx="487363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15%</a:t>
            </a:r>
            <a:endParaRPr lang="en-US" sz="1200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74" name="Text Box 68"/>
          <p:cNvSpPr txBox="1">
            <a:spLocks noChangeArrowheads="1"/>
          </p:cNvSpPr>
          <p:nvPr/>
        </p:nvSpPr>
        <p:spPr bwMode="auto">
          <a:xfrm>
            <a:off x="3400425" y="5054600"/>
            <a:ext cx="53022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1.3%</a:t>
            </a:r>
            <a:endParaRPr lang="en-US" sz="1200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75" name="Text Box 69"/>
          <p:cNvSpPr txBox="1">
            <a:spLocks noChangeArrowheads="1"/>
          </p:cNvSpPr>
          <p:nvPr/>
        </p:nvSpPr>
        <p:spPr bwMode="auto">
          <a:xfrm>
            <a:off x="4343400" y="5054600"/>
            <a:ext cx="487363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12%</a:t>
            </a:r>
            <a:endParaRPr lang="en-US" sz="1200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76" name="Text Box 70"/>
          <p:cNvSpPr txBox="1">
            <a:spLocks noChangeArrowheads="1"/>
          </p:cNvSpPr>
          <p:nvPr/>
        </p:nvSpPr>
        <p:spPr bwMode="auto">
          <a:xfrm>
            <a:off x="4708525" y="5054600"/>
            <a:ext cx="53022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1.8%</a:t>
            </a:r>
            <a:endParaRPr lang="en-US" sz="1200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77" name="Text Box 71"/>
          <p:cNvSpPr txBox="1">
            <a:spLocks noChangeArrowheads="1"/>
          </p:cNvSpPr>
          <p:nvPr/>
        </p:nvSpPr>
        <p:spPr bwMode="auto">
          <a:xfrm>
            <a:off x="5646738" y="5054600"/>
            <a:ext cx="487362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10%</a:t>
            </a:r>
            <a:endParaRPr lang="en-US" sz="1200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78" name="Text Box 72"/>
          <p:cNvSpPr txBox="1">
            <a:spLocks noChangeArrowheads="1"/>
          </p:cNvSpPr>
          <p:nvPr/>
        </p:nvSpPr>
        <p:spPr bwMode="auto">
          <a:xfrm>
            <a:off x="6007100" y="5054600"/>
            <a:ext cx="53022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2.4%</a:t>
            </a:r>
            <a:endParaRPr lang="en-US" sz="1200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79" name="Text Box 73"/>
          <p:cNvSpPr txBox="1">
            <a:spLocks noChangeArrowheads="1"/>
          </p:cNvSpPr>
          <p:nvPr/>
        </p:nvSpPr>
        <p:spPr bwMode="auto">
          <a:xfrm>
            <a:off x="6959600" y="5054600"/>
            <a:ext cx="487363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10%</a:t>
            </a:r>
            <a:endParaRPr lang="en-US" sz="1200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80" name="Text Box 74"/>
          <p:cNvSpPr txBox="1">
            <a:spLocks noChangeArrowheads="1"/>
          </p:cNvSpPr>
          <p:nvPr/>
        </p:nvSpPr>
        <p:spPr bwMode="auto">
          <a:xfrm>
            <a:off x="7296150" y="5054600"/>
            <a:ext cx="53022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1.8%</a:t>
            </a:r>
            <a:endParaRPr lang="en-US" sz="1200" b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8"/>
          <p:cNvSpPr>
            <a:spLocks noGrp="1" noChangeArrowheads="1"/>
          </p:cNvSpPr>
          <p:nvPr>
            <p:ph type="title"/>
          </p:nvPr>
        </p:nvSpPr>
        <p:spPr>
          <a:xfrm>
            <a:off x="1736725" y="0"/>
            <a:ext cx="7262813" cy="7778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Thrombus composition in STEMI</a:t>
            </a:r>
          </a:p>
        </p:txBody>
      </p:sp>
      <p:sp>
        <p:nvSpPr>
          <p:cNvPr id="134147" name="Text Box 11"/>
          <p:cNvSpPr txBox="1">
            <a:spLocks noChangeArrowheads="1"/>
          </p:cNvSpPr>
          <p:nvPr/>
        </p:nvSpPr>
        <p:spPr bwMode="auto">
          <a:xfrm>
            <a:off x="0" y="6324600"/>
            <a:ext cx="358298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r>
              <a:rPr lang="en-US" sz="1200" i="1">
                <a:solidFill>
                  <a:srgbClr val="FFFFFF"/>
                </a:solidFill>
                <a:cs typeface="Arial" pitchFamily="34" charset="0"/>
              </a:rPr>
              <a:t>Silvain J. J Am Coll Cardiol 2011;57:1359–1367</a:t>
            </a: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 cstate="print"/>
          <a:srcRect t="4214" r="1727" b="12906"/>
          <a:stretch>
            <a:fillRect/>
          </a:stretch>
        </p:blipFill>
        <p:spPr bwMode="auto">
          <a:xfrm>
            <a:off x="1266825" y="16764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9" name="TextBox 6"/>
          <p:cNvSpPr txBox="1">
            <a:spLocks noChangeArrowheads="1"/>
          </p:cNvSpPr>
          <p:nvPr/>
        </p:nvSpPr>
        <p:spPr bwMode="auto">
          <a:xfrm>
            <a:off x="1219200" y="1219200"/>
            <a:ext cx="466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F000"/>
                </a:solidFill>
              </a:rPr>
              <a:t>Impact of time on thrombus composition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Slide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1" name="Tekstvak 2"/>
          <p:cNvSpPr txBox="1">
            <a:spLocks noChangeArrowheads="1"/>
          </p:cNvSpPr>
          <p:nvPr/>
        </p:nvSpPr>
        <p:spPr bwMode="auto">
          <a:xfrm>
            <a:off x="5949950" y="6496050"/>
            <a:ext cx="319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i="1">
                <a:solidFill>
                  <a:srgbClr val="FFFF00"/>
                </a:solidFill>
              </a:rPr>
              <a:t>N Engl J Med 2006;354;1464-1476</a:t>
            </a:r>
            <a:endParaRPr lang="nl-NL" sz="1400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Slide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Tekstvak 2"/>
          <p:cNvSpPr txBox="1">
            <a:spLocks noChangeArrowheads="1"/>
          </p:cNvSpPr>
          <p:nvPr/>
        </p:nvSpPr>
        <p:spPr bwMode="auto">
          <a:xfrm>
            <a:off x="5949950" y="6496050"/>
            <a:ext cx="319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i="1">
                <a:solidFill>
                  <a:srgbClr val="FFFF00"/>
                </a:solidFill>
              </a:rPr>
              <a:t>N Engl J Med 2006;354;1464-1476</a:t>
            </a:r>
            <a:endParaRPr lang="nl-NL" sz="1400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Slide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9" name="Tekstvak 2"/>
          <p:cNvSpPr txBox="1">
            <a:spLocks noChangeArrowheads="1"/>
          </p:cNvSpPr>
          <p:nvPr/>
        </p:nvSpPr>
        <p:spPr bwMode="auto">
          <a:xfrm>
            <a:off x="5949950" y="6496050"/>
            <a:ext cx="319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i="1">
                <a:solidFill>
                  <a:srgbClr val="FFFF00"/>
                </a:solidFill>
              </a:rPr>
              <a:t>N Engl J Med 2006;354;1464-1476</a:t>
            </a:r>
            <a:endParaRPr lang="nl-NL" sz="1400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RF_2006_background">
  <a:themeElements>
    <a:clrScheme name="CRF_2006_background 1">
      <a:dk1>
        <a:srgbClr val="009DFF"/>
      </a:dk1>
      <a:lt1>
        <a:srgbClr val="FFFFFF"/>
      </a:lt1>
      <a:dk2>
        <a:srgbClr val="000000"/>
      </a:dk2>
      <a:lt2>
        <a:srgbClr val="051625"/>
      </a:lt2>
      <a:accent1>
        <a:srgbClr val="C9B9E4"/>
      </a:accent1>
      <a:accent2>
        <a:srgbClr val="00FF00"/>
      </a:accent2>
      <a:accent3>
        <a:srgbClr val="AAAAAA"/>
      </a:accent3>
      <a:accent4>
        <a:srgbClr val="DADADA"/>
      </a:accent4>
      <a:accent5>
        <a:srgbClr val="E1D9EF"/>
      </a:accent5>
      <a:accent6>
        <a:srgbClr val="00E700"/>
      </a:accent6>
      <a:hlink>
        <a:srgbClr val="FFCC99"/>
      </a:hlink>
      <a:folHlink>
        <a:srgbClr val="AFA503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1">
        <a:dk1>
          <a:srgbClr val="009DFF"/>
        </a:dk1>
        <a:lt1>
          <a:srgbClr val="FFFFFF"/>
        </a:lt1>
        <a:dk2>
          <a:srgbClr val="000000"/>
        </a:dk2>
        <a:lt2>
          <a:srgbClr val="051625"/>
        </a:lt2>
        <a:accent1>
          <a:srgbClr val="C9B9E4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E1D9EF"/>
        </a:accent5>
        <a:accent6>
          <a:srgbClr val="00E700"/>
        </a:accent6>
        <a:hlink>
          <a:srgbClr val="FFCC99"/>
        </a:hlink>
        <a:folHlink>
          <a:srgbClr val="AFA5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6_9502rc01">
  <a:themeElements>
    <a:clrScheme name="">
      <a:dk1>
        <a:srgbClr val="000000"/>
      </a:dk1>
      <a:lt1>
        <a:srgbClr val="FFFFFF"/>
      </a:lt1>
      <a:dk2>
        <a:srgbClr val="00007A"/>
      </a:dk2>
      <a:lt2>
        <a:srgbClr val="FFBA3E"/>
      </a:lt2>
      <a:accent1>
        <a:srgbClr val="3A0C60"/>
      </a:accent1>
      <a:accent2>
        <a:srgbClr val="6B6BCE"/>
      </a:accent2>
      <a:accent3>
        <a:srgbClr val="AAAABE"/>
      </a:accent3>
      <a:accent4>
        <a:srgbClr val="DADADA"/>
      </a:accent4>
      <a:accent5>
        <a:srgbClr val="AEAAB6"/>
      </a:accent5>
      <a:accent6>
        <a:srgbClr val="6060BA"/>
      </a:accent6>
      <a:hlink>
        <a:srgbClr val="E5405D"/>
      </a:hlink>
      <a:folHlink>
        <a:srgbClr val="F8E6C6"/>
      </a:folHlink>
    </a:clrScheme>
    <a:fontScheme name="26_9502rc0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9502rc0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9502rc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9502rc0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9502rc0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9502rc0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9502rc0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9502rc0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0219-Xarelto template">
  <a:themeElements>
    <a:clrScheme name="100219-Xarelto template 1">
      <a:dk1>
        <a:srgbClr val="EC008C"/>
      </a:dk1>
      <a:lt1>
        <a:srgbClr val="FFFFFF"/>
      </a:lt1>
      <a:dk2>
        <a:srgbClr val="001D8D"/>
      </a:dk2>
      <a:lt2>
        <a:srgbClr val="807F83"/>
      </a:lt2>
      <a:accent1>
        <a:srgbClr val="FFF000"/>
      </a:accent1>
      <a:accent2>
        <a:srgbClr val="FF9600"/>
      </a:accent2>
      <a:accent3>
        <a:srgbClr val="AAABC5"/>
      </a:accent3>
      <a:accent4>
        <a:srgbClr val="DADADA"/>
      </a:accent4>
      <a:accent5>
        <a:srgbClr val="FFF6AA"/>
      </a:accent5>
      <a:accent6>
        <a:srgbClr val="E78700"/>
      </a:accent6>
      <a:hlink>
        <a:srgbClr val="B4DC50"/>
      </a:hlink>
      <a:folHlink>
        <a:srgbClr val="32C8FF"/>
      </a:folHlink>
    </a:clrScheme>
    <a:fontScheme name="100219-Xarelto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C008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C008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00219-Xarelto template 1">
        <a:dk1>
          <a:srgbClr val="EC008C"/>
        </a:dk1>
        <a:lt1>
          <a:srgbClr val="FFFFFF"/>
        </a:lt1>
        <a:dk2>
          <a:srgbClr val="001D8D"/>
        </a:dk2>
        <a:lt2>
          <a:srgbClr val="807F83"/>
        </a:lt2>
        <a:accent1>
          <a:srgbClr val="FFF000"/>
        </a:accent1>
        <a:accent2>
          <a:srgbClr val="FF9600"/>
        </a:accent2>
        <a:accent3>
          <a:srgbClr val="AAABC5"/>
        </a:accent3>
        <a:accent4>
          <a:srgbClr val="DADADA"/>
        </a:accent4>
        <a:accent5>
          <a:srgbClr val="FFF6AA"/>
        </a:accent5>
        <a:accent6>
          <a:srgbClr val="E78700"/>
        </a:accent6>
        <a:hlink>
          <a:srgbClr val="B4DC50"/>
        </a:hlink>
        <a:folHlink>
          <a:srgbClr val="32C8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219-Xarelto template 2">
        <a:dk1>
          <a:srgbClr val="E60088"/>
        </a:dk1>
        <a:lt1>
          <a:srgbClr val="FFFFFF"/>
        </a:lt1>
        <a:dk2>
          <a:srgbClr val="001D8D"/>
        </a:dk2>
        <a:lt2>
          <a:srgbClr val="807F83"/>
        </a:lt2>
        <a:accent1>
          <a:srgbClr val="FFF000"/>
        </a:accent1>
        <a:accent2>
          <a:srgbClr val="FF9600"/>
        </a:accent2>
        <a:accent3>
          <a:srgbClr val="AAABC5"/>
        </a:accent3>
        <a:accent4>
          <a:srgbClr val="DADADA"/>
        </a:accent4>
        <a:accent5>
          <a:srgbClr val="FFF6AA"/>
        </a:accent5>
        <a:accent6>
          <a:srgbClr val="E78700"/>
        </a:accent6>
        <a:hlink>
          <a:srgbClr val="B4DC50"/>
        </a:hlink>
        <a:folHlink>
          <a:srgbClr val="32C8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219-Xarelto template 3">
        <a:dk1>
          <a:srgbClr val="E6008C"/>
        </a:dk1>
        <a:lt1>
          <a:srgbClr val="FFFFFF"/>
        </a:lt1>
        <a:dk2>
          <a:srgbClr val="001D8D"/>
        </a:dk2>
        <a:lt2>
          <a:srgbClr val="807F83"/>
        </a:lt2>
        <a:accent1>
          <a:srgbClr val="FFF000"/>
        </a:accent1>
        <a:accent2>
          <a:srgbClr val="FF9600"/>
        </a:accent2>
        <a:accent3>
          <a:srgbClr val="AAABC5"/>
        </a:accent3>
        <a:accent4>
          <a:srgbClr val="DADADA"/>
        </a:accent4>
        <a:accent5>
          <a:srgbClr val="FFF6AA"/>
        </a:accent5>
        <a:accent6>
          <a:srgbClr val="E78700"/>
        </a:accent6>
        <a:hlink>
          <a:srgbClr val="B4DC50"/>
        </a:hlink>
        <a:folHlink>
          <a:srgbClr val="32C8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4D2A1"/>
      </a:accent1>
      <a:accent2>
        <a:srgbClr val="EFC671"/>
      </a:accent2>
      <a:accent3>
        <a:srgbClr val="FFFFFF"/>
      </a:accent3>
      <a:accent4>
        <a:srgbClr val="000000"/>
      </a:accent4>
      <a:accent5>
        <a:srgbClr val="CFE5CD"/>
      </a:accent5>
      <a:accent6>
        <a:srgbClr val="D9B366"/>
      </a:accent6>
      <a:hlink>
        <a:srgbClr val="99D3E1"/>
      </a:hlink>
      <a:folHlink>
        <a:srgbClr val="99CC00"/>
      </a:folHlink>
    </a:clrScheme>
    <a:fontScheme name="1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EMPLATE ESC">
  <a:themeElements>
    <a:clrScheme name="TEMPLATE ESC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D00040"/>
      </a:accent1>
      <a:accent2>
        <a:srgbClr val="00CC99"/>
      </a:accent2>
      <a:accent3>
        <a:srgbClr val="FFFFFF"/>
      </a:accent3>
      <a:accent4>
        <a:srgbClr val="000056"/>
      </a:accent4>
      <a:accent5>
        <a:srgbClr val="E4AAAF"/>
      </a:accent5>
      <a:accent6>
        <a:srgbClr val="00B98A"/>
      </a:accent6>
      <a:hlink>
        <a:srgbClr val="000086"/>
      </a:hlink>
      <a:folHlink>
        <a:srgbClr val="666699"/>
      </a:folHlink>
    </a:clrScheme>
    <a:fontScheme name="TEMPLATE ES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ESC 1">
        <a:dk1>
          <a:srgbClr val="000066"/>
        </a:dk1>
        <a:lt1>
          <a:srgbClr val="FFFFFF"/>
        </a:lt1>
        <a:dk2>
          <a:srgbClr val="000000"/>
        </a:dk2>
        <a:lt2>
          <a:srgbClr val="808080"/>
        </a:lt2>
        <a:accent1>
          <a:srgbClr val="D00040"/>
        </a:accent1>
        <a:accent2>
          <a:srgbClr val="00CC99"/>
        </a:accent2>
        <a:accent3>
          <a:srgbClr val="FFFFFF"/>
        </a:accent3>
        <a:accent4>
          <a:srgbClr val="000056"/>
        </a:accent4>
        <a:accent5>
          <a:srgbClr val="E4AAAF"/>
        </a:accent5>
        <a:accent6>
          <a:srgbClr val="00B98A"/>
        </a:accent6>
        <a:hlink>
          <a:srgbClr val="00008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IID 2003">
  <a:themeElements>
    <a:clrScheme name="IID 20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ID 200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D 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D 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D 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D 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D 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D 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D 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D 2003 8">
        <a:dk1>
          <a:srgbClr val="000000"/>
        </a:dk1>
        <a:lt1>
          <a:srgbClr val="FFFFFF"/>
        </a:lt1>
        <a:dk2>
          <a:srgbClr val="0000C8"/>
        </a:dk2>
        <a:lt2>
          <a:srgbClr val="FF0000"/>
        </a:lt2>
        <a:accent1>
          <a:srgbClr val="FFFF00"/>
        </a:accent1>
        <a:accent2>
          <a:srgbClr val="00FF00"/>
        </a:accent2>
        <a:accent3>
          <a:srgbClr val="AAAAE0"/>
        </a:accent3>
        <a:accent4>
          <a:srgbClr val="DADADA"/>
        </a:accent4>
        <a:accent5>
          <a:srgbClr val="FFFFAA"/>
        </a:accent5>
        <a:accent6>
          <a:srgbClr val="00E700"/>
        </a:accent6>
        <a:hlink>
          <a:srgbClr val="FF652A"/>
        </a:hlink>
        <a:folHlink>
          <a:srgbClr val="2AFFF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Default Design">
  <a:themeElements>
    <a:clrScheme name="Custom 26">
      <a:dk1>
        <a:srgbClr val="292929"/>
      </a:dk1>
      <a:lt1>
        <a:srgbClr val="FFFFFF"/>
      </a:lt1>
      <a:dk2>
        <a:srgbClr val="AFCC36"/>
      </a:dk2>
      <a:lt2>
        <a:srgbClr val="C0C0C0"/>
      </a:lt2>
      <a:accent1>
        <a:srgbClr val="440D69"/>
      </a:accent1>
      <a:accent2>
        <a:srgbClr val="FFB00A"/>
      </a:accent2>
      <a:accent3>
        <a:srgbClr val="FFFFFF"/>
      </a:accent3>
      <a:accent4>
        <a:srgbClr val="212121"/>
      </a:accent4>
      <a:accent5>
        <a:srgbClr val="54BDC9"/>
      </a:accent5>
      <a:accent6>
        <a:srgbClr val="C3860C"/>
      </a:accent6>
      <a:hlink>
        <a:srgbClr val="FF4B0D"/>
      </a:hlink>
      <a:folHlink>
        <a:srgbClr val="008AAB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AGG TURPIE 16 July P">
  <a:themeElements>
    <a:clrScheme name="AGG TURPIE 16 July 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GG TURPIE 16 July P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GG TURPIE 16 July 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G TURPIE 16 July 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G TURPIE 16 July 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G TURPIE 16 July 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G TURPIE 16 July 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G TURPIE 16 July 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G TURPIE 16 July 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rp PPT template3">
  <a:themeElements>
    <a:clrScheme name="">
      <a:dk1>
        <a:srgbClr val="A1D4FF"/>
      </a:dk1>
      <a:lt1>
        <a:srgbClr val="FFFFFF"/>
      </a:lt1>
      <a:dk2>
        <a:srgbClr val="000943"/>
      </a:dk2>
      <a:lt2>
        <a:srgbClr val="FFF171"/>
      </a:lt2>
      <a:accent1>
        <a:srgbClr val="001A86"/>
      </a:accent1>
      <a:accent2>
        <a:srgbClr val="33CC33"/>
      </a:accent2>
      <a:accent3>
        <a:srgbClr val="AAAAB0"/>
      </a:accent3>
      <a:accent4>
        <a:srgbClr val="DADADA"/>
      </a:accent4>
      <a:accent5>
        <a:srgbClr val="AAABC3"/>
      </a:accent5>
      <a:accent6>
        <a:srgbClr val="2DB92D"/>
      </a:accent6>
      <a:hlink>
        <a:srgbClr val="FF3300"/>
      </a:hlink>
      <a:folHlink>
        <a:srgbClr val="0E52FC"/>
      </a:folHlink>
    </a:clrScheme>
    <a:fontScheme name="1_Corp PPT template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orp PPT template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PPT template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8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958FA9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C8C6D1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9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3E395F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FAEB6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0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382F57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EADB4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1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2F284A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DACB1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2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251F53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BB3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3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4">
        <a:dk1>
          <a:srgbClr val="000000"/>
        </a:dk1>
        <a:lt1>
          <a:srgbClr val="FFFFFF"/>
        </a:lt1>
        <a:dk2>
          <a:srgbClr val="A9B0C1"/>
        </a:dk2>
        <a:lt2>
          <a:srgbClr val="71697F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5">
        <a:dk1>
          <a:srgbClr val="000000"/>
        </a:dk1>
        <a:lt1>
          <a:srgbClr val="FFFFFF"/>
        </a:lt1>
        <a:dk2>
          <a:srgbClr val="A9B0C1"/>
        </a:dk2>
        <a:lt2>
          <a:srgbClr val="71697F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456B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6">
        <a:dk1>
          <a:srgbClr val="000000"/>
        </a:dk1>
        <a:lt1>
          <a:srgbClr val="FFFFFF"/>
        </a:lt1>
        <a:dk2>
          <a:srgbClr val="A9B0C1"/>
        </a:dk2>
        <a:lt2>
          <a:srgbClr val="71697F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4D64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AGG TURPIE 16 July P">
  <a:themeElements>
    <a:clrScheme name="AGG TURPIE 16 July 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GG TURPIE 16 July P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GG TURPIE 16 July 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G TURPIE 16 July 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G TURPIE 16 July 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G TURPIE 16 July 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G TURPIE 16 July 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G TURPIE 16 July 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G TURPIE 16 July 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9502rc01">
  <a:themeElements>
    <a:clrScheme name="">
      <a:dk1>
        <a:srgbClr val="000000"/>
      </a:dk1>
      <a:lt1>
        <a:srgbClr val="FFFFFF"/>
      </a:lt1>
      <a:dk2>
        <a:srgbClr val="00007A"/>
      </a:dk2>
      <a:lt2>
        <a:srgbClr val="FFBA3E"/>
      </a:lt2>
      <a:accent1>
        <a:srgbClr val="3A0C60"/>
      </a:accent1>
      <a:accent2>
        <a:srgbClr val="6B6BCE"/>
      </a:accent2>
      <a:accent3>
        <a:srgbClr val="AAAABE"/>
      </a:accent3>
      <a:accent4>
        <a:srgbClr val="DADADA"/>
      </a:accent4>
      <a:accent5>
        <a:srgbClr val="AEAAB6"/>
      </a:accent5>
      <a:accent6>
        <a:srgbClr val="6060BA"/>
      </a:accent6>
      <a:hlink>
        <a:srgbClr val="E5405D"/>
      </a:hlink>
      <a:folHlink>
        <a:srgbClr val="F8E6C6"/>
      </a:folHlink>
    </a:clrScheme>
    <a:fontScheme name="6_9502rc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9502rc0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9502rc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9502rc0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9502rc0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9502rc0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9502rc0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9502rc0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rp PPT template3">
  <a:themeElements>
    <a:clrScheme name="">
      <a:dk1>
        <a:srgbClr val="A1D4FF"/>
      </a:dk1>
      <a:lt1>
        <a:srgbClr val="FFFFFF"/>
      </a:lt1>
      <a:dk2>
        <a:srgbClr val="000943"/>
      </a:dk2>
      <a:lt2>
        <a:srgbClr val="FFF171"/>
      </a:lt2>
      <a:accent1>
        <a:srgbClr val="001A86"/>
      </a:accent1>
      <a:accent2>
        <a:srgbClr val="33CC33"/>
      </a:accent2>
      <a:accent3>
        <a:srgbClr val="AAAAB0"/>
      </a:accent3>
      <a:accent4>
        <a:srgbClr val="DADADA"/>
      </a:accent4>
      <a:accent5>
        <a:srgbClr val="AAABC3"/>
      </a:accent5>
      <a:accent6>
        <a:srgbClr val="2DB92D"/>
      </a:accent6>
      <a:hlink>
        <a:srgbClr val="FF3300"/>
      </a:hlink>
      <a:folHlink>
        <a:srgbClr val="0E52FC"/>
      </a:folHlink>
    </a:clrScheme>
    <a:fontScheme name="1_Corp PPT template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orp PPT template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PPT template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8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958FA9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C8C6D1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9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3E395F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FAEB6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0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382F57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EADB4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1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2F284A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DACB1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2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251F53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BB3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3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4">
        <a:dk1>
          <a:srgbClr val="000000"/>
        </a:dk1>
        <a:lt1>
          <a:srgbClr val="FFFFFF"/>
        </a:lt1>
        <a:dk2>
          <a:srgbClr val="A9B0C1"/>
        </a:dk2>
        <a:lt2>
          <a:srgbClr val="71697F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5">
        <a:dk1>
          <a:srgbClr val="000000"/>
        </a:dk1>
        <a:lt1>
          <a:srgbClr val="FFFFFF"/>
        </a:lt1>
        <a:dk2>
          <a:srgbClr val="A9B0C1"/>
        </a:dk2>
        <a:lt2>
          <a:srgbClr val="71697F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456B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6">
        <a:dk1>
          <a:srgbClr val="000000"/>
        </a:dk1>
        <a:lt1>
          <a:srgbClr val="FFFFFF"/>
        </a:lt1>
        <a:dk2>
          <a:srgbClr val="A9B0C1"/>
        </a:dk2>
        <a:lt2>
          <a:srgbClr val="71697F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4D64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rp PPT template3">
  <a:themeElements>
    <a:clrScheme name="">
      <a:dk1>
        <a:srgbClr val="A1D4FF"/>
      </a:dk1>
      <a:lt1>
        <a:srgbClr val="FFFFFF"/>
      </a:lt1>
      <a:dk2>
        <a:srgbClr val="000943"/>
      </a:dk2>
      <a:lt2>
        <a:srgbClr val="FFF171"/>
      </a:lt2>
      <a:accent1>
        <a:srgbClr val="001A86"/>
      </a:accent1>
      <a:accent2>
        <a:srgbClr val="33CC33"/>
      </a:accent2>
      <a:accent3>
        <a:srgbClr val="AAAAB0"/>
      </a:accent3>
      <a:accent4>
        <a:srgbClr val="DADADA"/>
      </a:accent4>
      <a:accent5>
        <a:srgbClr val="AAABC3"/>
      </a:accent5>
      <a:accent6>
        <a:srgbClr val="2DB92D"/>
      </a:accent6>
      <a:hlink>
        <a:srgbClr val="FF3300"/>
      </a:hlink>
      <a:folHlink>
        <a:srgbClr val="0E52FC"/>
      </a:folHlink>
    </a:clrScheme>
    <a:fontScheme name="1_Corp PPT template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orp PPT template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PPT template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8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958FA9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C8C6D1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9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3E395F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FAEB6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0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382F57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EADB4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1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2F284A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DACB1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2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251F53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BB3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3">
        <a:dk1>
          <a:srgbClr val="000000"/>
        </a:dk1>
        <a:lt1>
          <a:srgbClr val="FFFFFF"/>
        </a:lt1>
        <a:dk2>
          <a:srgbClr val="A9B0C1"/>
        </a:dk2>
        <a:lt2>
          <a:srgbClr val="74798C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4">
        <a:dk1>
          <a:srgbClr val="000000"/>
        </a:dk1>
        <a:lt1>
          <a:srgbClr val="FFFFFF"/>
        </a:lt1>
        <a:dk2>
          <a:srgbClr val="A9B0C1"/>
        </a:dk2>
        <a:lt2>
          <a:srgbClr val="71697F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5">
        <a:dk1>
          <a:srgbClr val="000000"/>
        </a:dk1>
        <a:lt1>
          <a:srgbClr val="FFFFFF"/>
        </a:lt1>
        <a:dk2>
          <a:srgbClr val="A9B0C1"/>
        </a:dk2>
        <a:lt2>
          <a:srgbClr val="71697F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456B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PPT template3 16">
        <a:dk1>
          <a:srgbClr val="000000"/>
        </a:dk1>
        <a:lt1>
          <a:srgbClr val="FFFFFF"/>
        </a:lt1>
        <a:dk2>
          <a:srgbClr val="A9B0C1"/>
        </a:dk2>
        <a:lt2>
          <a:srgbClr val="71697F"/>
        </a:lt2>
        <a:accent1>
          <a:srgbClr val="2B264C"/>
        </a:accent1>
        <a:accent2>
          <a:srgbClr val="3F60B1"/>
        </a:accent2>
        <a:accent3>
          <a:srgbClr val="FFFFFF"/>
        </a:accent3>
        <a:accent4>
          <a:srgbClr val="000000"/>
        </a:accent4>
        <a:accent5>
          <a:srgbClr val="ACACB2"/>
        </a:accent5>
        <a:accent6>
          <a:srgbClr val="3856A0"/>
        </a:accent6>
        <a:hlink>
          <a:srgbClr val="FF0000"/>
        </a:hlink>
        <a:folHlink>
          <a:srgbClr val="4D64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cri_slides_template">
  <a:themeElements>
    <a:clrScheme name="">
      <a:dk1>
        <a:srgbClr val="000000"/>
      </a:dk1>
      <a:lt1>
        <a:srgbClr val="FFFFFF"/>
      </a:lt1>
      <a:dk2>
        <a:srgbClr val="00009C"/>
      </a:dk2>
      <a:lt2>
        <a:srgbClr val="FFBA3E"/>
      </a:lt2>
      <a:accent1>
        <a:srgbClr val="3365FB"/>
      </a:accent1>
      <a:accent2>
        <a:srgbClr val="6B6BCE"/>
      </a:accent2>
      <a:accent3>
        <a:srgbClr val="AAAACB"/>
      </a:accent3>
      <a:accent4>
        <a:srgbClr val="DADADA"/>
      </a:accent4>
      <a:accent5>
        <a:srgbClr val="ADB8FD"/>
      </a:accent5>
      <a:accent6>
        <a:srgbClr val="6060BA"/>
      </a:accent6>
      <a:hlink>
        <a:srgbClr val="00B7A5"/>
      </a:hlink>
      <a:folHlink>
        <a:srgbClr val="F8E6C6"/>
      </a:folHlink>
    </a:clrScheme>
    <a:fontScheme name="dcri_slide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17961" dir="2700000" algn="ctr" rotWithShape="0">
            <a:schemeClr val="bg2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-106" charset="2"/>
          <a:buNone/>
          <a:tabLst/>
          <a:defRPr kumimoji="1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17961" dir="2700000" algn="ctr" rotWithShape="0">
            <a:schemeClr val="bg2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-106" charset="2"/>
          <a:buNone/>
          <a:tabLst/>
          <a:defRPr kumimoji="1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6" charset="0"/>
          </a:defRPr>
        </a:defPPr>
      </a:lstStyle>
    </a:lnDef>
  </a:objectDefaults>
  <a:extraClrSchemeLst>
    <a:extraClrScheme>
      <a:clrScheme name="dcri_slide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slides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slides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slides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slides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slides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slides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cri_slides_template">
  <a:themeElements>
    <a:clrScheme name="">
      <a:dk1>
        <a:srgbClr val="000000"/>
      </a:dk1>
      <a:lt1>
        <a:srgbClr val="FFFFFF"/>
      </a:lt1>
      <a:dk2>
        <a:srgbClr val="00009C"/>
      </a:dk2>
      <a:lt2>
        <a:srgbClr val="FFBA3E"/>
      </a:lt2>
      <a:accent1>
        <a:srgbClr val="3365FB"/>
      </a:accent1>
      <a:accent2>
        <a:srgbClr val="6B6BCE"/>
      </a:accent2>
      <a:accent3>
        <a:srgbClr val="AAAACB"/>
      </a:accent3>
      <a:accent4>
        <a:srgbClr val="DADADA"/>
      </a:accent4>
      <a:accent5>
        <a:srgbClr val="ADB8FD"/>
      </a:accent5>
      <a:accent6>
        <a:srgbClr val="6060BA"/>
      </a:accent6>
      <a:hlink>
        <a:srgbClr val="00B7A5"/>
      </a:hlink>
      <a:folHlink>
        <a:srgbClr val="F8E6C6"/>
      </a:folHlink>
    </a:clrScheme>
    <a:fontScheme name="dcri_slide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17961" dir="2700000" algn="ctr" rotWithShape="0">
            <a:schemeClr val="bg2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-106" charset="2"/>
          <a:buNone/>
          <a:tabLst/>
          <a:defRPr kumimoji="1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17961" dir="2700000" algn="ctr" rotWithShape="0">
            <a:schemeClr val="bg2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-106" charset="2"/>
          <a:buNone/>
          <a:tabLst/>
          <a:defRPr kumimoji="1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6" charset="0"/>
          </a:defRPr>
        </a:defPPr>
      </a:lstStyle>
    </a:lnDef>
  </a:objectDefaults>
  <a:extraClrSchemeLst>
    <a:extraClrScheme>
      <a:clrScheme name="dcri_slide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slides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slides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slides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slides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slides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slides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acuityfinal">
  <a:themeElements>
    <a:clrScheme name="1_acuityfinal 13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C8DC1"/>
      </a:accent1>
      <a:accent2>
        <a:srgbClr val="54C14C"/>
      </a:accent2>
      <a:accent3>
        <a:srgbClr val="FFFFFF"/>
      </a:accent3>
      <a:accent4>
        <a:srgbClr val="000000"/>
      </a:accent4>
      <a:accent5>
        <a:srgbClr val="B2C5DD"/>
      </a:accent5>
      <a:accent6>
        <a:srgbClr val="4BAF44"/>
      </a:accent6>
      <a:hlink>
        <a:srgbClr val="C1B74C"/>
      </a:hlink>
      <a:folHlink>
        <a:srgbClr val="C14C4C"/>
      </a:folHlink>
    </a:clrScheme>
    <a:fontScheme name="1_acuity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17961" dir="2700000" algn="ctr" rotWithShape="0">
            <a:schemeClr val="bg2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charset="2"/>
          <a:buNone/>
          <a:tabLst/>
          <a:defRPr kumimoji="1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17961" dir="2700000" algn="ctr" rotWithShape="0">
            <a:schemeClr val="bg2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charset="2"/>
          <a:buNone/>
          <a:tabLst/>
          <a:defRPr kumimoji="1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acuity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cuity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cuity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cuity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cuity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cuity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cuity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cuity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cuity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cuity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cuity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cuity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cuityfinal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4C8DC1"/>
        </a:accent1>
        <a:accent2>
          <a:srgbClr val="54C14C"/>
        </a:accent2>
        <a:accent3>
          <a:srgbClr val="FFFFFF"/>
        </a:accent3>
        <a:accent4>
          <a:srgbClr val="000000"/>
        </a:accent4>
        <a:accent5>
          <a:srgbClr val="B2C5DD"/>
        </a:accent5>
        <a:accent6>
          <a:srgbClr val="4BAF44"/>
        </a:accent6>
        <a:hlink>
          <a:srgbClr val="C1B74C"/>
        </a:hlink>
        <a:folHlink>
          <a:srgbClr val="C14C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cuityfinal">
  <a:themeElements>
    <a:clrScheme name="acuityfinal 13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C8DC1"/>
      </a:accent1>
      <a:accent2>
        <a:srgbClr val="54C14C"/>
      </a:accent2>
      <a:accent3>
        <a:srgbClr val="FFFFFF"/>
      </a:accent3>
      <a:accent4>
        <a:srgbClr val="000000"/>
      </a:accent4>
      <a:accent5>
        <a:srgbClr val="B2C5DD"/>
      </a:accent5>
      <a:accent6>
        <a:srgbClr val="4BAF44"/>
      </a:accent6>
      <a:hlink>
        <a:srgbClr val="C1B74C"/>
      </a:hlink>
      <a:folHlink>
        <a:srgbClr val="C14C4C"/>
      </a:folHlink>
    </a:clrScheme>
    <a:fontScheme name="acuity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cuity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uity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uity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uity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uity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uity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uity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uity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uity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uity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uity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uity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uityfinal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4C8DC1"/>
        </a:accent1>
        <a:accent2>
          <a:srgbClr val="54C14C"/>
        </a:accent2>
        <a:accent3>
          <a:srgbClr val="FFFFFF"/>
        </a:accent3>
        <a:accent4>
          <a:srgbClr val="000000"/>
        </a:accent4>
        <a:accent5>
          <a:srgbClr val="B2C5DD"/>
        </a:accent5>
        <a:accent6>
          <a:srgbClr val="4BAF44"/>
        </a:accent6>
        <a:hlink>
          <a:srgbClr val="C1B74C"/>
        </a:hlink>
        <a:folHlink>
          <a:srgbClr val="C14C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11423</TotalTime>
  <Words>2684</Words>
  <Application>Microsoft Office PowerPoint</Application>
  <PresentationFormat>Diavoorstelling (4:3)</PresentationFormat>
  <Paragraphs>729</Paragraphs>
  <Slides>40</Slides>
  <Notes>40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22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40</vt:i4>
      </vt:variant>
    </vt:vector>
  </HeadingPairs>
  <TitlesOfParts>
    <vt:vector size="76" baseType="lpstr">
      <vt:lpstr>Arial</vt:lpstr>
      <vt:lpstr>Times New Roman</vt:lpstr>
      <vt:lpstr>Arial Black</vt:lpstr>
      <vt:lpstr>ＭＳ Ｐゴシック</vt:lpstr>
      <vt:lpstr>Monotype Sorts</vt:lpstr>
      <vt:lpstr>Wingdings</vt:lpstr>
      <vt:lpstr>Times</vt:lpstr>
      <vt:lpstr>Wingdings 2</vt:lpstr>
      <vt:lpstr>Calibri</vt:lpstr>
      <vt:lpstr>Symbol</vt:lpstr>
      <vt:lpstr>Tahoma</vt:lpstr>
      <vt:lpstr>Helvetica</vt:lpstr>
      <vt:lpstr>5_Default Design</vt:lpstr>
      <vt:lpstr>1_Corp PPT template3</vt:lpstr>
      <vt:lpstr>2_Corp PPT template3</vt:lpstr>
      <vt:lpstr>3_Corp PPT template3</vt:lpstr>
      <vt:lpstr>dcri_slides_template</vt:lpstr>
      <vt:lpstr>1_dcri_slides_template</vt:lpstr>
      <vt:lpstr>1_acuityfinal</vt:lpstr>
      <vt:lpstr>acuityfinal</vt:lpstr>
      <vt:lpstr>Default Design</vt:lpstr>
      <vt:lpstr>1_CRF_2006_background</vt:lpstr>
      <vt:lpstr>26_9502rc01</vt:lpstr>
      <vt:lpstr>Office-thema</vt:lpstr>
      <vt:lpstr>2_Default Design</vt:lpstr>
      <vt:lpstr>100219-Xarelto template</vt:lpstr>
      <vt:lpstr>11_Blank Presentation</vt:lpstr>
      <vt:lpstr>TEMPLATE ESC</vt:lpstr>
      <vt:lpstr>1_IID 2003</vt:lpstr>
      <vt:lpstr>3_Default Design</vt:lpstr>
      <vt:lpstr>AGG TURPIE 16 July P</vt:lpstr>
      <vt:lpstr>1_AGG TURPIE 16 July P</vt:lpstr>
      <vt:lpstr>6_9502rc01</vt:lpstr>
      <vt:lpstr>1_Office-thema</vt:lpstr>
      <vt:lpstr>Chart</vt:lpstr>
      <vt:lpstr>Microsoft Office Excel-grafiek</vt:lpstr>
      <vt:lpstr> Beheersen van bloedingsrisico’s: Wat is de balans?</vt:lpstr>
      <vt:lpstr>What is the balance?</vt:lpstr>
      <vt:lpstr>TRITON – TIMI 38 – Efficacy and safety N = 13,600 pts. with ACS</vt:lpstr>
      <vt:lpstr>Summary of ACS Treatments</vt:lpstr>
      <vt:lpstr>Antiplatelet therapy: efficacy vs safety</vt:lpstr>
      <vt:lpstr>Thrombus composition in STEMI</vt:lpstr>
      <vt:lpstr>Dia 7</vt:lpstr>
      <vt:lpstr>Dia 8</vt:lpstr>
      <vt:lpstr>Dia 9</vt:lpstr>
      <vt:lpstr>Dia 10</vt:lpstr>
      <vt:lpstr>Major Bleeding Endpoint</vt:lpstr>
      <vt:lpstr>Dia 12</vt:lpstr>
      <vt:lpstr>Influence of Non-CABG Major Bleeding and MI in the First 30 Days on the Risk of Death Over 1 Year</vt:lpstr>
      <vt:lpstr>Dia 14</vt:lpstr>
      <vt:lpstr>Dia 15</vt:lpstr>
      <vt:lpstr>Dia 16</vt:lpstr>
      <vt:lpstr>Dia 17</vt:lpstr>
      <vt:lpstr>Sources and Incidence of Bleeding Among 17,393 PCI Patients (REPLACE-2. ACUITY, HORIZNS-AMI) </vt:lpstr>
      <vt:lpstr>Relative Risk of 1-Year Mortality Based on TIMI Bleeding and Source Compared to No Bleeding</vt:lpstr>
      <vt:lpstr>Impact of Randomized Antithrombotic Therapy: All Bleeding Sources</vt:lpstr>
      <vt:lpstr>Impact of Randomized Antithrombotic Therapy on TIMI Major Bleeding by Source</vt:lpstr>
      <vt:lpstr>Time from CABG to any death  (CABG population)</vt:lpstr>
      <vt:lpstr>Bleeding from time of CABG </vt:lpstr>
      <vt:lpstr>Transfusions from time of CABG</vt:lpstr>
      <vt:lpstr>Conclusions Bleeding in ACS-1 </vt:lpstr>
      <vt:lpstr>Conclusions Bleeding in ACS-2 </vt:lpstr>
      <vt:lpstr>Risk factors for anticoagulant-related bleeding: systematic review of nine studies</vt:lpstr>
      <vt:lpstr>Higher stroke risk = higher bleeding risk</vt:lpstr>
      <vt:lpstr>HAS-BLED bleeding risk score</vt:lpstr>
      <vt:lpstr>The HAS-BLED bleeding risk score</vt:lpstr>
      <vt:lpstr>Higher bleeding rates seen with high HAS­BLED score (p-value for trend &lt;0.001)</vt:lpstr>
      <vt:lpstr>Predictive value of contemporary bleeding risk stratification schemes</vt:lpstr>
      <vt:lpstr>The net clinical benefit (NCB) of VKA treatment is higher in patients with a high bleeding risk</vt:lpstr>
      <vt:lpstr>Dia 34</vt:lpstr>
      <vt:lpstr>Dia 35</vt:lpstr>
      <vt:lpstr>Dia 36</vt:lpstr>
      <vt:lpstr>Dia 37</vt:lpstr>
      <vt:lpstr>Dia 38</vt:lpstr>
      <vt:lpstr>Major Bleeding ISTH definition</vt:lpstr>
      <vt:lpstr>Conclusions Bleeding in AF</vt:lpstr>
    </vt:vector>
  </TitlesOfParts>
  <Company>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and Tx Post-PCI</dc:title>
  <dc:creator>Steve Steinhubl</dc:creator>
  <cp:lastModifiedBy>Marianne</cp:lastModifiedBy>
  <cp:revision>1212</cp:revision>
  <cp:lastPrinted>2000-05-16T21:20:50Z</cp:lastPrinted>
  <dcterms:created xsi:type="dcterms:W3CDTF">2000-03-14T20:49:27Z</dcterms:created>
  <dcterms:modified xsi:type="dcterms:W3CDTF">2011-12-06T15:47:13Z</dcterms:modified>
</cp:coreProperties>
</file>